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jpeg" ContentType="image/jpe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22" r:id="rId3"/>
    <p:sldId id="669" r:id="rId4"/>
    <p:sldId id="610" r:id="rId5"/>
    <p:sldId id="611" r:id="rId6"/>
    <p:sldId id="612" r:id="rId7"/>
    <p:sldId id="613" r:id="rId8"/>
    <p:sldId id="614" r:id="rId9"/>
    <p:sldId id="616" r:id="rId10"/>
    <p:sldId id="617" r:id="rId12"/>
    <p:sldId id="618" r:id="rId13"/>
    <p:sldId id="619" r:id="rId14"/>
    <p:sldId id="620" r:id="rId15"/>
    <p:sldId id="621" r:id="rId16"/>
    <p:sldId id="623" r:id="rId17"/>
    <p:sldId id="624" r:id="rId18"/>
    <p:sldId id="626" r:id="rId19"/>
    <p:sldId id="627" r:id="rId20"/>
    <p:sldId id="628" r:id="rId21"/>
    <p:sldId id="629" r:id="rId22"/>
    <p:sldId id="632" r:id="rId23"/>
    <p:sldId id="633" r:id="rId24"/>
    <p:sldId id="662" r:id="rId25"/>
    <p:sldId id="663" r:id="rId26"/>
    <p:sldId id="634" r:id="rId27"/>
    <p:sldId id="664" r:id="rId28"/>
    <p:sldId id="635" r:id="rId29"/>
    <p:sldId id="636" r:id="rId30"/>
    <p:sldId id="637" r:id="rId31"/>
    <p:sldId id="638" r:id="rId32"/>
    <p:sldId id="639" r:id="rId33"/>
    <p:sldId id="640" r:id="rId34"/>
    <p:sldId id="641" r:id="rId35"/>
    <p:sldId id="642" r:id="rId36"/>
    <p:sldId id="645" r:id="rId37"/>
    <p:sldId id="647" r:id="rId38"/>
    <p:sldId id="668" r:id="rId39"/>
    <p:sldId id="646" r:id="rId40"/>
    <p:sldId id="649" r:id="rId41"/>
    <p:sldId id="650" r:id="rId42"/>
    <p:sldId id="651" r:id="rId43"/>
    <p:sldId id="652" r:id="rId44"/>
    <p:sldId id="671" r:id="rId45"/>
    <p:sldId id="670" r:id="rId46"/>
    <p:sldId id="653" r:id="rId47"/>
    <p:sldId id="654" r:id="rId48"/>
    <p:sldId id="655" r:id="rId49"/>
    <p:sldId id="656" r:id="rId50"/>
    <p:sldId id="657" r:id="rId51"/>
    <p:sldId id="658" r:id="rId52"/>
    <p:sldId id="724" r:id="rId53"/>
    <p:sldId id="725" r:id="rId54"/>
    <p:sldId id="727" r:id="rId55"/>
    <p:sldId id="728" r:id="rId56"/>
    <p:sldId id="729" r:id="rId57"/>
    <p:sldId id="730" r:id="rId58"/>
    <p:sldId id="731" r:id="rId59"/>
    <p:sldId id="726" r:id="rId60"/>
    <p:sldId id="672" r:id="rId61"/>
    <p:sldId id="659" r:id="rId62"/>
    <p:sldId id="660" r:id="rId63"/>
    <p:sldId id="661" r:id="rId64"/>
    <p:sldId id="732" r:id="rId65"/>
    <p:sldId id="739" r:id="rId66"/>
    <p:sldId id="740" r:id="rId67"/>
    <p:sldId id="741" r:id="rId68"/>
    <p:sldId id="742" r:id="rId69"/>
    <p:sldId id="743" r:id="rId70"/>
    <p:sldId id="321" r:id="rId71"/>
  </p:sldIdLst>
  <p:sldSz cx="914527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罗 勇" initials="罗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64" autoAdjust="0"/>
    <p:restoredTop sz="94648" autoAdjust="0"/>
  </p:normalViewPr>
  <p:slideViewPr>
    <p:cSldViewPr snapToGrid="0">
      <p:cViewPr varScale="1">
        <p:scale>
          <a:sx n="64" d="100"/>
          <a:sy n="64" d="100"/>
        </p:scale>
        <p:origin x="-1352" y="-68"/>
      </p:cViewPr>
      <p:guideLst>
        <p:guide orient="horz" pos="220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5" Type="http://schemas.openxmlformats.org/officeDocument/2006/relationships/commentAuthors" Target="commentAuthors.xml"/><Relationship Id="rId74" Type="http://schemas.openxmlformats.org/officeDocument/2006/relationships/tableStyles" Target="tableStyles.xml"/><Relationship Id="rId73" Type="http://schemas.openxmlformats.org/officeDocument/2006/relationships/viewProps" Target="viewProps.xml"/><Relationship Id="rId72" Type="http://schemas.openxmlformats.org/officeDocument/2006/relationships/presProps" Target="presProps.xml"/><Relationship Id="rId71" Type="http://schemas.openxmlformats.org/officeDocument/2006/relationships/slide" Target="slides/slide68.xml"/><Relationship Id="rId70" Type="http://schemas.openxmlformats.org/officeDocument/2006/relationships/slide" Target="slides/slide67.xml"/><Relationship Id="rId7" Type="http://schemas.openxmlformats.org/officeDocument/2006/relationships/slide" Target="slides/slide5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4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3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56D97-C121-4518-9166-38EE255D68C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1B510-4A36-4140-9235-F13CF6735E8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  <a:prstGeom prst="rect">
            <a:avLst/>
          </a:prstGeo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副标题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9" name="矩形 8"/>
          <p:cNvSpPr/>
          <p:nvPr userDrawn="1"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 userDrawn="1"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 userDrawn="1"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 userDrawn="1"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浙江财经大学信智学院 陈琰宏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759" y="365126"/>
            <a:ext cx="788807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759" y="1825625"/>
            <a:ext cx="788807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32113" y="6371577"/>
            <a:ext cx="3086636" cy="365125"/>
          </a:xfrm>
          <a:prstGeom prst="rect">
            <a:avLst/>
          </a:prstGeom>
        </p:spPr>
        <p:txBody>
          <a:bodyPr/>
          <a:lstStyle>
            <a:lvl1pPr algn="ctr">
              <a:defRPr sz="1200" u="none"/>
            </a:lvl1pPr>
          </a:lstStyle>
          <a:p>
            <a:r>
              <a:rPr lang="zh-CN" altLang="en-US" dirty="0" smtClean="0"/>
              <a:t>浙江财经大学信智学院 陈琰宏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9" y="164443"/>
            <a:ext cx="1160482" cy="93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96" y="1709739"/>
            <a:ext cx="788807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96" y="4589464"/>
            <a:ext cx="788807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zh-CN" altLang="en-US" dirty="0" smtClean="0"/>
              <a:t>浙江财经大学信智学院 陈琰宏</a:t>
            </a:r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9" y="144954"/>
            <a:ext cx="1160482" cy="93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759" y="6356351"/>
            <a:ext cx="2057757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9476" y="6356351"/>
            <a:ext cx="3086636" cy="36512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9072" y="6356351"/>
            <a:ext cx="2057757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9849" y="164443"/>
            <a:ext cx="1160482" cy="93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52972" y="6312541"/>
            <a:ext cx="1692616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‹#›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38980" y="6353485"/>
            <a:ext cx="3086636" cy="365125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04826"/>
            <a:ext cx="9146223" cy="638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5" y="528955"/>
            <a:ext cx="9146223" cy="632904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199" y="3602038"/>
            <a:ext cx="685919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2117" y="6492876"/>
            <a:ext cx="2057757" cy="365125"/>
          </a:xfrm>
          <a:prstGeom prst="rect">
            <a:avLst/>
          </a:prstGeom>
        </p:spPr>
        <p:txBody>
          <a:bodyPr/>
          <a:lstStyle/>
          <a:p>
            <a:r>
              <a:rPr lang="en-US" altLang="zh-CN" smtClean="0"/>
              <a:t>‹#›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文本占位符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  <a:endParaRPr kumimoji="0" lang="zh-CN" altLang="en-US" smtClean="0"/>
          </a:p>
          <a:p>
            <a:pPr lvl="1" eaLnBrk="1" latinLnBrk="0" hangingPunct="1"/>
            <a:r>
              <a:rPr kumimoji="0" lang="zh-CN" altLang="en-US" smtClean="0"/>
              <a:t>第二级</a:t>
            </a:r>
            <a:endParaRPr kumimoji="0" lang="zh-CN" altLang="en-US" smtClean="0"/>
          </a:p>
          <a:p>
            <a:pPr lvl="2" eaLnBrk="1" latinLnBrk="0" hangingPunct="1"/>
            <a:r>
              <a:rPr kumimoji="0" lang="zh-CN" altLang="en-US" smtClean="0"/>
              <a:t>第三级</a:t>
            </a:r>
            <a:endParaRPr kumimoji="0" lang="zh-CN" altLang="en-US" smtClean="0"/>
          </a:p>
          <a:p>
            <a:pPr lvl="3" eaLnBrk="1" latinLnBrk="0" hangingPunct="1"/>
            <a:r>
              <a:rPr kumimoji="0" lang="zh-CN" altLang="en-US" smtClean="0"/>
              <a:t>第四级</a:t>
            </a:r>
            <a:endParaRPr kumimoji="0" lang="zh-CN" altLang="en-US" smtClean="0"/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9" name="日期占位符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0" name="页脚占位符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ct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浙江财经大学信智学院 陈琰宏 </a:t>
            </a:r>
            <a:endParaRPr lang="zh-CN" altLang="en-US" dirty="0"/>
          </a:p>
        </p:txBody>
      </p:sp>
      <p:sp>
        <p:nvSpPr>
          <p:cNvPr id="11" name="灯片编号占位符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3.vml"/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1" Type="http://schemas.openxmlformats.org/officeDocument/2006/relationships/tags" Target="../tags/tag1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0.png"/><Relationship Id="rId1" Type="http://schemas.openxmlformats.org/officeDocument/2006/relationships/tags" Target="../tags/tag3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7.png"/><Relationship Id="rId3" Type="http://schemas.openxmlformats.org/officeDocument/2006/relationships/tags" Target="../tags/tag4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tags" Target="../tags/tag5.xml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3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tags" Target="../tags/tag6.xml"/><Relationship Id="rId1" Type="http://schemas.openxmlformats.org/officeDocument/2006/relationships/image" Target="../media/image22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5.png"/><Relationship Id="rId1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7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8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9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1.wmf"/><Relationship Id="rId1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50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5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3.wmf"/><Relationship Id="rId3" Type="http://schemas.openxmlformats.org/officeDocument/2006/relationships/oleObject" Target="../embeddings/oleObject6.bin"/><Relationship Id="rId2" Type="http://schemas.openxmlformats.org/officeDocument/2006/relationships/image" Target="../media/image32.wmf"/><Relationship Id="rId1" Type="http://schemas.openxmlformats.org/officeDocument/2006/relationships/oleObject" Target="../embeddings/oleObject5.bin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6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2.wmf"/><Relationship Id="rId3" Type="http://schemas.openxmlformats.org/officeDocument/2006/relationships/oleObject" Target="../embeddings/oleObject8.bin"/><Relationship Id="rId2" Type="http://schemas.openxmlformats.org/officeDocument/2006/relationships/image" Target="../media/image34.wmf"/><Relationship Id="rId1" Type="http://schemas.openxmlformats.org/officeDocument/2006/relationships/oleObject" Target="../embeddings/oleObject7.bin"/></Relationships>
</file>

<file path=ppt/slides/_rels/slide52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7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5.wmf"/><Relationship Id="rId3" Type="http://schemas.openxmlformats.org/officeDocument/2006/relationships/oleObject" Target="../embeddings/oleObject10.bin"/><Relationship Id="rId2" Type="http://schemas.openxmlformats.org/officeDocument/2006/relationships/image" Target="../media/image32.wmf"/><Relationship Id="rId1" Type="http://schemas.openxmlformats.org/officeDocument/2006/relationships/oleObject" Target="../embeddings/oleObject9.bin"/></Relationships>
</file>

<file path=ppt/slides/_rels/slide53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8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6.wmf"/><Relationship Id="rId3" Type="http://schemas.openxmlformats.org/officeDocument/2006/relationships/oleObject" Target="../embeddings/oleObject12.bin"/><Relationship Id="rId2" Type="http://schemas.openxmlformats.org/officeDocument/2006/relationships/image" Target="../media/image32.wmf"/><Relationship Id="rId1" Type="http://schemas.openxmlformats.org/officeDocument/2006/relationships/oleObject" Target="../embeddings/oleObject11.bin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9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7.wmf"/><Relationship Id="rId3" Type="http://schemas.openxmlformats.org/officeDocument/2006/relationships/oleObject" Target="../embeddings/oleObject14.bin"/><Relationship Id="rId2" Type="http://schemas.openxmlformats.org/officeDocument/2006/relationships/image" Target="../media/image32.wmf"/><Relationship Id="rId1" Type="http://schemas.openxmlformats.org/officeDocument/2006/relationships/oleObject" Target="../embeddings/oleObject13.bin"/></Relationships>
</file>

<file path=ppt/slides/_rels/slide55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0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7.wmf"/><Relationship Id="rId3" Type="http://schemas.openxmlformats.org/officeDocument/2006/relationships/oleObject" Target="../embeddings/oleObject16.bin"/><Relationship Id="rId2" Type="http://schemas.openxmlformats.org/officeDocument/2006/relationships/image" Target="../media/image32.wmf"/><Relationship Id="rId1" Type="http://schemas.openxmlformats.org/officeDocument/2006/relationships/oleObject" Target="../embeddings/oleObject15.bin"/></Relationships>
</file>

<file path=ppt/slides/_rels/slide56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1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8.wmf"/><Relationship Id="rId3" Type="http://schemas.openxmlformats.org/officeDocument/2006/relationships/oleObject" Target="../embeddings/oleObject18.bin"/><Relationship Id="rId2" Type="http://schemas.openxmlformats.org/officeDocument/2006/relationships/image" Target="../media/image32.wmf"/><Relationship Id="rId1" Type="http://schemas.openxmlformats.org/officeDocument/2006/relationships/oleObject" Target="../embeddings/oleObject17.bin"/></Relationships>
</file>

<file path=ppt/slides/_rels/slide57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2.v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32.wmf"/><Relationship Id="rId3" Type="http://schemas.openxmlformats.org/officeDocument/2006/relationships/oleObject" Target="../embeddings/oleObject20.bin"/><Relationship Id="rId2" Type="http://schemas.openxmlformats.org/officeDocument/2006/relationships/image" Target="../media/image39.wmf"/><Relationship Id="rId1" Type="http://schemas.openxmlformats.org/officeDocument/2006/relationships/oleObject" Target="../embeddings/oleObject19.bin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30.png"/><Relationship Id="rId1" Type="http://schemas.openxmlformats.org/officeDocument/2006/relationships/tags" Target="../tags/tag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43.png"/><Relationship Id="rId1" Type="http://schemas.openxmlformats.org/officeDocument/2006/relationships/tags" Target="../tags/tag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5.png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vmlDrawing" Target="../drawings/vmlDrawing2.v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2.wav"/><Relationship Id="rId3" Type="http://schemas.openxmlformats.org/officeDocument/2006/relationships/audio" Target="../media/audio1.wav"/><Relationship Id="rId2" Type="http://schemas.openxmlformats.org/officeDocument/2006/relationships/image" Target="../media/image6.wmf"/><Relationship Id="rId1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1114272" y="3736672"/>
            <a:ext cx="6912768" cy="1003279"/>
          </a:xfrm>
        </p:spPr>
        <p:txBody>
          <a:bodyPr>
            <a:noAutofit/>
          </a:bodyPr>
          <a:lstStyle/>
          <a:p>
            <a:pPr algn="ctr"/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高级数据结构</a:t>
            </a:r>
            <a:r>
              <a:rPr lang="en-US" altLang="zh-CN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4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最短路</a:t>
            </a:r>
            <a:endParaRPr lang="zh-CN" altLang="en-US" sz="4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副标题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dirty="0" smtClean="0"/>
              <a:t>                                  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信智学院  </a:t>
            </a:r>
            <a:r>
              <a:rPr 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陈琰宏</a:t>
            </a:r>
            <a:endParaRPr lang="zh-CN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4" y="1124744"/>
            <a:ext cx="9144000" cy="1042416"/>
          </a:xfrm>
          <a:prstGeom prst="rect">
            <a:avLst/>
          </a:prstGeom>
        </p:spPr>
      </p:pic>
      <p:sp>
        <p:nvSpPr>
          <p:cNvPr id="2" name="页脚占位符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 advTm="5181"/>
    </mc:Choice>
    <mc:Fallback>
      <p:transition spd="slow" advTm="518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标题 111617"/>
          <p:cNvSpPr>
            <a:spLocks noGrp="1"/>
          </p:cNvSpPr>
          <p:nvPr>
            <p:ph type="title"/>
          </p:nvPr>
        </p:nvSpPr>
        <p:spPr>
          <a:xfrm>
            <a:off x="307368" y="642662"/>
            <a:ext cx="3558954" cy="465137"/>
          </a:xfrm>
        </p:spPr>
        <p:txBody>
          <a:bodyPr anchor="ctr">
            <a:noAutofit/>
          </a:bodyPr>
          <a:lstStyle/>
          <a:p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</a:rPr>
              <a:t>算法的具体步骤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1620" name="文本框 111619"/>
          <p:cNvSpPr txBox="1"/>
          <p:nvPr/>
        </p:nvSpPr>
        <p:spPr>
          <a:xfrm>
            <a:off x="159109" y="1341782"/>
            <a:ext cx="8602345" cy="4215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indent="-457200" algn="l">
              <a:lnSpc>
                <a:spcPct val="150000"/>
              </a:lnSpc>
              <a:spcAft>
                <a:spcPct val="15000"/>
              </a:spcAft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初始时，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中包含源点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 algn="l">
              <a:lnSpc>
                <a:spcPct val="150000"/>
              </a:lnSpc>
              <a:spcAft>
                <a:spcPct val="15000"/>
              </a:spcAft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然后不断从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中选取到顶点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路径长度最短的顶点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u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，找到后：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14400" lvl="1" indent="-457200" algn="l" eaLnBrk="1" hangingPunct="1">
              <a:lnSpc>
                <a:spcPct val="150000"/>
              </a:lnSpc>
              <a:spcAft>
                <a:spcPct val="15000"/>
              </a:spcAft>
              <a:buClr>
                <a:schemeClr val="tx1"/>
              </a:buClr>
              <a:buAutoNum type="alphaLcParenR"/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把顶点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u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加入到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14400" lvl="1" indent="-457200" algn="l" eaLnBrk="1" hangingPunct="1">
              <a:lnSpc>
                <a:spcPct val="150000"/>
              </a:lnSpc>
              <a:spcAft>
                <a:spcPct val="15000"/>
              </a:spcAft>
              <a:buClr>
                <a:schemeClr val="tx1"/>
              </a:buClr>
              <a:buAutoNum type="alphaLcParenR"/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修改顶点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="1" baseline="-25000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到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中剩余顶点的最短路径长度值。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中各顶点新的最短路径长度值为：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min{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原来的最短路径长度值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, 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顶点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u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的最短路径长度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+u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到该顶点的路径长度值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}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 algn="l">
              <a:lnSpc>
                <a:spcPct val="150000"/>
              </a:lnSpc>
              <a:spcAft>
                <a:spcPct val="15000"/>
              </a:spcAft>
              <a:buAutoNum type="arabicPeriod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重复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，直到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的顶点全部加入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为止。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文本框 100353"/>
          <p:cNvSpPr txBox="1"/>
          <p:nvPr/>
        </p:nvSpPr>
        <p:spPr>
          <a:xfrm>
            <a:off x="495935" y="1557338"/>
            <a:ext cx="8153400" cy="27870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</a:pPr>
            <a:r>
              <a:rPr lang="zh-CN" altLang="en-US" sz="2400" err="1"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en-US" altLang="zh-CN" sz="2400" err="1">
                <a:latin typeface="Arial" panose="020B0604020202020204" pitchFamily="34" charset="0"/>
                <a:ea typeface="宋体" panose="02010600030101010101" pitchFamily="2" charset="-122"/>
              </a:rPr>
              <a:t>dijkstra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算法里设置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个数组：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 algn="l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AutoNum type="arabicParenR"/>
            </a:pPr>
            <a:r>
              <a:rPr lang="en-US" altLang="zh-CN" sz="240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dist[n]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dist[i]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表示当前找到的从源点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到终点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>
                <a:latin typeface="Arial" panose="020B0604020202020204" pitchFamily="34" charset="0"/>
                <a:ea typeface="宋体" panose="02010600030101010101" pitchFamily="2" charset="-122"/>
              </a:rPr>
              <a:t>i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的最短路径的长度，初始状态下，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dist[i]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为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E[v</a:t>
            </a:r>
            <a:r>
              <a:rPr lang="en-US" altLang="zh-CN" sz="2400" baseline="-2500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][i]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，即邻接矩阵的第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行。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 algn="l">
              <a:lnSpc>
                <a:spcPct val="100000"/>
              </a:lnSpc>
              <a:spcBef>
                <a:spcPct val="15000"/>
              </a:spcBef>
              <a:spcAft>
                <a:spcPct val="0"/>
              </a:spcAft>
              <a:buClr>
                <a:schemeClr val="tx1"/>
              </a:buClr>
              <a:buAutoNum type="arabicParenR"/>
            </a:pPr>
            <a:r>
              <a:rPr lang="en-US" altLang="zh-CN" sz="240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S[n]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S[i]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为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表示顶点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>
                <a:latin typeface="Arial" panose="020B0604020202020204" pitchFamily="34" charset="0"/>
                <a:ea typeface="宋体" panose="02010600030101010101" pitchFamily="2" charset="-122"/>
              </a:rPr>
              <a:t>i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还未加入到集合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中，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S[i]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为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表示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>
                <a:latin typeface="Arial" panose="020B0604020202020204" pitchFamily="34" charset="0"/>
                <a:ea typeface="宋体" panose="02010600030101010101" pitchFamily="2" charset="-122"/>
              </a:rPr>
              <a:t>i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已经加入到集合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中。初始状态下，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S[v</a:t>
            </a:r>
            <a:r>
              <a:rPr lang="en-US" altLang="zh-CN" sz="2400" baseline="-2500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]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为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，其余为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，表示最初集合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中只有顶点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标题 111617"/>
          <p:cNvSpPr txBox="1"/>
          <p:nvPr/>
        </p:nvSpPr>
        <p:spPr>
          <a:xfrm>
            <a:off x="307368" y="642662"/>
            <a:ext cx="3558954" cy="4651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smtClean="0">
                <a:solidFill>
                  <a:schemeClr val="accent5">
                    <a:lumMod val="75000"/>
                  </a:schemeClr>
                </a:solidFill>
              </a:rPr>
              <a:t>算法的具体步骤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文本框 142337"/>
          <p:cNvSpPr txBox="1"/>
          <p:nvPr/>
        </p:nvSpPr>
        <p:spPr>
          <a:xfrm>
            <a:off x="229235" y="1235213"/>
            <a:ext cx="8763000" cy="25285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r>
              <a:rPr lang="zh-CN" altLang="en-US" sz="2400" err="1"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en-US" altLang="zh-CN" sz="2400" err="1">
                <a:latin typeface="Arial" panose="020B0604020202020204" pitchFamily="34" charset="0"/>
                <a:ea typeface="宋体" panose="02010600030101010101" pitchFamily="2" charset="-122"/>
              </a:rPr>
              <a:t>dijkstra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算法里重复做以下工作：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 algn="l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rabicParenR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dist[ ]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里查找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S[i]!=1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，并且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dist[i]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最小的顶点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u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 algn="l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rabicParenR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将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S[u]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改为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，表示顶点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u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已经加入进来了。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 algn="l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AutoNum type="arabicParenR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修改其它顶点的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dist[ ]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。当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S[k]!=1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，且顶点</a:t>
            </a:r>
            <a:r>
              <a:rPr lang="en-US" altLang="zh-CN" sz="2400" err="1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 err="1"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到顶点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>
                <a:latin typeface="Arial" panose="020B0604020202020204" pitchFamily="34" charset="0"/>
                <a:ea typeface="宋体" panose="02010600030101010101" pitchFamily="2" charset="-122"/>
              </a:rPr>
              <a:t>u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有边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(E[u][k]&lt;MAX)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，且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dist[u]+E[u][k]&lt;dist[k]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，则修改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dist[k]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为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dist[u]+E[u][k]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2339" name="圆角矩形 142338"/>
          <p:cNvSpPr/>
          <p:nvPr/>
        </p:nvSpPr>
        <p:spPr>
          <a:xfrm>
            <a:off x="149860" y="4253051"/>
            <a:ext cx="8769350" cy="1687674"/>
          </a:xfrm>
          <a:prstGeom prst="roundRect">
            <a:avLst>
              <a:gd name="adj" fmla="val 12060"/>
            </a:avLst>
          </a:prstGeom>
          <a:solidFill>
            <a:schemeClr val="bg1"/>
          </a:solidFill>
          <a:ln w="38100" cap="rnd" cmpd="sng">
            <a:solidFill>
              <a:srgbClr val="800000"/>
            </a:solidFill>
            <a:prstDash val="sysDot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递推公式：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初始：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dist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[k]</a:t>
            </a:r>
            <a:r>
              <a:rPr lang="en-US" altLang="zh-CN" sz="2000">
                <a:latin typeface="Arial" panose="020B0604020202020204" pitchFamily="34" charset="0"/>
                <a:ea typeface="隶书" panose="02010509060101010101" pitchFamily="49" charset="-122"/>
              </a:rPr>
              <a:t> =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Edge[v</a:t>
            </a:r>
            <a:r>
              <a:rPr lang="en-US" altLang="zh-CN" sz="2000" baseline="-25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0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][k]</a:t>
            </a:r>
            <a:r>
              <a:rPr lang="zh-CN" altLang="en-US" sz="20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，</a:t>
            </a:r>
            <a:r>
              <a:rPr lang="en-US" altLang="zh-CN" sz="20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000" baseline="-3000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000" dirty="0">
                <a:solidFill>
                  <a:srgbClr val="00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是源点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 </a:t>
            </a:r>
            <a:endParaRPr lang="zh-CN" altLang="en-US" sz="200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递推：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dist</a:t>
            </a:r>
            <a:r>
              <a:rPr lang="en-US" altLang="zh-CN" sz="2000" i="1" baseline="3000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[k]</a:t>
            </a:r>
            <a:r>
              <a:rPr lang="en-US" altLang="zh-CN" sz="2000">
                <a:latin typeface="Arial" panose="020B0604020202020204" pitchFamily="34" charset="0"/>
                <a:ea typeface="隶书" panose="02010509060101010101" pitchFamily="49" charset="-122"/>
              </a:rPr>
              <a:t> = min</a:t>
            </a:r>
            <a:r>
              <a:rPr lang="en-US" altLang="zh-CN" sz="3600">
                <a:latin typeface="Arial" panose="020B0604020202020204" pitchFamily="34" charset="0"/>
                <a:ea typeface="隶书" panose="02010509060101010101" pitchFamily="49" charset="-122"/>
              </a:rPr>
              <a:t>{</a:t>
            </a:r>
            <a:r>
              <a:rPr lang="en-US" altLang="zh-CN" sz="2000">
                <a:latin typeface="Arial" panose="020B0604020202020204" pitchFamily="34" charset="0"/>
                <a:ea typeface="隶书" panose="02010509060101010101" pitchFamily="49" charset="-122"/>
              </a:rPr>
              <a:t> </a:t>
            </a:r>
            <a:r>
              <a:rPr lang="en-US" altLang="zh-CN" sz="2000" i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dist</a:t>
            </a:r>
            <a:r>
              <a:rPr lang="en-US" altLang="zh-CN" sz="2000" i="1" baseline="3000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 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[k]</a:t>
            </a:r>
            <a:r>
              <a:rPr lang="en-US" altLang="zh-CN" sz="2000">
                <a:latin typeface="Arial" panose="020B0604020202020204" pitchFamily="34" charset="0"/>
                <a:ea typeface="隶书" panose="02010509060101010101" pitchFamily="49" charset="-122"/>
              </a:rPr>
              <a:t>, </a:t>
            </a:r>
            <a:r>
              <a:rPr lang="en-US" altLang="zh-CN" sz="2000" i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dist </a:t>
            </a:r>
            <a:r>
              <a:rPr lang="en-US" altLang="zh-CN" sz="2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[u] + Edge[u][k] </a:t>
            </a:r>
            <a:r>
              <a:rPr lang="en-US" altLang="zh-CN" sz="3600">
                <a:latin typeface="Arial" panose="020B0604020202020204" pitchFamily="34" charset="0"/>
                <a:ea typeface="隶书" panose="02010509060101010101" pitchFamily="49" charset="-122"/>
              </a:rPr>
              <a:t>}</a:t>
            </a:r>
            <a:r>
              <a:rPr lang="en-US" altLang="zh-CN" sz="2000" err="1">
                <a:latin typeface="Arial" panose="020B0604020202020204" pitchFamily="34" charset="0"/>
                <a:ea typeface="隶书" panose="02010509060101010101" pitchFamily="49" charset="-122"/>
              </a:rPr>
              <a:t>, </a:t>
            </a:r>
            <a:r>
              <a:rPr lang="en-US" altLang="zh-CN" sz="200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v</a:t>
            </a:r>
            <a:r>
              <a:rPr lang="en-US" altLang="zh-CN" sz="2000" baseline="-25000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k</a:t>
            </a:r>
            <a:r>
              <a:rPr lang="en-US" altLang="zh-CN" sz="200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隶书" panose="02010509060101010101" pitchFamily="49" charset="-122"/>
              </a:rPr>
              <a:t>∈T</a:t>
            </a:r>
            <a:endParaRPr lang="en-US" altLang="zh-CN" sz="200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隶书" panose="02010509060101010101" pitchFamily="49" charset="-122"/>
            </a:endParaRPr>
          </a:p>
          <a:p>
            <a:pPr marL="457200" indent="-457200" algn="l">
              <a:buClr>
                <a:schemeClr val="accent1"/>
              </a:buClr>
              <a:buFont typeface="Wingdings" panose="05000000000000000000" pitchFamily="2" charset="2"/>
              <a:buNone/>
            </a:pP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           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其中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000" baseline="-25000">
                <a:latin typeface="Arial" panose="020B0604020202020204" pitchFamily="34" charset="0"/>
                <a:ea typeface="宋体" panose="02010600030101010101" pitchFamily="2" charset="-122"/>
              </a:rPr>
              <a:t>u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是当前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dist[ ]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最小的顶点。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4" name="标题 111617"/>
          <p:cNvSpPr txBox="1"/>
          <p:nvPr/>
        </p:nvSpPr>
        <p:spPr>
          <a:xfrm>
            <a:off x="307368" y="642662"/>
            <a:ext cx="3558954" cy="4651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</a:rPr>
              <a:t>算法的具体步骤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78" name="表格 101377"/>
          <p:cNvGraphicFramePr/>
          <p:nvPr/>
        </p:nvGraphicFramePr>
        <p:xfrm>
          <a:off x="3402965" y="1797685"/>
          <a:ext cx="457200" cy="1828800"/>
        </p:xfrm>
        <a:graphic>
          <a:graphicData uri="http://schemas.openxmlformats.org/drawingml/2006/table">
            <a:tbl>
              <a:tblPr/>
              <a:tblGrid>
                <a:gridCol w="457200"/>
              </a:tblGrid>
              <a:tr h="304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/>
                        <a:t>0</a:t>
                      </a:r>
                      <a:endParaRPr lang="zh-CN" altLang="en-US" sz="2000"/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/>
                        <a:t>0</a:t>
                      </a:r>
                      <a:endParaRPr lang="zh-CN" altLang="en-US" sz="2000"/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/>
                        <a:t>0</a:t>
                      </a:r>
                      <a:endParaRPr lang="zh-CN" altLang="en-US" sz="2000"/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/>
                        <a:t>0</a:t>
                      </a:r>
                      <a:endParaRPr lang="zh-CN" altLang="en-US" sz="2000"/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dirty="0"/>
                        <a:t>0</a:t>
                      </a:r>
                      <a:endParaRPr lang="zh-CN" altLang="en-US" sz="2000" dirty="0"/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01394" name="表格 101393"/>
          <p:cNvGraphicFramePr/>
          <p:nvPr/>
        </p:nvGraphicFramePr>
        <p:xfrm>
          <a:off x="3077528" y="1797685"/>
          <a:ext cx="304800" cy="1828800"/>
        </p:xfrm>
        <a:graphic>
          <a:graphicData uri="http://schemas.openxmlformats.org/drawingml/2006/table">
            <a:tbl>
              <a:tblPr/>
              <a:tblGrid>
                <a:gridCol w="304800"/>
              </a:tblGrid>
              <a:tr h="3000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zh-CN" alt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 marL="0" marR="0" marT="0" marB="0" anchor="ctr" anchorCtr="1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/>
                        <a:t>1</a:t>
                      </a:r>
                      <a:endParaRPr lang="zh-CN" altLang="en-US" sz="1800" b="1"/>
                    </a:p>
                  </a:txBody>
                  <a:tcPr marL="0" marR="0" marT="0" marB="0" anchor="ctr" anchorCtr="1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/>
                        <a:t>2</a:t>
                      </a:r>
                      <a:endParaRPr lang="zh-CN" altLang="en-US" sz="1800" b="1"/>
                    </a:p>
                  </a:txBody>
                  <a:tcPr marL="0" marR="0" marT="0" marB="0" anchor="ctr" anchorCtr="1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/>
                        <a:t>3</a:t>
                      </a:r>
                      <a:endParaRPr lang="zh-CN" altLang="en-US" sz="1800" b="1"/>
                    </a:p>
                  </a:txBody>
                  <a:tcPr marL="0" marR="0" marT="0" marB="0" anchor="ctr" anchorCtr="1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038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/>
                        <a:t>4</a:t>
                      </a:r>
                      <a:endParaRPr lang="zh-CN" altLang="en-US" sz="1800" b="1"/>
                    </a:p>
                  </a:txBody>
                  <a:tcPr marL="0" marR="0" marT="0" marB="0" anchor="ctr" anchorCtr="1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787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/>
                        <a:t>5</a:t>
                      </a:r>
                      <a:endParaRPr lang="zh-CN" altLang="en-US" sz="1800" b="1"/>
                    </a:p>
                  </a:txBody>
                  <a:tcPr marL="0" marR="0" marT="0" marB="0" anchor="ctr" anchorCtr="1">
                    <a:lnL cap="flat"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15" name="文本框 101414"/>
          <p:cNvSpPr txBox="1"/>
          <p:nvPr/>
        </p:nvSpPr>
        <p:spPr>
          <a:xfrm>
            <a:off x="3555365" y="1456373"/>
            <a:ext cx="152400" cy="2768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101416" name="表格 101415"/>
          <p:cNvGraphicFramePr/>
          <p:nvPr/>
        </p:nvGraphicFramePr>
        <p:xfrm>
          <a:off x="4012565" y="1810385"/>
          <a:ext cx="609600" cy="1828800"/>
        </p:xfrm>
        <a:graphic>
          <a:graphicData uri="http://schemas.openxmlformats.org/drawingml/2006/table">
            <a:tbl>
              <a:tblPr/>
              <a:tblGrid>
                <a:gridCol w="609600"/>
              </a:tblGrid>
              <a:tr h="304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/>
                        <a:t>0</a:t>
                      </a:r>
                      <a:endParaRPr lang="zh-CN" altLang="en-US" sz="2000"/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/>
                        <a:t>∞</a:t>
                      </a:r>
                      <a:endParaRPr lang="zh-CN" altLang="en-US" sz="2000"/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/>
                        <a:t>5</a:t>
                      </a:r>
                      <a:endParaRPr lang="zh-CN" altLang="en-US" sz="2000"/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/>
                        <a:t>30</a:t>
                      </a:r>
                      <a:endParaRPr lang="zh-CN" altLang="en-US" sz="2000"/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/>
                        <a:t>∞</a:t>
                      </a:r>
                      <a:endParaRPr lang="zh-CN" altLang="en-US" sz="2000"/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480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339933"/>
                        </a:buClr>
                        <a:buFont typeface="Wingdings" panose="05000000000000000000" pitchFamily="2" charset="2"/>
                        <a:buChar char="«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3300"/>
                        </a:buClr>
                        <a:buFont typeface="Wingdings" panose="05000000000000000000" pitchFamily="2" charset="2"/>
                        <a:buChar char="v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CC00"/>
                        </a:buClr>
                        <a:buFont typeface="Wingdings" panose="05000000000000000000" pitchFamily="2" charset="2"/>
                        <a:buChar char="l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FF00FF"/>
                        </a:buClr>
                        <a:buFont typeface="Wingdings" panose="05000000000000000000" pitchFamily="2" charset="2"/>
                        <a:buChar char="u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隶书" panose="02010509060101010101" pitchFamily="49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dirty="0"/>
                        <a:t>∞</a:t>
                      </a:r>
                      <a:endParaRPr lang="zh-CN" altLang="en-US" sz="2000" dirty="0"/>
                    </a:p>
                  </a:txBody>
                  <a:tcPr marL="0" marR="0" marT="0" marB="0" anchor="ctr" anchorCtr="1">
                    <a:lnL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miter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1432" name="文本框 101431"/>
          <p:cNvSpPr txBox="1"/>
          <p:nvPr/>
        </p:nvSpPr>
        <p:spPr>
          <a:xfrm>
            <a:off x="4063365" y="1456373"/>
            <a:ext cx="355600" cy="27686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dist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1433" name="文本框 101432"/>
          <p:cNvSpPr txBox="1"/>
          <p:nvPr/>
        </p:nvSpPr>
        <p:spPr>
          <a:xfrm>
            <a:off x="3555365" y="3724910"/>
            <a:ext cx="1016000" cy="307340"/>
          </a:xfrm>
          <a:prstGeom prst="rect">
            <a:avLst/>
          </a:prstGeom>
          <a:noFill/>
          <a:ln w="9525">
            <a:noFill/>
          </a:ln>
        </p:spPr>
        <p:txBody>
          <a:bodyPr wrap="none" lIns="0" tIns="0" rIns="0" bIns="0" anchor="t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初始状态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317173" y="1447442"/>
            <a:ext cx="1522412" cy="2508166"/>
            <a:chOff x="5317173" y="1447442"/>
            <a:chExt cx="1522412" cy="2508166"/>
          </a:xfrm>
        </p:grpSpPr>
        <p:graphicFrame>
          <p:nvGraphicFramePr>
            <p:cNvPr id="101434" name="表格 101433"/>
            <p:cNvGraphicFramePr/>
            <p:nvPr/>
          </p:nvGraphicFramePr>
          <p:xfrm>
            <a:off x="5620385" y="1797685"/>
            <a:ext cx="457200" cy="1828800"/>
          </p:xfrm>
          <a:graphic>
            <a:graphicData uri="http://schemas.openxmlformats.org/drawingml/2006/table">
              <a:tbl>
                <a:tblPr/>
                <a:tblGrid>
                  <a:gridCol w="457200"/>
                </a:tblGrid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dirty="0"/>
                          <a:t>1</a:t>
                        </a:r>
                        <a:endParaRPr lang="zh-CN" altLang="en-US" sz="2000" dirty="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0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dirty="0"/>
                          <a:t>1</a:t>
                        </a:r>
                        <a:endParaRPr lang="zh-CN" altLang="en-US" sz="2000" dirty="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0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0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dirty="0"/>
                          <a:t>0</a:t>
                        </a:r>
                        <a:endParaRPr lang="zh-CN" altLang="en-US" sz="2000" dirty="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101450" name="表格 101449"/>
            <p:cNvGraphicFramePr/>
            <p:nvPr/>
          </p:nvGraphicFramePr>
          <p:xfrm>
            <a:off x="5317173" y="1797685"/>
            <a:ext cx="304800" cy="1828800"/>
          </p:xfrm>
          <a:graphic>
            <a:graphicData uri="http://schemas.openxmlformats.org/drawingml/2006/table">
              <a:tbl>
                <a:tblPr/>
                <a:tblGrid>
                  <a:gridCol w="304800"/>
                </a:tblGrid>
                <a:tr h="300038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 dirty="0"/>
                          <a:t>0</a:t>
                        </a:r>
                        <a:endParaRPr lang="zh-CN" altLang="en-US" sz="1800" b="1" dirty="0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 cap="flat"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29845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1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0037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 dirty="0">
                            <a:solidFill>
                              <a:srgbClr val="FF0000"/>
                            </a:solidFill>
                          </a:rPr>
                          <a:t>2</a:t>
                        </a:r>
                        <a:endParaRPr lang="zh-CN" altLang="en-US" sz="1800" b="1" dirty="0">
                          <a:solidFill>
                            <a:srgbClr val="FF0000"/>
                          </a:solidFill>
                        </a:endParaRPr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29845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3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0038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4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31787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5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101471" name="文本框 101470"/>
            <p:cNvSpPr txBox="1"/>
            <p:nvPr/>
          </p:nvSpPr>
          <p:spPr>
            <a:xfrm>
              <a:off x="5813425" y="1447442"/>
              <a:ext cx="152400" cy="2768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S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01472" name="表格 101471"/>
            <p:cNvGraphicFramePr/>
            <p:nvPr/>
          </p:nvGraphicFramePr>
          <p:xfrm>
            <a:off x="6229985" y="1810385"/>
            <a:ext cx="609600" cy="1828800"/>
          </p:xfrm>
          <a:graphic>
            <a:graphicData uri="http://schemas.openxmlformats.org/drawingml/2006/table">
              <a:tbl>
                <a:tblPr/>
                <a:tblGrid>
                  <a:gridCol w="609600"/>
                </a:tblGrid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0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b="1">
                            <a:solidFill>
                              <a:srgbClr val="0000FF"/>
                            </a:solidFill>
                            <a:effectLst>
                              <a:outerShdw blurRad="38100" dist="38100" dir="2700000">
                                <a:srgbClr val="C0C0C0"/>
                              </a:outerShdw>
                            </a:effectLst>
                          </a:rPr>
                          <a:t>20</a:t>
                        </a:r>
                        <a:endParaRPr lang="zh-CN" altLang="en-US" sz="2000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endParaRPr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b="1" i="1">
                            <a:solidFill>
                              <a:srgbClr val="008000"/>
                            </a:solidFill>
                            <a:effectLst>
                              <a:outerShdw blurRad="38100" dist="38100" dir="2700000">
                                <a:srgbClr val="C0C0C0"/>
                              </a:outerShdw>
                            </a:effectLst>
                          </a:rPr>
                          <a:t>5</a:t>
                        </a:r>
                        <a:endParaRPr lang="zh-CN" altLang="en-US" sz="2000" b="1" i="1">
                          <a:solidFill>
                            <a:srgbClr val="008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endParaRPr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30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∞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b="1" dirty="0">
                            <a:solidFill>
                              <a:srgbClr val="0000FF"/>
                            </a:solidFill>
                            <a:effectLst>
                              <a:outerShdw blurRad="38100" dist="38100" dir="2700000">
                                <a:srgbClr val="C0C0C0"/>
                              </a:outerShdw>
                            </a:effectLst>
                          </a:rPr>
                          <a:t>12</a:t>
                        </a:r>
                        <a:endParaRPr lang="zh-CN" altLang="en-US" sz="2000" b="1" dirty="0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endParaRPr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101488" name="文本框 101487"/>
            <p:cNvSpPr txBox="1"/>
            <p:nvPr/>
          </p:nvSpPr>
          <p:spPr>
            <a:xfrm>
              <a:off x="6321425" y="1447442"/>
              <a:ext cx="355600" cy="2768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dist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489" name="文本框 101488"/>
            <p:cNvSpPr txBox="1"/>
            <p:nvPr/>
          </p:nvSpPr>
          <p:spPr>
            <a:xfrm>
              <a:off x="6166485" y="3648268"/>
              <a:ext cx="309880" cy="3073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 dirty="0">
                  <a:latin typeface="Arial" panose="020B0604020202020204" pitchFamily="34" charset="0"/>
                  <a:ea typeface="宋体" panose="02010600030101010101" pitchFamily="2" charset="-122"/>
                </a:rPr>
                <a:t>(1)</a:t>
              </a:r>
              <a:endParaRPr lang="en-US" altLang="zh-CN" sz="2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7280910" y="1432243"/>
            <a:ext cx="1511300" cy="2528252"/>
            <a:chOff x="7280910" y="1432243"/>
            <a:chExt cx="1511300" cy="2528252"/>
          </a:xfrm>
        </p:grpSpPr>
        <p:graphicFrame>
          <p:nvGraphicFramePr>
            <p:cNvPr id="101490" name="表格 101489"/>
            <p:cNvGraphicFramePr/>
            <p:nvPr/>
          </p:nvGraphicFramePr>
          <p:xfrm>
            <a:off x="7573010" y="1814830"/>
            <a:ext cx="457200" cy="1828800"/>
          </p:xfrm>
          <a:graphic>
            <a:graphicData uri="http://schemas.openxmlformats.org/drawingml/2006/table">
              <a:tbl>
                <a:tblPr/>
                <a:tblGrid>
                  <a:gridCol w="457200"/>
                </a:tblGrid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0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0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0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101506" name="表格 101505"/>
            <p:cNvGraphicFramePr/>
            <p:nvPr/>
          </p:nvGraphicFramePr>
          <p:xfrm>
            <a:off x="7280910" y="1814830"/>
            <a:ext cx="304800" cy="1828800"/>
          </p:xfrm>
          <a:graphic>
            <a:graphicData uri="http://schemas.openxmlformats.org/drawingml/2006/table">
              <a:tbl>
                <a:tblPr/>
                <a:tblGrid>
                  <a:gridCol w="304800"/>
                </a:tblGrid>
                <a:tr h="300038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 dirty="0"/>
                          <a:t>0</a:t>
                        </a:r>
                        <a:endParaRPr lang="zh-CN" altLang="en-US" sz="1800" b="1" dirty="0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 cap="flat"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29845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1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0037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2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29845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3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0038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4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31787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 dirty="0">
                            <a:solidFill>
                              <a:srgbClr val="FF0000"/>
                            </a:solidFill>
                          </a:rPr>
                          <a:t>5</a:t>
                        </a:r>
                        <a:endParaRPr lang="zh-CN" altLang="en-US" sz="1800" b="1" dirty="0">
                          <a:solidFill>
                            <a:srgbClr val="FF0000"/>
                          </a:solidFill>
                        </a:endParaRPr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101527" name="文本框 101526"/>
            <p:cNvSpPr txBox="1"/>
            <p:nvPr/>
          </p:nvSpPr>
          <p:spPr>
            <a:xfrm>
              <a:off x="7725410" y="1432243"/>
              <a:ext cx="152400" cy="2768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S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graphicFrame>
          <p:nvGraphicFramePr>
            <p:cNvPr id="101528" name="表格 101527"/>
            <p:cNvGraphicFramePr/>
            <p:nvPr/>
          </p:nvGraphicFramePr>
          <p:xfrm>
            <a:off x="8182610" y="1827530"/>
            <a:ext cx="609600" cy="1828800"/>
          </p:xfrm>
          <a:graphic>
            <a:graphicData uri="http://schemas.openxmlformats.org/drawingml/2006/table">
              <a:tbl>
                <a:tblPr/>
                <a:tblGrid>
                  <a:gridCol w="609600"/>
                </a:tblGrid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0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20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5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b="1">
                            <a:solidFill>
                              <a:srgbClr val="0000FF"/>
                            </a:solidFill>
                            <a:effectLst>
                              <a:outerShdw blurRad="38100" dist="38100" dir="2700000">
                                <a:srgbClr val="C0C0C0"/>
                              </a:outerShdw>
                            </a:effectLst>
                          </a:rPr>
                          <a:t>22</a:t>
                        </a:r>
                        <a:endParaRPr lang="zh-CN" altLang="en-US" sz="2000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endParaRPr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b="1">
                            <a:solidFill>
                              <a:srgbClr val="0000FF"/>
                            </a:solidFill>
                            <a:effectLst>
                              <a:outerShdw blurRad="38100" dist="38100" dir="2700000">
                                <a:srgbClr val="C0C0C0"/>
                              </a:outerShdw>
                            </a:effectLst>
                          </a:rPr>
                          <a:t>30</a:t>
                        </a:r>
                        <a:endParaRPr lang="zh-CN" altLang="en-US" sz="2000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endParaRPr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b="1" i="1">
                            <a:solidFill>
                              <a:srgbClr val="008000"/>
                            </a:solidFill>
                            <a:effectLst>
                              <a:outerShdw blurRad="38100" dist="38100" dir="2700000">
                                <a:srgbClr val="C0C0C0"/>
                              </a:outerShdw>
                            </a:effectLst>
                          </a:rPr>
                          <a:t>12</a:t>
                        </a:r>
                        <a:endParaRPr lang="zh-CN" altLang="en-US" sz="2000" b="1" i="1">
                          <a:solidFill>
                            <a:srgbClr val="008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endParaRPr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101544" name="文本框 101543"/>
            <p:cNvSpPr txBox="1"/>
            <p:nvPr/>
          </p:nvSpPr>
          <p:spPr>
            <a:xfrm>
              <a:off x="8233410" y="1432243"/>
              <a:ext cx="355600" cy="27686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dist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01710" name="文本框 101709"/>
            <p:cNvSpPr txBox="1"/>
            <p:nvPr/>
          </p:nvSpPr>
          <p:spPr>
            <a:xfrm>
              <a:off x="7999730" y="3653155"/>
              <a:ext cx="309880" cy="3073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 dirty="0">
                  <a:latin typeface="Arial" panose="020B0604020202020204" pitchFamily="34" charset="0"/>
                  <a:ea typeface="宋体" panose="02010600030101010101" pitchFamily="2" charset="-122"/>
                </a:rPr>
                <a:t>(2)</a:t>
              </a:r>
              <a:endParaRPr lang="en-US" altLang="zh-CN" sz="2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107690" y="4093210"/>
            <a:ext cx="1544638" cy="2158365"/>
            <a:chOff x="3107690" y="4093210"/>
            <a:chExt cx="1544638" cy="2158365"/>
          </a:xfrm>
        </p:grpSpPr>
        <p:graphicFrame>
          <p:nvGraphicFramePr>
            <p:cNvPr id="101545" name="表格 101544"/>
            <p:cNvGraphicFramePr/>
            <p:nvPr/>
          </p:nvGraphicFramePr>
          <p:xfrm>
            <a:off x="3433128" y="4093210"/>
            <a:ext cx="457200" cy="1828800"/>
          </p:xfrm>
          <a:graphic>
            <a:graphicData uri="http://schemas.openxmlformats.org/drawingml/2006/table">
              <a:tbl>
                <a:tblPr/>
                <a:tblGrid>
                  <a:gridCol w="457200"/>
                </a:tblGrid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0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0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101561" name="表格 101560"/>
            <p:cNvGraphicFramePr/>
            <p:nvPr/>
          </p:nvGraphicFramePr>
          <p:xfrm>
            <a:off x="3107690" y="4093210"/>
            <a:ext cx="304800" cy="1828800"/>
          </p:xfrm>
          <a:graphic>
            <a:graphicData uri="http://schemas.openxmlformats.org/drawingml/2006/table">
              <a:tbl>
                <a:tblPr/>
                <a:tblGrid>
                  <a:gridCol w="304800"/>
                </a:tblGrid>
                <a:tr h="300038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0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 cap="flat"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29845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 dirty="0">
                            <a:solidFill>
                              <a:srgbClr val="FF0000"/>
                            </a:solidFill>
                          </a:rPr>
                          <a:t>1</a:t>
                        </a:r>
                        <a:endParaRPr lang="zh-CN" altLang="en-US" sz="1800" b="1" dirty="0">
                          <a:solidFill>
                            <a:srgbClr val="FF0000"/>
                          </a:solidFill>
                        </a:endParaRPr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0037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2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29845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3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0038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4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31787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 dirty="0"/>
                          <a:t>5</a:t>
                        </a:r>
                        <a:endParaRPr lang="zh-CN" altLang="en-US" sz="1800" b="1" dirty="0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101583" name="表格 101582"/>
            <p:cNvGraphicFramePr/>
            <p:nvPr/>
          </p:nvGraphicFramePr>
          <p:xfrm>
            <a:off x="4042728" y="4105910"/>
            <a:ext cx="609600" cy="1828800"/>
          </p:xfrm>
          <a:graphic>
            <a:graphicData uri="http://schemas.openxmlformats.org/drawingml/2006/table">
              <a:tbl>
                <a:tblPr/>
                <a:tblGrid>
                  <a:gridCol w="609600"/>
                </a:tblGrid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0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b="1" i="1">
                            <a:solidFill>
                              <a:srgbClr val="008000"/>
                            </a:solidFill>
                            <a:effectLst>
                              <a:outerShdw blurRad="38100" dist="38100" dir="2700000">
                                <a:srgbClr val="C0C0C0"/>
                              </a:outerShdw>
                            </a:effectLst>
                          </a:rPr>
                          <a:t>20</a:t>
                        </a:r>
                        <a:endParaRPr lang="zh-CN" altLang="en-US" sz="2000" b="1" i="1">
                          <a:solidFill>
                            <a:srgbClr val="008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endParaRPr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5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22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b="1">
                            <a:solidFill>
                              <a:srgbClr val="0000FF"/>
                            </a:solidFill>
                            <a:effectLst>
                              <a:outerShdw blurRad="38100" dist="38100" dir="2700000">
                                <a:srgbClr val="C0C0C0"/>
                              </a:outerShdw>
                            </a:effectLst>
                          </a:rPr>
                          <a:t>28</a:t>
                        </a:r>
                        <a:endParaRPr lang="zh-CN" altLang="en-US" sz="2000" b="1">
                          <a:solidFill>
                            <a:srgbClr val="0000FF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endParaRPr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12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101711" name="文本框 101710"/>
            <p:cNvSpPr txBox="1"/>
            <p:nvPr/>
          </p:nvSpPr>
          <p:spPr>
            <a:xfrm>
              <a:off x="3753485" y="5944235"/>
              <a:ext cx="309880" cy="3073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 dirty="0">
                  <a:latin typeface="Arial" panose="020B0604020202020204" pitchFamily="34" charset="0"/>
                  <a:ea typeface="宋体" panose="02010600030101010101" pitchFamily="2" charset="-122"/>
                </a:rPr>
                <a:t>(3)</a:t>
              </a:r>
              <a:endParaRPr lang="en-US" altLang="zh-CN" sz="2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334635" y="4029710"/>
            <a:ext cx="1522413" cy="2158365"/>
            <a:chOff x="5334635" y="4029710"/>
            <a:chExt cx="1522413" cy="2158365"/>
          </a:xfrm>
        </p:grpSpPr>
        <p:graphicFrame>
          <p:nvGraphicFramePr>
            <p:cNvPr id="101600" name="表格 101599"/>
            <p:cNvGraphicFramePr/>
            <p:nvPr/>
          </p:nvGraphicFramePr>
          <p:xfrm>
            <a:off x="5637848" y="4029710"/>
            <a:ext cx="457200" cy="1828800"/>
          </p:xfrm>
          <a:graphic>
            <a:graphicData uri="http://schemas.openxmlformats.org/drawingml/2006/table">
              <a:tbl>
                <a:tblPr/>
                <a:tblGrid>
                  <a:gridCol w="457200"/>
                </a:tblGrid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0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101616" name="表格 101615"/>
            <p:cNvGraphicFramePr/>
            <p:nvPr/>
          </p:nvGraphicFramePr>
          <p:xfrm>
            <a:off x="5334635" y="4029710"/>
            <a:ext cx="304800" cy="1828800"/>
          </p:xfrm>
          <a:graphic>
            <a:graphicData uri="http://schemas.openxmlformats.org/drawingml/2006/table">
              <a:tbl>
                <a:tblPr/>
                <a:tblGrid>
                  <a:gridCol w="304800"/>
                </a:tblGrid>
                <a:tr h="300038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 dirty="0"/>
                          <a:t>0</a:t>
                        </a:r>
                        <a:endParaRPr lang="zh-CN" altLang="en-US" sz="1800" b="1" dirty="0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 cap="flat"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29845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1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0037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2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29845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 dirty="0">
                            <a:solidFill>
                              <a:srgbClr val="FF0000"/>
                            </a:solidFill>
                          </a:rPr>
                          <a:t>3</a:t>
                        </a:r>
                        <a:endParaRPr lang="zh-CN" altLang="en-US" sz="1800" b="1" dirty="0">
                          <a:solidFill>
                            <a:srgbClr val="FF0000"/>
                          </a:solidFill>
                        </a:endParaRPr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0038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4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31787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5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101638" name="表格 101637"/>
            <p:cNvGraphicFramePr/>
            <p:nvPr/>
          </p:nvGraphicFramePr>
          <p:xfrm>
            <a:off x="6247448" y="4042410"/>
            <a:ext cx="609600" cy="1828800"/>
          </p:xfrm>
          <a:graphic>
            <a:graphicData uri="http://schemas.openxmlformats.org/drawingml/2006/table">
              <a:tbl>
                <a:tblPr/>
                <a:tblGrid>
                  <a:gridCol w="609600"/>
                </a:tblGrid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dirty="0"/>
                          <a:t>0</a:t>
                        </a:r>
                        <a:endParaRPr lang="zh-CN" altLang="en-US" sz="2000" dirty="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20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5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b="1" i="1">
                            <a:solidFill>
                              <a:srgbClr val="008000"/>
                            </a:solidFill>
                            <a:effectLst>
                              <a:outerShdw blurRad="38100" dist="38100" dir="2700000">
                                <a:srgbClr val="C0C0C0"/>
                              </a:outerShdw>
                            </a:effectLst>
                          </a:rPr>
                          <a:t>22</a:t>
                        </a:r>
                        <a:endParaRPr lang="zh-CN" altLang="en-US" sz="2000" b="1" i="1">
                          <a:solidFill>
                            <a:srgbClr val="008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endParaRPr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28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dirty="0"/>
                          <a:t>12</a:t>
                        </a:r>
                        <a:endParaRPr lang="zh-CN" altLang="en-US" sz="2000" dirty="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101712" name="文本框 101711"/>
            <p:cNvSpPr txBox="1"/>
            <p:nvPr/>
          </p:nvSpPr>
          <p:spPr>
            <a:xfrm>
              <a:off x="6166485" y="5880735"/>
              <a:ext cx="309880" cy="3073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 dirty="0">
                  <a:latin typeface="Arial" panose="020B0604020202020204" pitchFamily="34" charset="0"/>
                  <a:ea typeface="宋体" panose="02010600030101010101" pitchFamily="2" charset="-122"/>
                </a:rPr>
                <a:t>(4)</a:t>
              </a:r>
              <a:endParaRPr lang="en-US" altLang="zh-CN" sz="2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280910" y="4034155"/>
            <a:ext cx="1511300" cy="2217420"/>
            <a:chOff x="7280910" y="4034155"/>
            <a:chExt cx="1511300" cy="2217420"/>
          </a:xfrm>
        </p:grpSpPr>
        <p:graphicFrame>
          <p:nvGraphicFramePr>
            <p:cNvPr id="101655" name="表格 101654"/>
            <p:cNvGraphicFramePr/>
            <p:nvPr/>
          </p:nvGraphicFramePr>
          <p:xfrm>
            <a:off x="7573010" y="4034155"/>
            <a:ext cx="457200" cy="1828800"/>
          </p:xfrm>
          <a:graphic>
            <a:graphicData uri="http://schemas.openxmlformats.org/drawingml/2006/table">
              <a:tbl>
                <a:tblPr/>
                <a:tblGrid>
                  <a:gridCol w="457200"/>
                </a:tblGrid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1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101671" name="表格 101670"/>
            <p:cNvGraphicFramePr/>
            <p:nvPr/>
          </p:nvGraphicFramePr>
          <p:xfrm>
            <a:off x="7280910" y="4034155"/>
            <a:ext cx="304800" cy="1828800"/>
          </p:xfrm>
          <a:graphic>
            <a:graphicData uri="http://schemas.openxmlformats.org/drawingml/2006/table">
              <a:tbl>
                <a:tblPr/>
                <a:tblGrid>
                  <a:gridCol w="304800"/>
                </a:tblGrid>
                <a:tr h="300038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0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 cap="flat"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29845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1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0037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2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29845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/>
                          <a:t>3</a:t>
                        </a:r>
                        <a:endParaRPr lang="zh-CN" altLang="en-US" sz="1800" b="1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0038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 dirty="0">
                            <a:solidFill>
                              <a:srgbClr val="FF0000"/>
                            </a:solidFill>
                          </a:rPr>
                          <a:t>4</a:t>
                        </a:r>
                        <a:endParaRPr lang="zh-CN" altLang="en-US" sz="1800" b="1" dirty="0">
                          <a:solidFill>
                            <a:srgbClr val="FF0000"/>
                          </a:solidFill>
                        </a:endParaRPr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31787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1800" b="1" dirty="0"/>
                          <a:t>5</a:t>
                        </a:r>
                        <a:endParaRPr lang="zh-CN" altLang="en-US" sz="1800" b="1" dirty="0"/>
                      </a:p>
                    </a:txBody>
                    <a:tcPr marL="0" marR="0" marT="0" marB="0" anchor="ctr" anchorCtr="1">
                      <a:lnL cap="flat">
                        <a:noFill/>
                      </a:lnL>
                      <a:lnR cap="flat">
                        <a:noFill/>
                      </a:lnR>
                      <a:lnT>
                        <a:noFill/>
                      </a:lnT>
                      <a:lnB cap="flat">
                        <a:noFill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graphicFrame>
          <p:nvGraphicFramePr>
            <p:cNvPr id="101693" name="表格 101692"/>
            <p:cNvGraphicFramePr/>
            <p:nvPr/>
          </p:nvGraphicFramePr>
          <p:xfrm>
            <a:off x="8182610" y="4046855"/>
            <a:ext cx="609600" cy="1828800"/>
          </p:xfrm>
          <a:graphic>
            <a:graphicData uri="http://schemas.openxmlformats.org/drawingml/2006/table">
              <a:tbl>
                <a:tblPr/>
                <a:tblGrid>
                  <a:gridCol w="609600"/>
                </a:tblGrid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dirty="0"/>
                          <a:t>0</a:t>
                        </a:r>
                        <a:endParaRPr lang="zh-CN" altLang="en-US" sz="2000" dirty="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20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5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/>
                          <a:t>22</a:t>
                        </a:r>
                        <a:endParaRPr lang="zh-CN" altLang="en-US" sz="200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b="1" i="1">
                            <a:solidFill>
                              <a:srgbClr val="008000"/>
                            </a:solidFill>
                            <a:effectLst>
                              <a:outerShdw blurRad="38100" dist="38100" dir="2700000">
                                <a:srgbClr val="C0C0C0"/>
                              </a:outerShdw>
                            </a:effectLst>
                          </a:rPr>
                          <a:t>28</a:t>
                        </a:r>
                        <a:endParaRPr lang="zh-CN" altLang="en-US" sz="2000" b="1" i="1">
                          <a:solidFill>
                            <a:srgbClr val="008000"/>
                          </a:solidFill>
                          <a:effectLst>
                            <a:outerShdw blurRad="38100" dist="38100" dir="2700000">
                              <a:srgbClr val="C0C0C0"/>
                            </a:outerShdw>
                          </a:effectLst>
                        </a:endParaRPr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  <a:tr h="304800">
                  <a:tc>
                    <a:txBody>
                      <a:bodyPr/>
                      <a:lstStyle>
                        <a:lvl1pPr marL="342900" lvl="0" indent="-3429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chemeClr val="accent1"/>
                          </a:buClr>
                          <a:buChar char="§"/>
                          <a:defRPr sz="280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1pPr>
                        <a:lvl2pPr marL="742950" lvl="1" indent="-28575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339933"/>
                          </a:buClr>
                          <a:buFont typeface="Wingdings" panose="05000000000000000000" pitchFamily="2" charset="2"/>
                          <a:buChar char="«"/>
                          <a:defRPr sz="24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2pPr>
                        <a:lvl3pPr marL="1143000" lvl="2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3300"/>
                          </a:buClr>
                          <a:buFont typeface="Wingdings" panose="05000000000000000000" pitchFamily="2" charset="2"/>
                          <a:buChar char="v"/>
                          <a:defRPr sz="20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3pPr>
                        <a:lvl4pPr marL="1600200" lvl="3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CC00"/>
                          </a:buClr>
                          <a:buFont typeface="Wingdings" panose="05000000000000000000" pitchFamily="2" charset="2"/>
                          <a:buChar char="l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4pPr>
                        <a:lvl5pPr marL="2057400" lvl="4" indent="-22860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Clr>
                            <a:srgbClr val="FF00FF"/>
                          </a:buClr>
                          <a:buFont typeface="Wingdings" panose="05000000000000000000" pitchFamily="2" charset="2"/>
                          <a:buChar char="u"/>
                          <a:defRPr sz="1800" b="0" i="0" u="none" kern="1200" baseline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隶书" panose="02010509060101010101" pitchFamily="49" charset="-122"/>
                          </a:defRPr>
                        </a:lvl5pPr>
                      </a:lstStyle>
                      <a:p>
                        <a:pPr marL="0" lvl="0" indent="0" algn="ctr">
                          <a:buNone/>
                        </a:pPr>
                        <a:r>
                          <a:rPr lang="en-US" altLang="zh-CN" sz="2000" dirty="0"/>
                          <a:t>12</a:t>
                        </a:r>
                        <a:endParaRPr lang="zh-CN" altLang="en-US" sz="2000" dirty="0"/>
                      </a:p>
                    </a:txBody>
                    <a:tcPr marL="0" marR="0" marT="0" marB="0" anchor="ctr" anchorCtr="1">
                      <a:lnL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L>
                      <a:lnR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R>
                      <a:lnT w="12700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T>
                      <a:lnB w="28575" cap="flat" cmpd="sng">
                        <a:solidFill>
                          <a:schemeClr val="tx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B>
                      <a:lnTlToBr>
                        <a:noFill/>
                      </a:lnTlToBr>
                      <a:lnBlToTr>
                        <a:noFill/>
                      </a:lnBlToTr>
                      <a:noFill/>
                    </a:tcPr>
                  </a:tc>
                </a:tr>
              </a:tbl>
            </a:graphicData>
          </a:graphic>
        </p:graphicFrame>
        <p:sp>
          <p:nvSpPr>
            <p:cNvPr id="101713" name="文本框 101712"/>
            <p:cNvSpPr txBox="1"/>
            <p:nvPr/>
          </p:nvSpPr>
          <p:spPr>
            <a:xfrm>
              <a:off x="7999730" y="5944235"/>
              <a:ext cx="309880" cy="30734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 dirty="0">
                  <a:latin typeface="Arial" panose="020B0604020202020204" pitchFamily="34" charset="0"/>
                  <a:ea typeface="宋体" panose="02010600030101010101" pitchFamily="2" charset="-122"/>
                </a:rPr>
                <a:t>(5)</a:t>
              </a:r>
              <a:endParaRPr lang="en-US" altLang="zh-CN" sz="2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aphicFrame>
        <p:nvGraphicFramePr>
          <p:cNvPr id="101816" name="对象 101815"/>
          <p:cNvGraphicFramePr/>
          <p:nvPr/>
        </p:nvGraphicFramePr>
        <p:xfrm>
          <a:off x="486916" y="3291178"/>
          <a:ext cx="2133600" cy="178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" r:id="rId1" imgW="1638300" imgH="1371600" progId="Equation.3">
                  <p:embed/>
                </p:oleObj>
              </mc:Choice>
              <mc:Fallback>
                <p:oleObj name="" r:id="rId1" imgW="1638300" imgH="1371600" progId="Equation.3">
                  <p:embed/>
                  <p:pic>
                    <p:nvPicPr>
                      <p:cNvPr id="0" name="图片 3078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486916" y="3291178"/>
                        <a:ext cx="2133600" cy="1787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1842" name="文本框 101841"/>
          <p:cNvSpPr txBox="1"/>
          <p:nvPr/>
        </p:nvSpPr>
        <p:spPr>
          <a:xfrm>
            <a:off x="735623" y="1202373"/>
            <a:ext cx="17919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源点为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1843" name="文本框 101842"/>
          <p:cNvSpPr txBox="1"/>
          <p:nvPr/>
        </p:nvSpPr>
        <p:spPr>
          <a:xfrm>
            <a:off x="264795" y="5078703"/>
            <a:ext cx="2987675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在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选取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dist[ ]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最小的顶点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将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加入到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 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修改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中顶点的</a:t>
            </a:r>
            <a:r>
              <a:rPr lang="en-US" altLang="zh-CN" sz="2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dist[ ]</a:t>
            </a:r>
            <a:endParaRPr lang="en-US" altLang="zh-CN" sz="20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74" y="1594803"/>
            <a:ext cx="2730267" cy="1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标题 111617"/>
          <p:cNvSpPr txBox="1"/>
          <p:nvPr/>
        </p:nvSpPr>
        <p:spPr>
          <a:xfrm>
            <a:off x="307368" y="642662"/>
            <a:ext cx="3558954" cy="4651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</a:rPr>
              <a:t>算法的具体步骤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文本框 103426"/>
          <p:cNvSpPr txBox="1"/>
          <p:nvPr/>
        </p:nvSpPr>
        <p:spPr>
          <a:xfrm>
            <a:off x="441960" y="2051050"/>
            <a:ext cx="7213600" cy="3784600"/>
          </a:xfrm>
          <a:prstGeom prst="rect">
            <a:avLst/>
          </a:prstGeom>
          <a:solidFill>
            <a:schemeClr val="bg1"/>
          </a:solidFill>
          <a:ln w="38100" cap="sq" cmpd="sng">
            <a:solidFill>
              <a:srgbClr val="00CC00"/>
            </a:solidFill>
            <a:prstDash val="solid"/>
            <a:miter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sz="2000">
                <a:latin typeface="Arial" panose="020B0604020202020204" pitchFamily="34" charset="0"/>
                <a:ea typeface="宋体" panose="02010600030101010101" pitchFamily="2" charset="-122"/>
              </a:rPr>
              <a:t>#define max_v_num 10</a:t>
            </a:r>
            <a:endParaRPr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sz="2000">
                <a:latin typeface="Arial" panose="020B0604020202020204" pitchFamily="34" charset="0"/>
                <a:ea typeface="宋体" panose="02010600030101010101" pitchFamily="2" charset="-122"/>
              </a:rPr>
              <a:t>#define max 1000000</a:t>
            </a:r>
            <a:endParaRPr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sz="2000">
                <a:latin typeface="Arial" panose="020B0604020202020204" pitchFamily="34" charset="0"/>
                <a:ea typeface="宋体" panose="02010600030101010101" pitchFamily="2" charset="-122"/>
              </a:rPr>
              <a:t>int Edge[max_v_num][max_v_num];</a:t>
            </a:r>
            <a:endParaRPr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sz="2000">
                <a:latin typeface="Arial" panose="020B0604020202020204" pitchFamily="34" charset="0"/>
                <a:ea typeface="宋体" panose="02010600030101010101" pitchFamily="2" charset="-122"/>
              </a:rPr>
              <a:t>int vexnum;</a:t>
            </a:r>
            <a:endParaRPr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sz="2000">
                <a:latin typeface="Arial" panose="020B0604020202020204" pitchFamily="34" charset="0"/>
                <a:ea typeface="宋体" panose="02010600030101010101" pitchFamily="2" charset="-122"/>
              </a:rPr>
              <a:t>/* </a:t>
            </a:r>
            <a:endParaRPr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sz="2000">
                <a:latin typeface="Arial" panose="020B0604020202020204" pitchFamily="34" charset="0"/>
                <a:ea typeface="宋体" panose="02010600030101010101" pitchFamily="2" charset="-122"/>
              </a:rPr>
              <a:t>dist[i]表示当前找到的从源点v0到终点vi的最短路径的长度，</a:t>
            </a:r>
            <a:endParaRPr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sz="2000">
                <a:latin typeface="Arial" panose="020B0604020202020204" pitchFamily="34" charset="0"/>
                <a:ea typeface="宋体" panose="02010600030101010101" pitchFamily="2" charset="-122"/>
              </a:rPr>
              <a:t>初始状态下，dist[i]为E[v0][i]，即邻接矩阵的第v0行。</a:t>
            </a:r>
            <a:endParaRPr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sz="2000">
                <a:latin typeface="Arial" panose="020B0604020202020204" pitchFamily="34" charset="0"/>
                <a:ea typeface="宋体" panose="02010600030101010101" pitchFamily="2" charset="-122"/>
              </a:rPr>
              <a:t>S[i]为0表示顶点vi还未加入到集合S中，S[i]为1表示vi已经加入到集合S中。</a:t>
            </a:r>
            <a:endParaRPr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sz="2000">
                <a:latin typeface="Arial" panose="020B0604020202020204" pitchFamily="34" charset="0"/>
                <a:ea typeface="宋体" panose="02010600030101010101" pitchFamily="2" charset="-122"/>
              </a:rPr>
              <a:t>初始状态下，S[v0]为1，其余为0，表示最初集合S中只有顶点v0。</a:t>
            </a:r>
            <a:endParaRPr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sz="2000">
                <a:latin typeface="Arial" panose="020B0604020202020204" pitchFamily="34" charset="0"/>
                <a:ea typeface="宋体" panose="02010600030101010101" pitchFamily="2" charset="-122"/>
              </a:rPr>
              <a:t>*/</a:t>
            </a:r>
            <a:endParaRPr sz="2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3428" name="文本框 103427"/>
          <p:cNvSpPr txBox="1"/>
          <p:nvPr/>
        </p:nvSpPr>
        <p:spPr>
          <a:xfrm>
            <a:off x="401320" y="1278421"/>
            <a:ext cx="7254240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zh-CN" altLang="en-US" sz="2200" dirty="0">
                <a:latin typeface="Times New Roman" panose="02020603050405020304" pitchFamily="18" charset="0"/>
                <a:ea typeface="宋体" panose="02010600030101010101" pitchFamily="2" charset="-122"/>
              </a:rPr>
              <a:t>该算法可以实现的功能为：指定一个源点，指定一个终点，求源点到终点的最短路径</a:t>
            </a:r>
            <a:r>
              <a:rPr lang="zh-CN" altLang="en-US" dirty="0">
                <a:latin typeface="Times New Roman" panose="02020603050405020304" pitchFamily="18" charset="0"/>
                <a:ea typeface="宋体" panose="02010600030101010101" pitchFamily="2" charset="-122"/>
              </a:rPr>
              <a:t>。</a:t>
            </a:r>
            <a:endParaRPr lang="zh-CN" altLang="en-US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标题 111617"/>
          <p:cNvSpPr txBox="1"/>
          <p:nvPr/>
        </p:nvSpPr>
        <p:spPr>
          <a:xfrm>
            <a:off x="307368" y="642662"/>
            <a:ext cx="3558954" cy="4651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</a:rPr>
              <a:t>算法的具体代码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5123" y="1172816"/>
            <a:ext cx="7019468" cy="5121496"/>
          </a:xfrm>
          <a:prstGeom prst="rect">
            <a:avLst/>
          </a:prstGeom>
        </p:spPr>
      </p:pic>
      <p:sp>
        <p:nvSpPr>
          <p:cNvPr id="6" name="标题 111617"/>
          <p:cNvSpPr txBox="1"/>
          <p:nvPr/>
        </p:nvSpPr>
        <p:spPr>
          <a:xfrm>
            <a:off x="307368" y="642662"/>
            <a:ext cx="3558954" cy="46513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</a:rPr>
              <a:t>算法的具体代码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l="7716" t="12630" r="48633" b="6538"/>
          <a:stretch>
            <a:fillRect/>
          </a:stretch>
        </p:blipFill>
        <p:spPr>
          <a:xfrm>
            <a:off x="232271" y="1419514"/>
            <a:ext cx="2855853" cy="2021426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363539" y="1419514"/>
            <a:ext cx="5561965" cy="520142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 smtClean="0"/>
              <a:t>输入</a:t>
            </a:r>
            <a:r>
              <a:rPr lang="zh-CN" altLang="en-US" sz="2000" dirty="0"/>
              <a:t>顶点数n 边数</a:t>
            </a:r>
            <a:r>
              <a:rPr lang="zh-CN" altLang="en-US" sz="2000" dirty="0" smtClean="0"/>
              <a:t>m，m</a:t>
            </a:r>
            <a:r>
              <a:rPr lang="zh-CN" altLang="en-US" sz="2000" dirty="0"/>
              <a:t>条边的顶点和权</a:t>
            </a:r>
            <a:r>
              <a:rPr lang="zh-CN" altLang="en-US" sz="2000" dirty="0" smtClean="0"/>
              <a:t>值</a:t>
            </a:r>
            <a:r>
              <a:rPr lang="zh-CN" altLang="en-US" sz="2000" dirty="0"/>
              <a:t>；</a:t>
            </a:r>
            <a:r>
              <a:rPr lang="zh-CN" altLang="en-US" sz="2000" dirty="0" smtClean="0"/>
              <a:t>输出</a:t>
            </a:r>
            <a:r>
              <a:rPr lang="zh-CN" altLang="en-US" sz="2000" dirty="0"/>
              <a:t>：顶点0到每个顶点的最短路径</a:t>
            </a:r>
            <a:endParaRPr lang="zh-CN" altLang="en-US" sz="2000" dirty="0"/>
          </a:p>
          <a:p>
            <a:endParaRPr lang="zh-CN" altLang="en-US" sz="2000" dirty="0"/>
          </a:p>
          <a:p>
            <a:r>
              <a:rPr lang="zh-CN" altLang="en-US" sz="2000" dirty="0"/>
              <a:t>样例输入</a:t>
            </a:r>
            <a:endParaRPr lang="zh-CN" altLang="en-US" sz="2000" dirty="0"/>
          </a:p>
          <a:p>
            <a:r>
              <a:rPr lang="zh-CN" altLang="en-US" sz="2000" dirty="0"/>
              <a:t>6 9</a:t>
            </a:r>
            <a:endParaRPr lang="zh-CN" altLang="en-US" sz="2000" dirty="0"/>
          </a:p>
          <a:p>
            <a:r>
              <a:rPr lang="zh-CN" altLang="en-US" sz="2000" dirty="0"/>
              <a:t>0 2 5</a:t>
            </a:r>
            <a:endParaRPr lang="zh-CN" altLang="en-US" sz="2000" dirty="0"/>
          </a:p>
          <a:p>
            <a:r>
              <a:rPr lang="zh-CN" altLang="en-US" sz="2000" dirty="0"/>
              <a:t>0 3 30</a:t>
            </a:r>
            <a:endParaRPr lang="zh-CN" altLang="en-US" sz="2000" dirty="0"/>
          </a:p>
          <a:p>
            <a:r>
              <a:rPr lang="zh-CN" altLang="en-US" sz="2000" dirty="0"/>
              <a:t>1 0 2</a:t>
            </a:r>
            <a:endParaRPr lang="zh-CN" altLang="en-US" sz="2000" dirty="0"/>
          </a:p>
          <a:p>
            <a:r>
              <a:rPr lang="zh-CN" altLang="en-US" sz="2000" dirty="0"/>
              <a:t>1 4 8</a:t>
            </a:r>
            <a:endParaRPr lang="zh-CN" altLang="en-US" sz="2000" dirty="0"/>
          </a:p>
          <a:p>
            <a:r>
              <a:rPr lang="zh-CN" altLang="en-US" sz="2000" dirty="0"/>
              <a:t>2 1 15</a:t>
            </a:r>
            <a:endParaRPr lang="zh-CN" altLang="en-US" sz="2000" dirty="0"/>
          </a:p>
          <a:p>
            <a:r>
              <a:rPr lang="zh-CN" altLang="en-US" sz="2000" dirty="0"/>
              <a:t>2 5 7</a:t>
            </a:r>
            <a:endParaRPr lang="zh-CN" altLang="en-US" sz="2000" dirty="0"/>
          </a:p>
          <a:p>
            <a:r>
              <a:rPr lang="zh-CN" altLang="en-US" sz="2000" dirty="0"/>
              <a:t>4 3 4</a:t>
            </a:r>
            <a:endParaRPr lang="zh-CN" altLang="en-US" sz="2000" dirty="0"/>
          </a:p>
          <a:p>
            <a:r>
              <a:rPr lang="zh-CN" altLang="en-US" sz="2000" dirty="0"/>
              <a:t>5 3 10</a:t>
            </a:r>
            <a:endParaRPr lang="zh-CN" altLang="en-US" sz="2000" dirty="0"/>
          </a:p>
          <a:p>
            <a:r>
              <a:rPr lang="zh-CN" altLang="en-US" sz="2000" dirty="0"/>
              <a:t>5 4 18</a:t>
            </a:r>
            <a:endParaRPr lang="zh-CN" altLang="en-US" sz="2000" dirty="0"/>
          </a:p>
          <a:p>
            <a:r>
              <a:rPr lang="zh-CN" altLang="en-US" sz="2000" dirty="0"/>
              <a:t>0 4</a:t>
            </a:r>
            <a:endParaRPr lang="zh-CN" altLang="en-US" sz="2000" dirty="0"/>
          </a:p>
          <a:p>
            <a:endParaRPr lang="zh-CN" altLang="en-US" sz="20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/>
          <a:srcRect l="60994" t="11642" r="3062" b="8930"/>
          <a:stretch>
            <a:fillRect/>
          </a:stretch>
        </p:blipFill>
        <p:spPr>
          <a:xfrm>
            <a:off x="359595" y="3667538"/>
            <a:ext cx="2603465" cy="219900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99565" y="2430227"/>
            <a:ext cx="254000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sym typeface="+mn-ea"/>
              </a:rPr>
              <a:t>样例输出</a:t>
            </a:r>
            <a:endParaRPr lang="zh-CN" altLang="en-US" sz="2000" dirty="0"/>
          </a:p>
          <a:p>
            <a:r>
              <a:rPr lang="zh-CN" altLang="en-US" sz="2000" dirty="0">
                <a:sym typeface="+mn-ea"/>
              </a:rPr>
              <a:t>28</a:t>
            </a:r>
            <a:endParaRPr lang="zh-CN" altLang="en-US" sz="2000" dirty="0">
              <a:sym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87016" y="458956"/>
            <a:ext cx="3179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/>
              <a:t> 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[3333]: 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迪杰斯特拉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标题 103425"/>
          <p:cNvSpPr>
            <a:spLocks noGrp="1"/>
          </p:cNvSpPr>
          <p:nvPr>
            <p:ph type="title"/>
          </p:nvPr>
        </p:nvSpPr>
        <p:spPr>
          <a:xfrm>
            <a:off x="441960" y="117475"/>
            <a:ext cx="7888288" cy="381000"/>
          </a:xfrm>
        </p:spPr>
        <p:txBody>
          <a:bodyPr anchor="ctr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算法实现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8" y="1242392"/>
            <a:ext cx="5541687" cy="508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标题 103425"/>
          <p:cNvSpPr>
            <a:spLocks noGrp="1"/>
          </p:cNvSpPr>
          <p:nvPr>
            <p:ph type="title"/>
          </p:nvPr>
        </p:nvSpPr>
        <p:spPr>
          <a:xfrm>
            <a:off x="441960" y="117475"/>
            <a:ext cx="7888288" cy="381000"/>
          </a:xfrm>
        </p:spPr>
        <p:txBody>
          <a:bodyPr anchor="ctr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算法实现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b="4176"/>
          <a:stretch>
            <a:fillRect/>
          </a:stretch>
        </p:blipFill>
        <p:spPr>
          <a:xfrm>
            <a:off x="364173" y="1268758"/>
            <a:ext cx="8781415" cy="30150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标题 103425"/>
          <p:cNvSpPr>
            <a:spLocks noGrp="1"/>
          </p:cNvSpPr>
          <p:nvPr>
            <p:ph type="title"/>
          </p:nvPr>
        </p:nvSpPr>
        <p:spPr>
          <a:xfrm>
            <a:off x="441960" y="117475"/>
            <a:ext cx="7888288" cy="381000"/>
          </a:xfrm>
        </p:spPr>
        <p:txBody>
          <a:bodyPr anchor="ctr">
            <a:no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</a:rPr>
              <a:t>算法实现</a:t>
            </a:r>
            <a:endParaRPr lang="zh-CN" altLang="en-US" sz="2800" b="1" dirty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2436" y="1182756"/>
            <a:ext cx="7071303" cy="5159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/>
          <a:lstStyle/>
          <a:p>
            <a:r>
              <a:rPr lang="zh-CN" altLang="en-US" dirty="0" smtClean="0">
                <a:solidFill>
                  <a:schemeClr val="accent5">
                    <a:lumMod val="75000"/>
                  </a:schemeClr>
                </a:solidFill>
              </a:rPr>
              <a:t>主要内容</a:t>
            </a:r>
            <a:endParaRPr lang="zh-CN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11"/>
          </p:nvPr>
        </p:nvSpPr>
        <p:spPr>
          <a:xfrm>
            <a:off x="2898648" y="6356350"/>
            <a:ext cx="3505200" cy="365760"/>
          </a:xfrm>
        </p:spPr>
        <p:txBody>
          <a:bodyPr/>
          <a:lstStyle/>
          <a:p>
            <a:pPr algn="ctr"/>
            <a:r>
              <a:rPr lang="zh-CN" altLang="en-US" smtClean="0"/>
              <a:t>浙江财经大学信智学院 陈琰宏 </a:t>
            </a:r>
            <a:endParaRPr lang="zh-CN" altLang="en-US" dirty="0"/>
          </a:p>
        </p:txBody>
      </p:sp>
      <p:sp>
        <p:nvSpPr>
          <p:cNvPr id="8" name="文本框 39"/>
          <p:cNvSpPr txBox="1"/>
          <p:nvPr/>
        </p:nvSpPr>
        <p:spPr>
          <a:xfrm>
            <a:off x="1827097" y="2954868"/>
            <a:ext cx="5423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优先队列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矩形: 圆角 40"/>
          <p:cNvSpPr/>
          <p:nvPr/>
        </p:nvSpPr>
        <p:spPr>
          <a:xfrm>
            <a:off x="810605" y="2884691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0" name="文本框 41"/>
          <p:cNvSpPr txBox="1"/>
          <p:nvPr/>
        </p:nvSpPr>
        <p:spPr>
          <a:xfrm>
            <a:off x="823364" y="3001098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721512" y="2954488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: 圆角 45"/>
          <p:cNvSpPr/>
          <p:nvPr/>
        </p:nvSpPr>
        <p:spPr>
          <a:xfrm>
            <a:off x="810605" y="3860685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14" name="文本框 46"/>
          <p:cNvSpPr txBox="1"/>
          <p:nvPr/>
        </p:nvSpPr>
        <p:spPr>
          <a:xfrm>
            <a:off x="823364" y="3977092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03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1721512" y="3930482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49"/>
          <p:cNvSpPr txBox="1"/>
          <p:nvPr/>
        </p:nvSpPr>
        <p:spPr>
          <a:xfrm>
            <a:off x="1839857" y="3826550"/>
            <a:ext cx="229482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案例实现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文本框 54"/>
          <p:cNvSpPr txBox="1"/>
          <p:nvPr/>
        </p:nvSpPr>
        <p:spPr>
          <a:xfrm>
            <a:off x="1839856" y="2012365"/>
            <a:ext cx="5693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Dijkstra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算法</a:t>
            </a:r>
            <a:endParaRPr lang="zh-CN" alt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矩形: 圆角 55"/>
          <p:cNvSpPr/>
          <p:nvPr/>
        </p:nvSpPr>
        <p:spPr>
          <a:xfrm>
            <a:off x="823364" y="1942188"/>
            <a:ext cx="712356" cy="712356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63500" sx="102000" sy="102000" algn="ctr" rotWithShape="0">
              <a:prstClr val="black">
                <a:alpha val="1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Impact" panose="020B0806030902050204" pitchFamily="34" charset="0"/>
            </a:endParaRPr>
          </a:p>
        </p:txBody>
      </p:sp>
      <p:sp>
        <p:nvSpPr>
          <p:cNvPr id="27" name="文本框 56"/>
          <p:cNvSpPr txBox="1"/>
          <p:nvPr/>
        </p:nvSpPr>
        <p:spPr>
          <a:xfrm>
            <a:off x="836123" y="2058595"/>
            <a:ext cx="712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charset="-122"/>
              </a:rPr>
              <a:t>01</a:t>
            </a:r>
            <a:endParaRPr lang="zh-CN" altLang="en-US" sz="28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1734271" y="2011985"/>
            <a:ext cx="0" cy="57276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532"/>
    </mc:Choice>
    <mc:Fallback>
      <p:transition spd="slow" advTm="753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8655" y="1915160"/>
            <a:ext cx="7312025" cy="224917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Prim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和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Dijkstra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大同小异，唯一的区别是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prim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是维护树到其余节点的最小路径，而</a:t>
            </a:r>
            <a:r>
              <a:rPr lang="en-US" altLang="zh-CN" sz="2400" b="1" dirty="0" err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dijkstra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是维护源节点到各个节点的最小路径。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</a:t>
            </a:r>
            <a:endParaRPr lang="zh-CN" altLang="en-US" smtClean="0"/>
          </a:p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45409"/>
          <p:cNvSpPr>
            <a:spLocks noGrp="1"/>
          </p:cNvSpPr>
          <p:nvPr>
            <p:ph type="title"/>
          </p:nvPr>
        </p:nvSpPr>
        <p:spPr>
          <a:xfrm>
            <a:off x="429895" y="484505"/>
            <a:ext cx="4846955" cy="748030"/>
          </a:xfrm>
        </p:spPr>
        <p:txBody>
          <a:bodyPr anchor="ctr">
            <a:normAutofit fontScale="90000"/>
          </a:bodyPr>
          <a:lstStyle/>
          <a:p>
            <a:r>
              <a:rPr lang="zh-CN" altLang="en-US" sz="3110" b="1" dirty="0" smtClean="0">
                <a:solidFill>
                  <a:schemeClr val="accent5">
                    <a:lumMod val="75000"/>
                  </a:schemeClr>
                </a:solidFill>
              </a:rPr>
              <a:t>比较</a:t>
            </a:r>
            <a:r>
              <a:rPr lang="zh-CN" altLang="en-US" sz="3110" b="1" dirty="0">
                <a:solidFill>
                  <a:schemeClr val="accent5">
                    <a:lumMod val="75000"/>
                  </a:schemeClr>
                </a:solidFill>
              </a:rPr>
              <a:t>：</a:t>
            </a:r>
            <a:r>
              <a:rPr lang="en-US" altLang="zh-CN" sz="311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altLang="zh-CN" sz="3110" b="1" dirty="0" smtClean="0">
                <a:solidFill>
                  <a:schemeClr val="accent5">
                    <a:lumMod val="75000"/>
                  </a:schemeClr>
                </a:solidFill>
              </a:rPr>
              <a:t>Prim</a:t>
            </a:r>
            <a:r>
              <a:rPr lang="zh-CN" altLang="en-US" sz="3110" b="1" dirty="0" smtClean="0">
                <a:solidFill>
                  <a:schemeClr val="accent5">
                    <a:lumMod val="75000"/>
                  </a:schemeClr>
                </a:solidFill>
              </a:rPr>
              <a:t>和</a:t>
            </a:r>
            <a:r>
              <a:rPr lang="en-US" altLang="zh-CN" sz="3110" b="1" dirty="0">
                <a:solidFill>
                  <a:schemeClr val="accent5">
                    <a:lumMod val="75000"/>
                  </a:schemeClr>
                </a:solidFill>
              </a:rPr>
              <a:t>D</a:t>
            </a:r>
            <a:r>
              <a:rPr lang="en-US" altLang="zh-CN" sz="3110" b="1" dirty="0" smtClean="0">
                <a:solidFill>
                  <a:schemeClr val="accent5">
                    <a:lumMod val="75000"/>
                  </a:schemeClr>
                </a:solidFill>
              </a:rPr>
              <a:t>ijkstra</a:t>
            </a:r>
            <a:r>
              <a:rPr lang="zh-CN" altLang="en-US" sz="3110" b="1" dirty="0" smtClean="0">
                <a:solidFill>
                  <a:schemeClr val="accent5">
                    <a:lumMod val="75000"/>
                  </a:schemeClr>
                </a:solidFill>
              </a:rPr>
              <a:t>的区别</a:t>
            </a:r>
            <a:endParaRPr lang="zh-CN" altLang="en-US" sz="311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558800" y="1278255"/>
            <a:ext cx="7937500" cy="4947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最小生成树：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　　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最小生成树能够保证整个拓扑图的所有路径之和最小，但不能保证任意两点之间是最短路径。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最短路径：</a:t>
            </a:r>
            <a:endParaRPr lang="zh-CN" altLang="en-US" sz="2000" b="1" dirty="0">
              <a:solidFill>
                <a:schemeClr val="accent5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pPr marL="0" indent="0">
              <a:buNone/>
            </a:pPr>
            <a:r>
              <a:rPr lang="zh-CN" altLang="en-US" sz="2000" b="1" dirty="0">
                <a:solidFill>
                  <a:schemeClr val="accent5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最短路径是从一点出发，到达目的地的路径最小。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总结：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遇到求所有路径之和最小的问题用最小生成树&amp;并查集解决；</a:t>
            </a:r>
            <a:endParaRPr lang="zh-CN" altLang="en-US" sz="20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  遇到求两点间最短路径问题的用最短路，即从一个城市到另一个城市最短的路径问题。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algn="l">
              <a:buClrTx/>
              <a:buSzTx/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区别：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　　最小生成树构成后所有的点都被连通，而最短路只要到达目的地走的是最短的路径即可，与所有的点连不连通没有关系。</a:t>
            </a:r>
            <a:endParaRPr lang="zh-CN" altLang="en-US" sz="20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58800" y="447040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None/>
            </a:pPr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比较：最小生成树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+mn-ea"/>
              </a:rPr>
              <a:t>和最短路径的区别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标题 145409"/>
          <p:cNvSpPr>
            <a:spLocks noGrp="1"/>
          </p:cNvSpPr>
          <p:nvPr>
            <p:ph type="title"/>
          </p:nvPr>
        </p:nvSpPr>
        <p:spPr>
          <a:xfrm>
            <a:off x="429977" y="484396"/>
            <a:ext cx="2750545" cy="748057"/>
          </a:xfrm>
        </p:spPr>
        <p:txBody>
          <a:bodyPr anchor="ctr">
            <a:normAutofit/>
          </a:bodyPr>
          <a:lstStyle/>
          <a:p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</a:rPr>
              <a:t>算法复杂度分析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5411" name="文本占位符 145410"/>
          <p:cNvSpPr>
            <a:spLocks noGrp="1"/>
          </p:cNvSpPr>
          <p:nvPr>
            <p:ph type="body" idx="1"/>
          </p:nvPr>
        </p:nvSpPr>
        <p:spPr>
          <a:xfrm>
            <a:off x="479672" y="1606965"/>
            <a:ext cx="7888070" cy="8579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/>
              <a:t>用邻接矩阵存储图，</a:t>
            </a:r>
            <a:r>
              <a:rPr lang="en-US" altLang="zh-CN" sz="2400" dirty="0"/>
              <a:t>Dijkstra</a:t>
            </a:r>
            <a:r>
              <a:rPr lang="zh-CN" altLang="en-US" sz="2400" dirty="0"/>
              <a:t>算法的复杂度为</a:t>
            </a:r>
            <a:r>
              <a:rPr lang="en-US" altLang="zh-CN" sz="2400" dirty="0"/>
              <a:t>O(n</a:t>
            </a:r>
            <a:r>
              <a:rPr lang="en-US" altLang="zh-CN" sz="2400" baseline="30000" dirty="0"/>
              <a:t>2</a:t>
            </a:r>
            <a:r>
              <a:rPr lang="en-US" altLang="zh-CN" sz="2400" dirty="0"/>
              <a:t>)</a:t>
            </a:r>
            <a:endParaRPr lang="en-US" altLang="zh-CN" sz="2400" dirty="0"/>
          </a:p>
        </p:txBody>
      </p:sp>
      <p:pic>
        <p:nvPicPr>
          <p:cNvPr id="10242" name="Picture 2" descr="https://timgsa.baidu.com/timg?image&amp;quality=80&amp;size=b9999_10000&amp;sec=1583314385247&amp;di=8ac3e419d7ee73f3890a3a21ef1e2345&amp;imgtype=0&amp;src=http%3A%2F%2Fimg.mp.itc.cn%2Fupload%2F20160928%2F6b11067e8dee46beb233e1aca0ffad4e_th.jpe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23" y="3329610"/>
            <a:ext cx="2280403" cy="25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占位符 145410"/>
          <p:cNvSpPr txBox="1"/>
          <p:nvPr/>
        </p:nvSpPr>
        <p:spPr>
          <a:xfrm>
            <a:off x="711586" y="2302842"/>
            <a:ext cx="4238101" cy="85794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</a:rPr>
              <a:t>能不能降低时间复杂度？</a:t>
            </a:r>
            <a:endParaRPr lang="en-US" altLang="zh-CN" dirty="0">
              <a:solidFill>
                <a:srgbClr val="FF0000"/>
              </a:solidFill>
            </a:endParaRPr>
          </a:p>
        </p:txBody>
      </p:sp>
      <p:sp>
        <p:nvSpPr>
          <p:cNvPr id="3" name="七角星 2"/>
          <p:cNvSpPr/>
          <p:nvPr/>
        </p:nvSpPr>
        <p:spPr>
          <a:xfrm>
            <a:off x="135115" y="3329610"/>
            <a:ext cx="5868119" cy="149086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dirty="0">
                <a:solidFill>
                  <a:srgbClr val="FFC000"/>
                </a:solidFill>
              </a:rPr>
              <a:t>采用邻接</a:t>
            </a:r>
            <a:r>
              <a:rPr lang="zh-CN" altLang="en-US" sz="2400" dirty="0" smtClean="0">
                <a:solidFill>
                  <a:srgbClr val="FFC000"/>
                </a:solidFill>
              </a:rPr>
              <a:t>表</a:t>
            </a:r>
            <a:r>
              <a:rPr lang="en-US" altLang="zh-CN" sz="2400" dirty="0" smtClean="0">
                <a:solidFill>
                  <a:srgbClr val="FFC000"/>
                </a:solidFill>
              </a:rPr>
              <a:t>+</a:t>
            </a:r>
            <a:r>
              <a:rPr lang="zh-CN" altLang="en-US" sz="2400" dirty="0" smtClean="0">
                <a:solidFill>
                  <a:srgbClr val="FFC000"/>
                </a:solidFill>
              </a:rPr>
              <a:t>优先队列</a:t>
            </a:r>
            <a:endParaRPr lang="en-US" altLang="zh-CN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76580" y="1480820"/>
            <a:ext cx="782129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普通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的队列是一种先进先出的数据结构，元素在队列尾追加，而从队列头删除。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优先队列中，元素被赋予优先级。当访问元素时，具有最高优先级的元素最先删除。优先队列具有最高级先出 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first in, largest out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）的行为特征。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343595" y="436671"/>
            <a:ext cx="2755883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11.2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优先队列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0435" y="3647523"/>
            <a:ext cx="8057009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1.头文件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#include&lt;queue&gt;//与队列相同，不必引入vector的头文件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2.定义方式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priority_queue&lt;int&gt; p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;//默认，最大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值优先，是大顶堆一种简写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方式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3535" y="1136650"/>
            <a:ext cx="831532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2.定义方式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priority_queue&lt;int,vector&lt;int&gt;,greater&lt;int&gt;&gt;q1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;</a:t>
            </a:r>
            <a:endParaRPr lang="zh-CN" altLang="en-US" sz="20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	</a:t>
            </a:r>
            <a:r>
              <a:rPr lang="zh-CN" altLang="en-US" sz="2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//</a:t>
            </a:r>
            <a:r>
              <a:rPr lang="zh-CN" altLang="en-US" sz="20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最小值优先，小顶堆</a:t>
            </a:r>
            <a:endParaRPr lang="zh-CN" altLang="en-US" sz="20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priority_queue&lt;int,vector&lt;int&gt;,less&lt;int&gt; &gt;q2;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	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//最大值优先，大顶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堆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3" name="矩形 3"/>
          <p:cNvSpPr/>
          <p:nvPr/>
        </p:nvSpPr>
        <p:spPr>
          <a:xfrm>
            <a:off x="343595" y="436671"/>
            <a:ext cx="389401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11.2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.1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优先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队列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用法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75" y="3351355"/>
            <a:ext cx="733425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43595" y="5283292"/>
            <a:ext cx="8100392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其中</a:t>
            </a:r>
            <a:r>
              <a:rPr lang="zh-CN" altLang="en-US" b="1" dirty="0">
                <a:latin typeface="宋体" panose="02010600030101010101" pitchFamily="2" charset="-122"/>
                <a:ea typeface="宋体" panose="02010600030101010101" pitchFamily="2" charset="-122"/>
              </a:rPr>
              <a:t>第一个参数是数据类型，第二个参数为容器类型。第三个参数为比较函数。</a:t>
            </a:r>
            <a:endParaRPr lang="zh-CN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59" y="5226793"/>
            <a:ext cx="1704975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" y="327025"/>
            <a:ext cx="7535644" cy="4671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32" y="2556040"/>
            <a:ext cx="3679963" cy="3740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96944" y="1363980"/>
            <a:ext cx="8057009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struct node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int dis, num;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};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priority_queue&lt;node&gt;que;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bool operator&lt;(const node &amp;a, const node &amp;b)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return a.dis &gt; b.dis;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}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//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按照</a:t>
            </a:r>
            <a:r>
              <a:rPr lang="en-US" altLang="zh-CN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dis</a:t>
            </a:r>
            <a:r>
              <a:rPr lang="zh-CN" altLang="en-US" sz="24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从小到大排序</a:t>
            </a:r>
            <a:endParaRPr lang="zh-CN" altLang="en-US" sz="2400" b="1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3"/>
          <p:cNvSpPr/>
          <p:nvPr/>
        </p:nvSpPr>
        <p:spPr>
          <a:xfrm>
            <a:off x="343595" y="436671"/>
            <a:ext cx="389401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11.2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.1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优先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队列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用法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3595" y="1226186"/>
            <a:ext cx="8057009" cy="40925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struct node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{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string name;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int price;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friend bool operator&lt; (node a, node b)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{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return a.price &lt; b.price; </a:t>
            </a:r>
            <a:endParaRPr lang="en-US" altLang="zh-CN" sz="2000" dirty="0" smtClean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20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// 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相当于less,这是大顶堆，反之则是小顶堆，最大值优先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}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} stu; //定义结构体变量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这样直接可以：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priority_queue&lt;node &gt; q;</a:t>
            </a:r>
            <a:endParaRPr lang="zh-CN" altLang="en-US" sz="20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矩形 3"/>
          <p:cNvSpPr/>
          <p:nvPr/>
        </p:nvSpPr>
        <p:spPr>
          <a:xfrm>
            <a:off x="343595" y="436671"/>
            <a:ext cx="389401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11.2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.1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优先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队列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用法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3595" y="1474663"/>
            <a:ext cx="8405685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</a:rPr>
              <a:t>q.push(x)</a:t>
            </a:r>
            <a:r>
              <a:rPr lang="zh-CN" altLang="en-US" sz="2400" b="1" dirty="0">
                <a:ea typeface="宋体" panose="02010600030101010101" pitchFamily="2" charset="-122"/>
                <a:cs typeface="+mn-lt"/>
              </a:rPr>
              <a:t> //将x加入队列中，即入队操作</a:t>
            </a:r>
            <a:endParaRPr lang="zh-CN" altLang="en-US" sz="2400" b="1" dirty="0">
              <a:ea typeface="宋体" panose="02010600030101010101" pitchFamily="2" charset="-122"/>
              <a:cs typeface="+mn-lt"/>
            </a:endParaRPr>
          </a:p>
          <a:p>
            <a:endParaRPr lang="zh-CN" altLang="en-US" sz="2400" b="1" dirty="0">
              <a:ea typeface="宋体" panose="02010600030101010101" pitchFamily="2" charset="-122"/>
              <a:cs typeface="+mn-lt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</a:rPr>
              <a:t>q.pop()</a:t>
            </a:r>
            <a:r>
              <a:rPr lang="zh-CN" altLang="en-US" sz="2400" b="1" dirty="0">
                <a:ea typeface="宋体" panose="02010600030101010101" pitchFamily="2" charset="-122"/>
                <a:cs typeface="+mn-lt"/>
              </a:rPr>
              <a:t> //出队操作(删除队列首元素)，只是出队，没有返回值</a:t>
            </a:r>
            <a:endParaRPr lang="zh-CN" altLang="en-US" sz="2400" b="1" dirty="0">
              <a:ea typeface="宋体" panose="02010600030101010101" pitchFamily="2" charset="-122"/>
              <a:cs typeface="+mn-lt"/>
            </a:endParaRPr>
          </a:p>
          <a:p>
            <a:endParaRPr lang="zh-CN" altLang="en-US" sz="2400" b="1" dirty="0">
              <a:ea typeface="宋体" panose="02010600030101010101" pitchFamily="2" charset="-122"/>
              <a:cs typeface="+mn-lt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</a:rPr>
              <a:t>q.top()</a:t>
            </a:r>
            <a:r>
              <a:rPr lang="zh-CN" altLang="en-US" sz="2400" b="1" dirty="0">
                <a:ea typeface="宋体" panose="02010600030101010101" pitchFamily="2" charset="-122"/>
                <a:cs typeface="+mn-lt"/>
              </a:rPr>
              <a:t> //返回第一个元素(队首元素)优先队列的队首用</a:t>
            </a:r>
            <a:r>
              <a:rPr lang="zh-CN" altLang="en-US" sz="2400" b="1" dirty="0" smtClean="0">
                <a:ea typeface="宋体" panose="02010600030101010101" pitchFamily="2" charset="-122"/>
                <a:cs typeface="+mn-lt"/>
              </a:rPr>
              <a:t>top</a:t>
            </a:r>
            <a:endParaRPr lang="en-US" altLang="zh-CN" sz="2400" b="1" dirty="0" smtClean="0">
              <a:ea typeface="宋体" panose="02010600030101010101" pitchFamily="2" charset="-122"/>
              <a:cs typeface="+mn-lt"/>
            </a:endParaRPr>
          </a:p>
          <a:p>
            <a:endParaRPr lang="zh-CN" altLang="en-US" sz="2400" b="1" dirty="0">
              <a:solidFill>
                <a:srgbClr val="FF0000"/>
              </a:solidFill>
              <a:ea typeface="宋体" panose="02010600030101010101" pitchFamily="2" charset="-122"/>
              <a:cs typeface="+mn-lt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</a:rPr>
              <a:t>q.size()</a:t>
            </a:r>
            <a:r>
              <a:rPr lang="zh-CN" altLang="en-US" sz="2400" b="1" dirty="0">
                <a:ea typeface="宋体" panose="02010600030101010101" pitchFamily="2" charset="-122"/>
                <a:cs typeface="+mn-lt"/>
              </a:rPr>
              <a:t> //返回栈队列中的元素个数</a:t>
            </a:r>
            <a:endParaRPr lang="zh-CN" altLang="en-US" sz="2400" b="1" dirty="0">
              <a:ea typeface="宋体" panose="02010600030101010101" pitchFamily="2" charset="-122"/>
              <a:cs typeface="+mn-lt"/>
            </a:endParaRPr>
          </a:p>
          <a:p>
            <a:endParaRPr lang="zh-CN" altLang="en-US" sz="2400" b="1" dirty="0">
              <a:solidFill>
                <a:srgbClr val="FF0000"/>
              </a:solidFill>
              <a:ea typeface="宋体" panose="02010600030101010101" pitchFamily="2" charset="-122"/>
              <a:cs typeface="+mn-lt"/>
            </a:endParaRPr>
          </a:p>
          <a:p>
            <a:r>
              <a:rPr lang="zh-CN" altLang="en-US" sz="2400" b="1" dirty="0">
                <a:solidFill>
                  <a:srgbClr val="FF0000"/>
                </a:solidFill>
                <a:ea typeface="宋体" panose="02010600030101010101" pitchFamily="2" charset="-122"/>
                <a:cs typeface="+mn-lt"/>
              </a:rPr>
              <a:t>q.empty()</a:t>
            </a:r>
            <a:r>
              <a:rPr lang="zh-CN" altLang="en-US" sz="2400" b="1" dirty="0">
                <a:ea typeface="宋体" panose="02010600030101010101" pitchFamily="2" charset="-122"/>
                <a:cs typeface="+mn-lt"/>
              </a:rPr>
              <a:t> //当队列为空时，返回 true</a:t>
            </a:r>
            <a:endParaRPr lang="zh-CN" altLang="en-US" sz="2400" b="1" dirty="0">
              <a:ea typeface="宋体" panose="02010600030101010101" pitchFamily="2" charset="-122"/>
              <a:cs typeface="+mn-lt"/>
            </a:endParaRPr>
          </a:p>
        </p:txBody>
      </p:sp>
      <p:sp>
        <p:nvSpPr>
          <p:cNvPr id="5" name="矩形 3"/>
          <p:cNvSpPr/>
          <p:nvPr/>
        </p:nvSpPr>
        <p:spPr>
          <a:xfrm>
            <a:off x="343595" y="436671"/>
            <a:ext cx="3894015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FFC000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11.2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.1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 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优先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队列</a:t>
            </a:r>
            <a:r>
              <a:rPr lang="zh-CN" alt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用法</a:t>
            </a:r>
            <a:endParaRPr lang="zh-CN" altLang="en-US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3595" y="1226186"/>
            <a:ext cx="7877908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在使用数组的时候，必须指定数组的长度，一旦配置了就不能改变了，通常我们的做法是尽量配置一个大的空间，以免不够用，这样做的缺点是比较浪费空间，预估空间不当会引起很多不便。 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	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TL实现了一个Vector容器，该容器就是来改善数组的缺点。vector是一个动态空间，随着元素的加入，它的内部机制会自行扩充以容纳新元素。因此，vector的运用对于内存的合理利用与运用的灵活性有很大的帮助，再也不必因为害怕空间不足而一开始就配置一个大容量数组了，vector是用多少就分配多少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4213" name="矩形 3"/>
          <p:cNvSpPr/>
          <p:nvPr/>
        </p:nvSpPr>
        <p:spPr>
          <a:xfrm>
            <a:off x="562760" y="360661"/>
            <a:ext cx="3254994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11.2.3 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Vector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介绍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51"/>
          <p:cNvSpPr txBox="1"/>
          <p:nvPr/>
        </p:nvSpPr>
        <p:spPr>
          <a:xfrm>
            <a:off x="593090" y="1304290"/>
            <a:ext cx="51181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b="1" dirty="0">
                <a:latin typeface="Arial" panose="020B0604020202020204" pitchFamily="34" charset="0"/>
              </a:rPr>
              <a:t>交通的</a:t>
            </a:r>
            <a:r>
              <a:rPr lang="zh-CN" altLang="en-US" sz="2000" b="1" dirty="0">
                <a:solidFill>
                  <a:srgbClr val="0000FF"/>
                </a:solidFill>
                <a:latin typeface="Arial" panose="020B0604020202020204" pitchFamily="34" charset="0"/>
              </a:rPr>
              <a:t>最短路径 </a:t>
            </a:r>
            <a:r>
              <a:rPr lang="zh-CN" altLang="en-US" sz="2000" b="1" dirty="0">
                <a:latin typeface="Arial" panose="020B0604020202020204" pitchFamily="34" charset="0"/>
              </a:rPr>
              <a:t>选择</a:t>
            </a:r>
            <a:r>
              <a:rPr lang="zh-CN" altLang="en-US" sz="2000" b="1" dirty="0">
                <a:latin typeface="Times New Roman" panose="02020603050405020304" pitchFamily="18" charset="0"/>
              </a:rPr>
              <a:t>。</a:t>
            </a:r>
            <a:endParaRPr lang="en-US" altLang="zh-CN" sz="2000" b="1">
              <a:latin typeface="Times New Roman" panose="02020603050405020304" pitchFamily="18" charset="0"/>
            </a:endParaRPr>
          </a:p>
        </p:txBody>
      </p:sp>
      <p:sp>
        <p:nvSpPr>
          <p:cNvPr id="3076" name="Text Box 52"/>
          <p:cNvSpPr txBox="1"/>
          <p:nvPr/>
        </p:nvSpPr>
        <p:spPr>
          <a:xfrm>
            <a:off x="8535035" y="6553200"/>
            <a:ext cx="609600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1">
                <a:latin typeface="Times New Roman" panose="02020603050405020304" pitchFamily="18" charset="0"/>
              </a:rPr>
              <a:t>1/24</a:t>
            </a:r>
            <a:endParaRPr lang="en-US" altLang="zh-CN" sz="1400" b="1">
              <a:latin typeface="Times New Roman" panose="02020603050405020304" pitchFamily="18" charset="0"/>
            </a:endParaRPr>
          </a:p>
        </p:txBody>
      </p:sp>
      <p:sp>
        <p:nvSpPr>
          <p:cNvPr id="3077" name="Text Box 2"/>
          <p:cNvSpPr txBox="1"/>
          <p:nvPr/>
        </p:nvSpPr>
        <p:spPr>
          <a:xfrm>
            <a:off x="434340" y="325755"/>
            <a:ext cx="36366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rIns="14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ebdings" panose="05030102010509060703" pitchFamily="18" charset="2"/>
              </a:rPr>
              <a:t> 11.1 最短路径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Webdings" panose="05030102010509060703" pitchFamily="18" charset="2"/>
            </a:endParaRPr>
          </a:p>
        </p:txBody>
      </p:sp>
      <p:pic>
        <p:nvPicPr>
          <p:cNvPr id="3078" name="Picture 9" descr="城市轨道交通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05050" y="1201420"/>
            <a:ext cx="6132830" cy="50126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482660" y="1336041"/>
            <a:ext cx="7877908" cy="43999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000"/>
              <a:t>使用vector容器之前必须加上&lt;vector&gt;头文件：#include&lt;vector&gt;;</a:t>
            </a:r>
            <a:endParaRPr lang="zh-CN" altLang="en-US" sz="2000"/>
          </a:p>
          <a:p>
            <a:r>
              <a:rPr lang="zh-CN" altLang="en-US" sz="2000"/>
              <a:t>vector成员函数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>
                <a:solidFill>
                  <a:srgbClr val="FF0000"/>
                </a:solidFill>
              </a:rPr>
              <a:t>c.push_back(elem)</a:t>
            </a:r>
            <a:r>
              <a:rPr lang="zh-CN" altLang="en-US" sz="2000"/>
              <a:t>在尾部插入一个elem数据。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    vector&lt;int&gt; v;</a:t>
            </a:r>
            <a:endParaRPr lang="zh-CN" altLang="en-US" sz="2000"/>
          </a:p>
          <a:p>
            <a:r>
              <a:rPr lang="zh-CN" altLang="en-US" sz="2000"/>
              <a:t>    v.push_back(1);</a:t>
            </a:r>
            <a:endParaRPr lang="zh-CN" altLang="en-US" sz="2000"/>
          </a:p>
          <a:p>
            <a:r>
              <a:rPr lang="zh-CN" altLang="en-US" sz="2000">
                <a:solidFill>
                  <a:srgbClr val="FF0000"/>
                </a:solidFill>
              </a:rPr>
              <a:t>c.pop_back()</a:t>
            </a:r>
            <a:r>
              <a:rPr lang="zh-CN" altLang="en-US" sz="2000"/>
              <a:t>删除末尾的数据。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    vector&lt;int&gt; v;</a:t>
            </a:r>
            <a:endParaRPr lang="zh-CN" altLang="en-US" sz="2000"/>
          </a:p>
          <a:p>
            <a:r>
              <a:rPr lang="zh-CN" altLang="en-US" sz="2000"/>
              <a:t>    v.pop_back();</a:t>
            </a:r>
            <a:endParaRPr lang="zh-CN" altLang="en-US" sz="2000"/>
          </a:p>
          <a:p>
            <a:r>
              <a:rPr lang="zh-CN" altLang="en-US" sz="2000"/>
              <a:t>c.assign(beg,end)将[beg,end)一个左闭右开区间的数据赋值给c。</a:t>
            </a:r>
            <a:endParaRPr lang="zh-CN" altLang="en-US" sz="2000"/>
          </a:p>
          <a:p>
            <a:endParaRPr lang="zh-CN" altLang="en-US" sz="2000"/>
          </a:p>
          <a:p>
            <a:endParaRPr lang="zh-CN" altLang="en-US" sz="2000"/>
          </a:p>
        </p:txBody>
      </p:sp>
      <p:sp>
        <p:nvSpPr>
          <p:cNvPr id="5" name="矩形 3"/>
          <p:cNvSpPr/>
          <p:nvPr/>
        </p:nvSpPr>
        <p:spPr>
          <a:xfrm>
            <a:off x="562760" y="360661"/>
            <a:ext cx="3254994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11.2.3 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Vector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介绍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3595" y="1226186"/>
            <a:ext cx="7877908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clear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()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 清空当前的vector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max_size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()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 得到vector最大可以是多大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empty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()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 判断vector是否为空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zh-CN" altLang="en-US" sz="2400">
                <a:solidFill>
                  <a:srgbClr val="FF0000"/>
                </a:solidFill>
                <a:sym typeface="+mn-ea"/>
              </a:rPr>
              <a:t>size</a:t>
            </a:r>
            <a:r>
              <a:rPr lang="en-US" altLang="zh-CN" sz="2400">
                <a:solidFill>
                  <a:srgbClr val="FF0000"/>
                </a:solidFill>
                <a:sym typeface="+mn-ea"/>
              </a:rPr>
              <a:t>()</a:t>
            </a:r>
            <a:r>
              <a:rPr lang="zh-CN" altLang="en-US" sz="2400">
                <a:solidFill>
                  <a:srgbClr val="FF0000"/>
                </a:solidFill>
                <a:sym typeface="+mn-ea"/>
              </a:rPr>
              <a:t> 当前使用数据的大小</a:t>
            </a:r>
            <a:endParaRPr lang="zh-CN" altLang="en-US" sz="2400">
              <a:solidFill>
                <a:srgbClr val="FF0000"/>
              </a:solidFill>
            </a:endParaRPr>
          </a:p>
          <a:p>
            <a:endParaRPr lang="zh-CN" altLang="en-US"/>
          </a:p>
          <a:p>
            <a:r>
              <a:rPr lang="zh-CN" altLang="en-US"/>
              <a:t>at 得到编号位置的数据</a:t>
            </a:r>
            <a:endParaRPr lang="zh-CN" altLang="en-US"/>
          </a:p>
          <a:p>
            <a:r>
              <a:rPr lang="zh-CN" altLang="en-US"/>
              <a:t>begin 得到数组头的指针</a:t>
            </a:r>
            <a:endParaRPr lang="zh-CN" altLang="en-US"/>
          </a:p>
          <a:p>
            <a:r>
              <a:rPr lang="zh-CN" altLang="en-US"/>
              <a:t>end 得到数组的最后一个单元+1的指针</a:t>
            </a:r>
            <a:endParaRPr lang="zh-CN" altLang="en-US"/>
          </a:p>
          <a:p>
            <a:r>
              <a:rPr lang="zh-CN" altLang="en-US"/>
              <a:t>front 得到数组头的引用</a:t>
            </a:r>
            <a:endParaRPr lang="zh-CN" altLang="en-US"/>
          </a:p>
          <a:p>
            <a:r>
              <a:rPr lang="zh-CN" altLang="en-US"/>
              <a:t>back 得到数组的最后一个单元的引用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capacity 当前vector分配的大小</a:t>
            </a:r>
            <a:endParaRPr lang="zh-CN" altLang="en-US"/>
          </a:p>
          <a:p>
            <a:r>
              <a:rPr lang="zh-CN" altLang="en-US"/>
              <a:t>resize 改变当前使用数据的大小，如果它比当前使用的大，者填充默认值</a:t>
            </a:r>
            <a:endParaRPr lang="zh-CN" altLang="en-US"/>
          </a:p>
          <a:p>
            <a:r>
              <a:rPr lang="zh-CN" altLang="en-US"/>
              <a:t>reserve 改变当前vecotr所分配空间的大小</a:t>
            </a:r>
            <a:endParaRPr lang="zh-CN" altLang="en-US"/>
          </a:p>
          <a:p>
            <a:r>
              <a:rPr lang="zh-CN" altLang="en-US"/>
              <a:t>erase 删除指针指向的数据项</a:t>
            </a:r>
            <a:endParaRPr lang="zh-CN" altLang="en-US"/>
          </a:p>
          <a:p>
            <a:endParaRPr lang="zh-CN" altLang="en-US"/>
          </a:p>
        </p:txBody>
      </p:sp>
      <p:sp>
        <p:nvSpPr>
          <p:cNvPr id="5" name="矩形 3"/>
          <p:cNvSpPr/>
          <p:nvPr/>
        </p:nvSpPr>
        <p:spPr>
          <a:xfrm>
            <a:off x="562760" y="360661"/>
            <a:ext cx="3254994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11.2.3 </a:t>
            </a:r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Vector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介绍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4829" y="1118235"/>
            <a:ext cx="7877908" cy="5200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dirty="0">
                <a:solidFill>
                  <a:schemeClr val="tx1"/>
                </a:solidFill>
                <a:sym typeface="+mn-ea"/>
              </a:rPr>
              <a:t> </a:t>
            </a:r>
            <a:endParaRPr sz="2400" dirty="0">
              <a:solidFill>
                <a:schemeClr val="tx1"/>
              </a:solidFill>
              <a:sym typeface="+mn-ea"/>
            </a:endParaRPr>
          </a:p>
          <a:p>
            <a:r>
              <a:rPr sz="1400" dirty="0" err="1">
                <a:solidFill>
                  <a:schemeClr val="tx1"/>
                </a:solidFill>
                <a:sym typeface="+mn-ea"/>
              </a:rPr>
              <a:t>如图，求最短路径</a:t>
            </a:r>
            <a:r>
              <a:rPr sz="1400" dirty="0">
                <a:solidFill>
                  <a:schemeClr val="tx1"/>
                </a:solidFill>
                <a:sym typeface="+mn-ea"/>
              </a:rPr>
              <a:t>。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 err="1">
                <a:solidFill>
                  <a:schemeClr val="tx1"/>
                </a:solidFill>
                <a:sym typeface="+mn-ea"/>
              </a:rPr>
              <a:t>输入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 err="1">
                <a:solidFill>
                  <a:schemeClr val="tx1"/>
                </a:solidFill>
                <a:sym typeface="+mn-ea"/>
              </a:rPr>
              <a:t>顶点数n</a:t>
            </a:r>
            <a:r>
              <a:rPr sz="1400" dirty="0">
                <a:solidFill>
                  <a:schemeClr val="tx1"/>
                </a:solidFill>
                <a:sym typeface="+mn-ea"/>
              </a:rPr>
              <a:t> </a:t>
            </a:r>
            <a:r>
              <a:rPr sz="1400" dirty="0" err="1">
                <a:solidFill>
                  <a:schemeClr val="tx1"/>
                </a:solidFill>
                <a:sym typeface="+mn-ea"/>
              </a:rPr>
              <a:t>边数m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 err="1">
                <a:solidFill>
                  <a:schemeClr val="tx1"/>
                </a:solidFill>
                <a:sym typeface="+mn-ea"/>
              </a:rPr>
              <a:t>m条边的顶点和权值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 err="1">
                <a:solidFill>
                  <a:schemeClr val="tx1"/>
                </a:solidFill>
                <a:sym typeface="+mn-ea"/>
              </a:rPr>
              <a:t>某两个顶点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 err="1">
                <a:solidFill>
                  <a:schemeClr val="tx1"/>
                </a:solidFill>
                <a:sym typeface="+mn-ea"/>
              </a:rPr>
              <a:t>输出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>
                <a:solidFill>
                  <a:schemeClr val="tx1"/>
                </a:solidFill>
                <a:sym typeface="+mn-ea"/>
              </a:rPr>
              <a:t>顶点0到每个顶点的最短路径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 err="1">
                <a:solidFill>
                  <a:schemeClr val="tx1"/>
                </a:solidFill>
                <a:sym typeface="+mn-ea"/>
              </a:rPr>
              <a:t>样例输入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>
                <a:solidFill>
                  <a:schemeClr val="tx1"/>
                </a:solidFill>
                <a:sym typeface="+mn-ea"/>
              </a:rPr>
              <a:t>6 9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>
                <a:solidFill>
                  <a:schemeClr val="tx1"/>
                </a:solidFill>
                <a:sym typeface="+mn-ea"/>
              </a:rPr>
              <a:t>0 2 5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>
                <a:solidFill>
                  <a:schemeClr val="tx1"/>
                </a:solidFill>
                <a:sym typeface="+mn-ea"/>
              </a:rPr>
              <a:t>0 3 30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>
                <a:solidFill>
                  <a:schemeClr val="tx1"/>
                </a:solidFill>
                <a:sym typeface="+mn-ea"/>
              </a:rPr>
              <a:t>1 0 2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>
                <a:solidFill>
                  <a:schemeClr val="tx1"/>
                </a:solidFill>
                <a:sym typeface="+mn-ea"/>
              </a:rPr>
              <a:t>1 4 8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>
                <a:solidFill>
                  <a:schemeClr val="tx1"/>
                </a:solidFill>
                <a:sym typeface="+mn-ea"/>
              </a:rPr>
              <a:t>2 1 15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>
                <a:solidFill>
                  <a:schemeClr val="tx1"/>
                </a:solidFill>
                <a:sym typeface="+mn-ea"/>
              </a:rPr>
              <a:t>2 5 7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>
                <a:solidFill>
                  <a:schemeClr val="tx1"/>
                </a:solidFill>
                <a:sym typeface="+mn-ea"/>
              </a:rPr>
              <a:t>4 3 4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>
                <a:solidFill>
                  <a:schemeClr val="tx1"/>
                </a:solidFill>
                <a:sym typeface="+mn-ea"/>
              </a:rPr>
              <a:t>5 3 10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>
                <a:solidFill>
                  <a:schemeClr val="tx1"/>
                </a:solidFill>
                <a:sym typeface="+mn-ea"/>
              </a:rPr>
              <a:t>5 4 18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>
                <a:solidFill>
                  <a:schemeClr val="tx1"/>
                </a:solidFill>
                <a:sym typeface="+mn-ea"/>
              </a:rPr>
              <a:t>0 4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 err="1">
                <a:solidFill>
                  <a:schemeClr val="tx1"/>
                </a:solidFill>
                <a:sym typeface="+mn-ea"/>
              </a:rPr>
              <a:t>样例输出</a:t>
            </a:r>
            <a:endParaRPr sz="1400" dirty="0">
              <a:solidFill>
                <a:schemeClr val="tx1"/>
              </a:solidFill>
              <a:sym typeface="+mn-ea"/>
            </a:endParaRPr>
          </a:p>
          <a:p>
            <a:r>
              <a:rPr sz="1400" dirty="0">
                <a:solidFill>
                  <a:schemeClr val="tx1"/>
                </a:solidFill>
                <a:sym typeface="+mn-ea"/>
              </a:rPr>
              <a:t>28</a:t>
            </a:r>
            <a:endParaRPr sz="140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94213" name="矩形 3"/>
          <p:cNvSpPr/>
          <p:nvPr/>
        </p:nvSpPr>
        <p:spPr>
          <a:xfrm>
            <a:off x="423612" y="533460"/>
            <a:ext cx="4713150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11.2.4 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[3333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]: 迪杰斯特拉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8" name="图片 55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r="40259"/>
          <a:stretch>
            <a:fillRect/>
          </a:stretch>
        </p:blipFill>
        <p:spPr>
          <a:xfrm>
            <a:off x="4130122" y="1628141"/>
            <a:ext cx="4457204" cy="28517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68" name="图片 55" descr="IMG_25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7644" t="15186" r="44788"/>
          <a:stretch>
            <a:fillRect/>
          </a:stretch>
        </p:blipFill>
        <p:spPr>
          <a:xfrm>
            <a:off x="130545" y="1151118"/>
            <a:ext cx="3548996" cy="241871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0243" y="2832651"/>
            <a:ext cx="5725345" cy="3300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图片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7046" y="1270387"/>
            <a:ext cx="3773825" cy="13182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矩形 3"/>
          <p:cNvSpPr/>
          <p:nvPr/>
        </p:nvSpPr>
        <p:spPr>
          <a:xfrm>
            <a:off x="423612" y="533460"/>
            <a:ext cx="3698448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11.2.4.1 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建立邻接表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21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75003" y="1365527"/>
            <a:ext cx="6643254" cy="490156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423612" y="533460"/>
            <a:ext cx="410881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11.2.4.2 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建立优先队列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r="14188" b="92118"/>
          <a:stretch>
            <a:fillRect/>
          </a:stretch>
        </p:blipFill>
        <p:spPr>
          <a:xfrm>
            <a:off x="205210" y="1341992"/>
            <a:ext cx="7633383" cy="357704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 rotWithShape="1">
          <a:blip r:embed="rId2"/>
          <a:srcRect r="84268" b="42354"/>
          <a:stretch>
            <a:fillRect/>
          </a:stretch>
        </p:blipFill>
        <p:spPr>
          <a:xfrm>
            <a:off x="597938" y="1699696"/>
            <a:ext cx="1305470" cy="133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/>
          <a:srcRect t="6714" b="62390"/>
          <a:stretch>
            <a:fillRect/>
          </a:stretch>
        </p:blipFill>
        <p:spPr>
          <a:xfrm>
            <a:off x="205210" y="3402797"/>
            <a:ext cx="8895520" cy="1402278"/>
          </a:xfrm>
          <a:prstGeom prst="rect">
            <a:avLst/>
          </a:prstGeom>
        </p:spPr>
      </p:pic>
      <p:pic>
        <p:nvPicPr>
          <p:cNvPr id="7" name="图片 20"/>
          <p:cNvPicPr>
            <a:picLocks noChangeAspect="1"/>
          </p:cNvPicPr>
          <p:nvPr/>
        </p:nvPicPr>
        <p:blipFill rotWithShape="1">
          <a:blip r:embed="rId2"/>
          <a:srcRect l="16380" r="73439" b="26552"/>
          <a:stretch>
            <a:fillRect/>
          </a:stretch>
        </p:blipFill>
        <p:spPr>
          <a:xfrm>
            <a:off x="2159837" y="1697656"/>
            <a:ext cx="844826" cy="1705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/>
          <a:srcRect t="38273" r="8383" b="30863"/>
          <a:stretch>
            <a:fillRect/>
          </a:stretch>
        </p:blipFill>
        <p:spPr>
          <a:xfrm>
            <a:off x="205209" y="4823711"/>
            <a:ext cx="8607287" cy="1479435"/>
          </a:xfrm>
          <a:prstGeom prst="rect">
            <a:avLst/>
          </a:prstGeom>
        </p:spPr>
      </p:pic>
      <p:pic>
        <p:nvPicPr>
          <p:cNvPr id="10" name="图片 20"/>
          <p:cNvPicPr>
            <a:picLocks noChangeAspect="1"/>
          </p:cNvPicPr>
          <p:nvPr/>
        </p:nvPicPr>
        <p:blipFill rotWithShape="1">
          <a:blip r:embed="rId2"/>
          <a:srcRect l="27638" r="62541" b="12754"/>
          <a:stretch>
            <a:fillRect/>
          </a:stretch>
        </p:blipFill>
        <p:spPr>
          <a:xfrm>
            <a:off x="3534882" y="1377313"/>
            <a:ext cx="815009" cy="202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55" descr="IMG_256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rcRect t="15186" r="44788"/>
          <a:stretch>
            <a:fillRect/>
          </a:stretch>
        </p:blipFill>
        <p:spPr>
          <a:xfrm>
            <a:off x="5676915" y="1341992"/>
            <a:ext cx="2589084" cy="152047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423612" y="533460"/>
            <a:ext cx="410881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11.2.4.2 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建立优先队列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/>
          <a:srcRect t="67021"/>
          <a:stretch>
            <a:fillRect/>
          </a:stretch>
        </p:blipFill>
        <p:spPr>
          <a:xfrm>
            <a:off x="0" y="1232452"/>
            <a:ext cx="9096787" cy="1530626"/>
          </a:xfrm>
          <a:prstGeom prst="rect">
            <a:avLst/>
          </a:prstGeom>
        </p:spPr>
      </p:pic>
      <p:pic>
        <p:nvPicPr>
          <p:cNvPr id="6" name="图片 20"/>
          <p:cNvPicPr>
            <a:picLocks noChangeAspect="1"/>
          </p:cNvPicPr>
          <p:nvPr/>
        </p:nvPicPr>
        <p:blipFill rotWithShape="1">
          <a:blip r:embed="rId2"/>
          <a:srcRect l="38945" r="51114"/>
          <a:stretch>
            <a:fillRect/>
          </a:stretch>
        </p:blipFill>
        <p:spPr>
          <a:xfrm>
            <a:off x="3370714" y="1541144"/>
            <a:ext cx="824947" cy="232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b="14932"/>
          <a:stretch>
            <a:fillRect/>
          </a:stretch>
        </p:blipFill>
        <p:spPr>
          <a:xfrm>
            <a:off x="0" y="3862704"/>
            <a:ext cx="7484140" cy="2548035"/>
          </a:xfrm>
          <a:prstGeom prst="rect">
            <a:avLst/>
          </a:prstGeom>
        </p:spPr>
      </p:pic>
      <p:pic>
        <p:nvPicPr>
          <p:cNvPr id="8" name="图片 20"/>
          <p:cNvPicPr>
            <a:picLocks noChangeAspect="1"/>
          </p:cNvPicPr>
          <p:nvPr/>
        </p:nvPicPr>
        <p:blipFill rotWithShape="1">
          <a:blip r:embed="rId2"/>
          <a:srcRect l="49296" r="41294"/>
          <a:stretch>
            <a:fillRect/>
          </a:stretch>
        </p:blipFill>
        <p:spPr>
          <a:xfrm>
            <a:off x="4221938" y="1541144"/>
            <a:ext cx="780878" cy="232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20"/>
          <p:cNvPicPr>
            <a:picLocks noChangeAspect="1"/>
          </p:cNvPicPr>
          <p:nvPr/>
        </p:nvPicPr>
        <p:blipFill rotWithShape="1">
          <a:blip r:embed="rId2"/>
          <a:srcRect l="60381" r="29962" b="9187"/>
          <a:stretch>
            <a:fillRect/>
          </a:stretch>
        </p:blipFill>
        <p:spPr>
          <a:xfrm>
            <a:off x="5095687" y="1584117"/>
            <a:ext cx="801384" cy="210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20"/>
          <p:cNvPicPr>
            <a:picLocks noChangeAspect="1"/>
          </p:cNvPicPr>
          <p:nvPr/>
        </p:nvPicPr>
        <p:blipFill rotWithShape="1">
          <a:blip r:embed="rId2"/>
          <a:srcRect l="70085" r="978" b="25133"/>
          <a:stretch>
            <a:fillRect/>
          </a:stretch>
        </p:blipFill>
        <p:spPr>
          <a:xfrm>
            <a:off x="6036951" y="1607474"/>
            <a:ext cx="2401371" cy="1738078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图片 55" descr="IMG_25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rcRect t="15186" r="44788"/>
          <a:stretch>
            <a:fillRect/>
          </a:stretch>
        </p:blipFill>
        <p:spPr>
          <a:xfrm>
            <a:off x="6175346" y="4701209"/>
            <a:ext cx="2921441" cy="171565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矩形 11"/>
          <p:cNvSpPr/>
          <p:nvPr/>
        </p:nvSpPr>
        <p:spPr>
          <a:xfrm>
            <a:off x="423612" y="533460"/>
            <a:ext cx="410881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11.2.4.2 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建立优先队列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75" name="图片 20"/>
          <p:cNvPicPr>
            <a:picLocks noChangeAspect="1"/>
          </p:cNvPicPr>
          <p:nvPr/>
        </p:nvPicPr>
        <p:blipFill rotWithShape="1">
          <a:blip r:embed="rId1"/>
          <a:srcRect l="27638" r="62541" b="12754"/>
          <a:stretch>
            <a:fillRect/>
          </a:stretch>
        </p:blipFill>
        <p:spPr>
          <a:xfrm>
            <a:off x="2271186" y="1152014"/>
            <a:ext cx="815009" cy="2025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图片 55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t="15186" r="44788"/>
          <a:stretch>
            <a:fillRect/>
          </a:stretch>
        </p:blipFill>
        <p:spPr>
          <a:xfrm>
            <a:off x="558263" y="4570095"/>
            <a:ext cx="2322598" cy="13639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2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7371" y="4126230"/>
            <a:ext cx="3695072" cy="2129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20"/>
          <p:cNvPicPr>
            <a:picLocks noChangeAspect="1"/>
          </p:cNvPicPr>
          <p:nvPr/>
        </p:nvPicPr>
        <p:blipFill rotWithShape="1">
          <a:blip r:embed="rId1"/>
          <a:srcRect r="84268" b="42354"/>
          <a:stretch>
            <a:fillRect/>
          </a:stretch>
        </p:blipFill>
        <p:spPr>
          <a:xfrm>
            <a:off x="139138" y="1188265"/>
            <a:ext cx="1305470" cy="1338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图片 20"/>
          <p:cNvPicPr>
            <a:picLocks noChangeAspect="1"/>
          </p:cNvPicPr>
          <p:nvPr/>
        </p:nvPicPr>
        <p:blipFill rotWithShape="1">
          <a:blip r:embed="rId1"/>
          <a:srcRect l="16380" r="73439" b="26552"/>
          <a:stretch>
            <a:fillRect/>
          </a:stretch>
        </p:blipFill>
        <p:spPr>
          <a:xfrm>
            <a:off x="1292181" y="1169435"/>
            <a:ext cx="844826" cy="1705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图片 20"/>
          <p:cNvPicPr>
            <a:picLocks noChangeAspect="1"/>
          </p:cNvPicPr>
          <p:nvPr/>
        </p:nvPicPr>
        <p:blipFill rotWithShape="1">
          <a:blip r:embed="rId1"/>
          <a:srcRect l="38945" r="51114"/>
          <a:stretch>
            <a:fillRect/>
          </a:stretch>
        </p:blipFill>
        <p:spPr>
          <a:xfrm>
            <a:off x="3130920" y="1188265"/>
            <a:ext cx="824947" cy="232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20"/>
          <p:cNvPicPr>
            <a:picLocks noChangeAspect="1"/>
          </p:cNvPicPr>
          <p:nvPr/>
        </p:nvPicPr>
        <p:blipFill rotWithShape="1">
          <a:blip r:embed="rId1"/>
          <a:srcRect l="49296" r="41294"/>
          <a:stretch>
            <a:fillRect/>
          </a:stretch>
        </p:blipFill>
        <p:spPr>
          <a:xfrm>
            <a:off x="3984324" y="1188265"/>
            <a:ext cx="780878" cy="2321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图片 20"/>
          <p:cNvPicPr>
            <a:picLocks noChangeAspect="1"/>
          </p:cNvPicPr>
          <p:nvPr/>
        </p:nvPicPr>
        <p:blipFill rotWithShape="1">
          <a:blip r:embed="rId1"/>
          <a:srcRect l="60381" r="29962" b="9187"/>
          <a:stretch>
            <a:fillRect/>
          </a:stretch>
        </p:blipFill>
        <p:spPr>
          <a:xfrm>
            <a:off x="5017371" y="1231238"/>
            <a:ext cx="801384" cy="21082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图片 20"/>
          <p:cNvPicPr>
            <a:picLocks noChangeAspect="1"/>
          </p:cNvPicPr>
          <p:nvPr/>
        </p:nvPicPr>
        <p:blipFill rotWithShape="1">
          <a:blip r:embed="rId1"/>
          <a:srcRect l="70085" r="20333" b="28002"/>
          <a:stretch>
            <a:fillRect/>
          </a:stretch>
        </p:blipFill>
        <p:spPr>
          <a:xfrm>
            <a:off x="5864541" y="1160338"/>
            <a:ext cx="795130" cy="1671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1"/>
          <a:srcRect l="70085" b="25133"/>
          <a:stretch>
            <a:fillRect/>
          </a:stretch>
        </p:blipFill>
        <p:spPr>
          <a:xfrm>
            <a:off x="6663116" y="1231238"/>
            <a:ext cx="2482472" cy="173807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矩形 13"/>
          <p:cNvSpPr/>
          <p:nvPr/>
        </p:nvSpPr>
        <p:spPr>
          <a:xfrm>
            <a:off x="423612" y="533460"/>
            <a:ext cx="4108817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11.2.4.2 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  <a:sym typeface="+mn-ea"/>
              </a:rPr>
              <a:t>建立优先队列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71" name="图片 18"/>
          <p:cNvPicPr>
            <a:picLocks noChangeAspect="1"/>
          </p:cNvPicPr>
          <p:nvPr/>
        </p:nvPicPr>
        <p:blipFill>
          <a:blip r:embed="rId1"/>
          <a:srcRect b="1929"/>
          <a:stretch>
            <a:fillRect/>
          </a:stretch>
        </p:blipFill>
        <p:spPr>
          <a:xfrm>
            <a:off x="381374" y="1272181"/>
            <a:ext cx="8251988" cy="430593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423612" y="533460"/>
            <a:ext cx="246734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11.2.4.3 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</a:rPr>
              <a:t>代码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74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3072" y="1225439"/>
            <a:ext cx="8107183" cy="552323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矩形 3"/>
          <p:cNvSpPr/>
          <p:nvPr/>
        </p:nvSpPr>
        <p:spPr>
          <a:xfrm>
            <a:off x="423612" y="533460"/>
            <a:ext cx="246734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11.2.4.3 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</a:rPr>
              <a:t>代码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文本框 96258"/>
          <p:cNvSpPr txBox="1"/>
          <p:nvPr/>
        </p:nvSpPr>
        <p:spPr>
          <a:xfrm>
            <a:off x="799465" y="1195705"/>
            <a:ext cx="7848600" cy="1863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  <a:spcAft>
                <a:spcPct val="0"/>
              </a:spcAft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    8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个城市 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3000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3000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···</a:t>
            </a:r>
            <a:r>
              <a:rPr lang="zh-CN" altLang="en-US" sz="2400">
                <a:latin typeface="Arial" panose="020B0604020202020204" pitchFamily="34" charset="0"/>
                <a:ea typeface="宋体" panose="02010600030101010101" pitchFamily="2" charset="-122"/>
              </a:rPr>
              <a:t>， 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30000">
                <a:latin typeface="Arial" panose="020B0604020202020204" pitchFamily="34" charset="0"/>
                <a:ea typeface="宋体" panose="02010600030101010101" pitchFamily="2" charset="-122"/>
              </a:rPr>
              <a:t>7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之间有一个</a:t>
            </a: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公路网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如图所示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，每条公路为图中的边，边上的权数表示通过该公路所需的时间．设你处在城市 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3000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，那么从 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3000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到其他各城市，应选择什么路径使所需的</a:t>
            </a:r>
            <a:r>
              <a:rPr lang="zh-CN" altLang="en-US" sz="2400" dirty="0">
                <a:solidFill>
                  <a:srgbClr val="3366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时间最短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？ 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96260" name="对象 96259"/>
          <p:cNvGraphicFramePr/>
          <p:nvPr/>
        </p:nvGraphicFramePr>
        <p:xfrm>
          <a:off x="1156970" y="2933065"/>
          <a:ext cx="6391910" cy="3299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" r:id="rId1" imgW="3295650" imgH="1809750" progId="PBrush">
                  <p:embed/>
                </p:oleObj>
              </mc:Choice>
              <mc:Fallback>
                <p:oleObj name="" r:id="rId1" imgW="3295650" imgH="1809750" progId="PBrush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156970" y="2933065"/>
                        <a:ext cx="6391910" cy="32994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 Box 2"/>
          <p:cNvSpPr txBox="1"/>
          <p:nvPr/>
        </p:nvSpPr>
        <p:spPr>
          <a:xfrm>
            <a:off x="434340" y="325755"/>
            <a:ext cx="36366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rIns="14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ebdings" panose="05030102010509060703" pitchFamily="18" charset="2"/>
              </a:rPr>
              <a:t> 11.1 最短路径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Webdings" panose="0503010201050906070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513" y="861061"/>
            <a:ext cx="9136061" cy="57626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54038" y="217941"/>
            <a:ext cx="246734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chemeClr val="accent5">
                    <a:lumMod val="75000"/>
                  </a:schemeClr>
                </a:solidFill>
              </a:rPr>
              <a:t>11.2.4.3 </a:t>
            </a:r>
            <a:r>
              <a:rPr lang="zh-CN" altLang="en-US" sz="3200" b="1" dirty="0" smtClean="0">
                <a:solidFill>
                  <a:schemeClr val="accent5">
                    <a:lumMod val="75000"/>
                  </a:schemeClr>
                </a:solidFill>
              </a:rPr>
              <a:t>代码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532945" y="1442335"/>
            <a:ext cx="7877908" cy="48926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农夫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John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发现做出全威斯康辛州最甜的黄油的方法：糖。把糖放在一片牧场上，他知道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1≤N≤500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）只奶牛会过来舔它，这样就能做出能卖好价钱的超甜黄油。当然，他将付出额外的费用在奶牛上。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农夫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John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很狡猾。像以前的巴甫洛夫，他知道他可以训练这些奶牛，让它们在听到铃声时去一个特定的牧场。他打算将糖放在那里然后下午发出铃声，以至他可以在晚上挤奶。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农夫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John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知道每只奶牛都在各自喜欢的牧场（一个牧场不一定只有一头牛）。给出各头牛在的牧场和牧场间的路线，找出使所有牛到达的路程和最短的牧场（他将把糖放在那）。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4213" name="矩形 3"/>
          <p:cNvSpPr/>
          <p:nvPr/>
        </p:nvSpPr>
        <p:spPr>
          <a:xfrm>
            <a:off x="373918" y="389840"/>
            <a:ext cx="426411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11.3 [2901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]:香甜的黄油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4790" y="1083945"/>
            <a:ext cx="8115300" cy="37846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输入</a:t>
            </a:r>
            <a:endParaRPr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24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第一行</a:t>
            </a:r>
            <a:r>
              <a: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: 三个数：奶牛数N，牧场数P（2≤P≤800），</a:t>
            </a:r>
            <a:r>
              <a:rPr sz="24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牧场间道路数C</a:t>
            </a:r>
            <a:r>
              <a: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(1≤C≤1450)。</a:t>
            </a:r>
            <a:endParaRPr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第二行到第N+1行: 1到N头奶牛所在的牧场号</a:t>
            </a:r>
            <a:r>
              <a:rPr sz="2400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。第</a:t>
            </a:r>
            <a:r>
              <a: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N+2行到第N+C+1行：每行有三个数：相连的牧场A、B，两牧场间距（1≤D≤255），</a:t>
            </a:r>
            <a:r>
              <a:rPr sz="24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当然，连接是双向的</a:t>
            </a:r>
            <a:r>
              <a: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24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输出</a:t>
            </a:r>
            <a:endParaRPr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r>
              <a:rPr sz="24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一行</a:t>
            </a:r>
            <a:r>
              <a: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r>
              <a:rPr sz="2400" dirty="0" err="1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输出奶牛必须行走的最小的距离和</a:t>
            </a:r>
            <a:r>
              <a:rPr sz="24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endParaRPr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  <a:p>
            <a:endParaRPr sz="24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94213" name="矩形 3"/>
          <p:cNvSpPr/>
          <p:nvPr/>
        </p:nvSpPr>
        <p:spPr>
          <a:xfrm>
            <a:off x="373918" y="389840"/>
            <a:ext cx="4264116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11.3 [2901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]:香甜的黄油</a:t>
            </a:r>
            <a:endParaRPr lang="en-US" altLang="zh-CN" sz="32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743064" y="2976772"/>
            <a:ext cx="2540441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dirty="0" err="1">
                <a:sym typeface="+mn-ea"/>
              </a:rPr>
              <a:t>样例输入</a:t>
            </a:r>
            <a:endParaRPr dirty="0">
              <a:solidFill>
                <a:schemeClr val="tx1"/>
              </a:solidFill>
              <a:sym typeface="+mn-ea"/>
            </a:endParaRPr>
          </a:p>
          <a:p>
            <a:r>
              <a:rPr dirty="0">
                <a:sym typeface="+mn-ea"/>
              </a:rPr>
              <a:t>3 4 5</a:t>
            </a:r>
            <a:endParaRPr dirty="0">
              <a:solidFill>
                <a:schemeClr val="tx1"/>
              </a:solidFill>
              <a:sym typeface="+mn-ea"/>
            </a:endParaRPr>
          </a:p>
          <a:p>
            <a:r>
              <a:rPr dirty="0">
                <a:sym typeface="+mn-ea"/>
              </a:rPr>
              <a:t>2</a:t>
            </a:r>
            <a:endParaRPr dirty="0">
              <a:solidFill>
                <a:schemeClr val="tx1"/>
              </a:solidFill>
              <a:sym typeface="+mn-ea"/>
            </a:endParaRPr>
          </a:p>
          <a:p>
            <a:r>
              <a:rPr dirty="0">
                <a:sym typeface="+mn-ea"/>
              </a:rPr>
              <a:t>3</a:t>
            </a:r>
            <a:endParaRPr dirty="0">
              <a:solidFill>
                <a:schemeClr val="tx1"/>
              </a:solidFill>
              <a:sym typeface="+mn-ea"/>
            </a:endParaRPr>
          </a:p>
          <a:p>
            <a:r>
              <a:rPr dirty="0">
                <a:sym typeface="+mn-ea"/>
              </a:rPr>
              <a:t>4</a:t>
            </a:r>
            <a:endParaRPr dirty="0">
              <a:solidFill>
                <a:schemeClr val="tx1"/>
              </a:solidFill>
              <a:sym typeface="+mn-ea"/>
            </a:endParaRPr>
          </a:p>
          <a:p>
            <a:r>
              <a:rPr dirty="0">
                <a:sym typeface="+mn-ea"/>
              </a:rPr>
              <a:t>1 2 1</a:t>
            </a:r>
            <a:endParaRPr dirty="0">
              <a:solidFill>
                <a:schemeClr val="tx1"/>
              </a:solidFill>
              <a:sym typeface="+mn-ea"/>
            </a:endParaRPr>
          </a:p>
          <a:p>
            <a:r>
              <a:rPr dirty="0">
                <a:sym typeface="+mn-ea"/>
              </a:rPr>
              <a:t>1 3 5</a:t>
            </a:r>
            <a:endParaRPr dirty="0">
              <a:solidFill>
                <a:schemeClr val="tx1"/>
              </a:solidFill>
              <a:sym typeface="+mn-ea"/>
            </a:endParaRPr>
          </a:p>
          <a:p>
            <a:r>
              <a:rPr dirty="0">
                <a:sym typeface="+mn-ea"/>
              </a:rPr>
              <a:t>2 3 7</a:t>
            </a:r>
            <a:endParaRPr dirty="0">
              <a:solidFill>
                <a:schemeClr val="tx1"/>
              </a:solidFill>
              <a:sym typeface="+mn-ea"/>
            </a:endParaRPr>
          </a:p>
          <a:p>
            <a:r>
              <a:rPr dirty="0">
                <a:sym typeface="+mn-ea"/>
              </a:rPr>
              <a:t>2 4 3</a:t>
            </a:r>
            <a:endParaRPr dirty="0">
              <a:solidFill>
                <a:schemeClr val="tx1"/>
              </a:solidFill>
              <a:sym typeface="+mn-ea"/>
            </a:endParaRPr>
          </a:p>
          <a:p>
            <a:r>
              <a:rPr dirty="0">
                <a:sym typeface="+mn-ea"/>
              </a:rPr>
              <a:t>3 4 5</a:t>
            </a:r>
            <a:endParaRPr dirty="0">
              <a:solidFill>
                <a:schemeClr val="tx1"/>
              </a:solidFill>
              <a:sym typeface="+mn-ea"/>
            </a:endParaRPr>
          </a:p>
          <a:p>
            <a:r>
              <a:rPr dirty="0" err="1">
                <a:sym typeface="+mn-ea"/>
              </a:rPr>
              <a:t>样例输出</a:t>
            </a:r>
            <a:endParaRPr dirty="0">
              <a:solidFill>
                <a:schemeClr val="tx1"/>
              </a:solidFill>
              <a:sym typeface="+mn-ea"/>
            </a:endParaRPr>
          </a:p>
          <a:p>
            <a:r>
              <a:rPr dirty="0">
                <a:sym typeface="+mn-ea"/>
              </a:rPr>
              <a:t>8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675888" y="1118546"/>
            <a:ext cx="7623314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分析：这是一道最短路的升级应用，根据题意， 我们需要找到一个距离所有牛最短的牧场。那么只需要枚举所有牧场为起点，求此时所有其他牧场到它的最短路之和即可。然后输出所有牧场中最短距离即为答案。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但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节点数达到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800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，显然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n^3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的会超时，那么只能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考虑优化，可以采用优先队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+dijistra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或者</a:t>
            </a:r>
            <a:r>
              <a:rPr lang="en-US" altLang="zh-CN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SPFA</a:t>
            </a:r>
            <a:r>
              <a:rPr lang="zh-CN" altLang="en-US" sz="2400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75640" y="3599815"/>
            <a:ext cx="6485890" cy="22453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点的个数p = 800，边的个数1500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朴素版Dijkstra 复杂度是O(n</a:t>
            </a:r>
            <a:r>
              <a:rPr lang="zh-CN" altLang="en-US" sz="2000" baseline="30000">
                <a:solidFill>
                  <a:schemeClr val="tx1"/>
                </a:solidFill>
                <a:uFillTx/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O(n</a:t>
            </a:r>
            <a:r>
              <a:rPr lang="zh-CN" altLang="en-US" sz="20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 n</a:t>
            </a:r>
            <a:r>
              <a:rPr lang="zh-CN" altLang="en-US" sz="20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=5.12∗10</a:t>
            </a:r>
            <a:r>
              <a:rPr lang="zh-CN" altLang="en-US" sz="20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8</a:t>
            </a:r>
            <a:endParaRPr lang="zh-CN" altLang="en-US" sz="2000" baseline="30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堆优化版dijkstra 复杂度是O(nmlogn)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nmlogn=1.2∗10</a:t>
            </a:r>
            <a:r>
              <a:rPr lang="zh-CN" altLang="en-US" sz="20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7</a:t>
            </a:r>
            <a:endParaRPr lang="zh-CN" altLang="en-US" sz="2000" baseline="30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spfa 复杂度是O(nm)</a:t>
            </a:r>
            <a:endParaRPr lang="zh-CN" altLang="en-US" sz="2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O(nm) 平均是2到3倍即 3∗nm=3.9∗10</a:t>
            </a:r>
            <a:r>
              <a:rPr lang="zh-CN" altLang="en-US" sz="2000" baseline="30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endParaRPr lang="zh-CN" altLang="en-US" sz="2000" baseline="30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6245" y="1336427"/>
            <a:ext cx="6817909" cy="4723130"/>
          </a:xfrm>
          <a:prstGeom prst="rect">
            <a:avLst/>
          </a:prstGeom>
        </p:spPr>
      </p:pic>
      <p:sp>
        <p:nvSpPr>
          <p:cNvPr id="94213" name="矩形 3"/>
          <p:cNvSpPr/>
          <p:nvPr/>
        </p:nvSpPr>
        <p:spPr>
          <a:xfrm>
            <a:off x="532942" y="482214"/>
            <a:ext cx="417729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方法一：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vector+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优先队列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66" y="56516"/>
            <a:ext cx="7518435" cy="6801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8256" y="6985"/>
            <a:ext cx="7748345" cy="658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94213" name="矩形 3"/>
          <p:cNvSpPr/>
          <p:nvPr/>
        </p:nvSpPr>
        <p:spPr>
          <a:xfrm>
            <a:off x="542881" y="587991"/>
            <a:ext cx="503214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方法二：</a:t>
            </a:r>
            <a:r>
              <a:rPr lang="en-US" altLang="zh-CN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链式前向星+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优先队列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648448" y="1228726"/>
            <a:ext cx="7848693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266700"/>
            <a:r>
              <a:rPr lang="zh-CN" sz="2000" dirty="0">
                <a:latin typeface="Calibri" panose="020F0502020204030204" charset="0"/>
                <a:ea typeface="宋体" panose="02010600030101010101" pitchFamily="2" charset="-122"/>
              </a:rPr>
              <a:t>前向星是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以</a:t>
            </a:r>
            <a:r>
              <a:rPr lang="zh-CN" sz="2000" b="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存储边的方式来存储图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，先将边读入并存储在连续的数组中，然后按照边的起点进行排序，这样数组中起点相等的边就能够在数组中进行连续访问了。它的优点是实现简单，容易理解，缺点是需要在所有边都读入完毕的情况下对所有边进行一次排序，带来了时间</a:t>
            </a:r>
            <a:r>
              <a:rPr lang="zh-CN" sz="2000" b="0" dirty="0" smtClean="0">
                <a:latin typeface="Calibri" panose="020F0502020204030204" charset="0"/>
                <a:ea typeface="宋体" panose="02010600030101010101" pitchFamily="2" charset="-122"/>
              </a:rPr>
              <a:t>开销</a:t>
            </a:r>
            <a:r>
              <a:rPr lang="zh-CN" altLang="en-US" sz="2000" b="0" dirty="0" smtClean="0">
                <a:latin typeface="Calibri" panose="020F0502020204030204" charset="0"/>
                <a:ea typeface="宋体" panose="02010600030101010101" pitchFamily="2" charset="-122"/>
              </a:rPr>
              <a:t>。</a:t>
            </a:r>
            <a:endParaRPr lang="en-US" sz="2000" b="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/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endParaRPr lang="zh-CN" sz="2000" b="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266700"/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链式前向星和邻接表类似，也是链式结构和线性结构的结合，每个结点</a:t>
            </a:r>
            <a:r>
              <a:rPr lang="en-US" sz="2000" b="0" dirty="0" err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都有一个链表，链表的所有数据是从</a:t>
            </a:r>
            <a:r>
              <a:rPr lang="en-US" sz="2000" b="0" dirty="0" err="1">
                <a:latin typeface="Calibri" panose="020F0502020204030204" charset="0"/>
                <a:ea typeface="宋体" panose="02010600030101010101" pitchFamily="2" charset="-122"/>
              </a:rPr>
              <a:t>i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出发的所有边的集合（对比邻接表存的是顶点集合），边的表示为一个四元组</a:t>
            </a:r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</a:rPr>
              <a:t>(u, v, w, next)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，其中</a:t>
            </a:r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</a:rPr>
              <a:t>(u, v)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代表该条边的有向顶点对，</a:t>
            </a:r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</a:rPr>
              <a:t>w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代表边上的权值，</a:t>
            </a:r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</a:rPr>
              <a:t>next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指向下一条边。</a:t>
            </a:r>
            <a:endParaRPr lang="en-US" sz="2000" b="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/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     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具体的，我们需要一个边的结构体数组 </a:t>
            </a:r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</a:rPr>
              <a:t>edge[MAXM]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，</a:t>
            </a:r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</a:rPr>
              <a:t>MAXM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表示边的总数，所有边都存储在这个结构体数组中，并且用</a:t>
            </a:r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</a:rPr>
              <a:t>head[</a:t>
            </a:r>
            <a:r>
              <a:rPr lang="en-US" sz="2000" b="0" dirty="0" err="1">
                <a:latin typeface="Calibri" panose="020F0502020204030204" charset="0"/>
                <a:ea typeface="宋体" panose="02010600030101010101" pitchFamily="2" charset="-122"/>
              </a:rPr>
              <a:t>i</a:t>
            </a:r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</a:rPr>
              <a:t>]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来指向 </a:t>
            </a:r>
            <a:r>
              <a:rPr lang="en-US" sz="2000" b="0" dirty="0" err="1">
                <a:latin typeface="Calibri" panose="020F0502020204030204" charset="0"/>
                <a:ea typeface="宋体" panose="02010600030101010101" pitchFamily="2" charset="-122"/>
              </a:rPr>
              <a:t>i</a:t>
            </a:r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结点的第一条边。</a:t>
            </a:r>
            <a:endParaRPr lang="zh-CN" altLang="en-US" sz="2000" b="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83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2385" y="1165392"/>
            <a:ext cx="6055776" cy="291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文本框 99"/>
          <p:cNvSpPr txBox="1"/>
          <p:nvPr/>
        </p:nvSpPr>
        <p:spPr>
          <a:xfrm>
            <a:off x="542385" y="4222365"/>
            <a:ext cx="7690550" cy="17532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我们先对上面的</a:t>
            </a:r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7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条边进行编号第一条边是</a:t>
            </a:r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以此类推编号</a:t>
            </a:r>
            <a:r>
              <a:rPr lang="en-US" altLang="zh-CN" sz="2000" b="0" dirty="0">
                <a:latin typeface="Calibri" panose="020F0502020204030204" charset="0"/>
                <a:ea typeface="宋体" panose="02010600030101010101" pitchFamily="2" charset="-122"/>
              </a:rPr>
              <a:t>[</a:t>
            </a:r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</a:rPr>
              <a:t>1</a:t>
            </a:r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</a:rPr>
              <a:t>~7]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，</a:t>
            </a:r>
            <a:endParaRPr lang="zh-CN" sz="2000" b="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然后我们要知道两个变量的含义：</a:t>
            </a:r>
            <a:endParaRPr lang="en-US" sz="2000" b="0" dirty="0">
              <a:solidFill>
                <a:srgbClr val="FF0000"/>
              </a:solidFill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400" b="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Next</a:t>
            </a:r>
            <a:r>
              <a:rPr lang="zh-CN" sz="2400" b="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，表示与这个边起点相同的上一条边的编号</a:t>
            </a:r>
            <a:r>
              <a:rPr lang="zh-CN" sz="2400" b="0" dirty="0">
                <a:latin typeface="Calibri" panose="020F0502020204030204" charset="0"/>
                <a:ea typeface="宋体" panose="02010600030101010101" pitchFamily="2" charset="-122"/>
              </a:rPr>
              <a:t>。</a:t>
            </a:r>
            <a:endParaRPr lang="en-US" sz="2400" b="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400" b="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head[ </a:t>
            </a:r>
            <a:r>
              <a:rPr lang="en-US" sz="2400" b="0" dirty="0" err="1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2400" b="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]</a:t>
            </a:r>
            <a:r>
              <a:rPr lang="zh-CN" sz="2400" b="0" dirty="0">
                <a:solidFill>
                  <a:srgbClr val="FF0000"/>
                </a:solidFill>
                <a:latin typeface="Calibri" panose="020F0502020204030204" charset="0"/>
                <a:ea typeface="宋体" panose="02010600030101010101" pitchFamily="2" charset="-122"/>
              </a:rPr>
              <a:t>数组</a:t>
            </a:r>
            <a:r>
              <a:rPr lang="zh-CN" sz="2400" b="0" dirty="0">
                <a:latin typeface="Calibri" panose="020F0502020204030204" charset="0"/>
                <a:ea typeface="宋体" panose="02010600030101010101" pitchFamily="2" charset="-122"/>
              </a:rPr>
              <a:t>，表示以 </a:t>
            </a:r>
            <a:r>
              <a:rPr lang="en-US" sz="2400" b="0" dirty="0" err="1">
                <a:latin typeface="Calibri" panose="020F0502020204030204" charset="0"/>
                <a:ea typeface="宋体" panose="02010600030101010101" pitchFamily="2" charset="-122"/>
              </a:rPr>
              <a:t>i</a:t>
            </a:r>
            <a:r>
              <a:rPr lang="en-US" sz="2400" b="0" dirty="0">
                <a:latin typeface="Calibri" panose="020F0502020204030204" charset="0"/>
                <a:ea typeface="宋体" panose="02010600030101010101" pitchFamily="2" charset="-122"/>
              </a:rPr>
              <a:t> </a:t>
            </a:r>
            <a:r>
              <a:rPr lang="zh-CN" sz="2400" b="0" dirty="0">
                <a:latin typeface="Calibri" panose="020F0502020204030204" charset="0"/>
                <a:ea typeface="宋体" panose="02010600030101010101" pitchFamily="2" charset="-122"/>
              </a:rPr>
              <a:t>为起点的最后一条</a:t>
            </a:r>
            <a:r>
              <a:rPr lang="zh-CN" sz="2400" b="1" dirty="0">
                <a:solidFill>
                  <a:srgbClr val="C55911"/>
                </a:solidFill>
                <a:latin typeface="Calibri" panose="020F0502020204030204" charset="0"/>
                <a:ea typeface="宋体" panose="02010600030101010101" pitchFamily="2" charset="-122"/>
              </a:rPr>
              <a:t>边的编号</a:t>
            </a:r>
            <a:r>
              <a:rPr lang="zh-CN" sz="2400" b="0" dirty="0">
                <a:latin typeface="Calibri" panose="020F0502020204030204" charset="0"/>
                <a:ea typeface="宋体" panose="02010600030101010101" pitchFamily="2" charset="-122"/>
              </a:rPr>
              <a:t>。</a:t>
            </a:r>
            <a:endParaRPr lang="en-US" sz="2000" b="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head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数组一般初始化为</a:t>
            </a:r>
            <a:r>
              <a:rPr lang="en-US" sz="2000" b="0" dirty="0">
                <a:latin typeface="Calibri" panose="020F0502020204030204" charset="0"/>
                <a:ea typeface="宋体" panose="02010600030101010101" pitchFamily="2" charset="-122"/>
              </a:rPr>
              <a:t>-1</a:t>
            </a:r>
            <a:r>
              <a:rPr lang="zh-CN" sz="2000" b="0" dirty="0">
                <a:latin typeface="Calibri" panose="020F0502020204030204" charset="0"/>
                <a:ea typeface="宋体" panose="02010600030101010101" pitchFamily="2" charset="-122"/>
              </a:rPr>
              <a:t>，</a:t>
            </a:r>
            <a:endParaRPr lang="zh-CN" altLang="en-US" sz="2000" b="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12" name="对象 11"/>
          <p:cNvGraphicFramePr/>
          <p:nvPr/>
        </p:nvGraphicFramePr>
        <p:xfrm>
          <a:off x="391795" y="1235710"/>
          <a:ext cx="7986395" cy="49923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" name="" r:id="rId1" imgW="9112250" imgH="5772150" progId="Paint.Picture">
                  <p:embed/>
                </p:oleObj>
              </mc:Choice>
              <mc:Fallback>
                <p:oleObj name="" r:id="rId1" imgW="9112250" imgH="5772150" progId="Paint.Picture">
                  <p:embed/>
                  <p:pic>
                    <p:nvPicPr>
                      <p:cNvPr id="0" name="图片 12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391795" y="1235710"/>
                        <a:ext cx="7986395" cy="49923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文本框 97282"/>
          <p:cNvSpPr txBox="1"/>
          <p:nvPr/>
        </p:nvSpPr>
        <p:spPr>
          <a:xfrm>
            <a:off x="267970" y="1033145"/>
            <a:ext cx="8458200" cy="51581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spcAft>
                <a:spcPct val="40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最短路径问题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：如果从图中某一顶点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称为</a:t>
            </a:r>
            <a:r>
              <a:rPr lang="zh-CN" altLang="en-US" sz="2400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源点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到达另一顶点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称为</a:t>
            </a:r>
            <a:r>
              <a:rPr lang="zh-CN" altLang="en-US" sz="2400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终点</a:t>
            </a: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的路径可能不止一条，如何找到一条路径，使得沿此</a:t>
            </a:r>
            <a:r>
              <a:rPr lang="zh-CN" altLang="en-US" sz="2400" dirty="0">
                <a:solidFill>
                  <a:srgbClr val="3366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路径各边上的权值总和达到最小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 algn="l">
              <a:lnSpc>
                <a:spcPct val="120000"/>
              </a:lnSpc>
              <a:spcAft>
                <a:spcPct val="40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问题解法：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14400" lvl="1" indent="-457200" algn="l" eaLnBrk="1" hangingPunct="1">
              <a:lnSpc>
                <a:spcPct val="120000"/>
              </a:lnSpc>
              <a:spcAft>
                <a:spcPct val="40000"/>
              </a:spcAft>
              <a:buClr>
                <a:schemeClr val="accent1"/>
              </a:buClr>
              <a:buFont typeface="Wingdings" panose="05000000000000000000" pitchFamily="2" charset="2"/>
              <a:buAutoNum type="arabicPeriod"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权值为非负的单源最短路径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问题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固定源点</a:t>
            </a:r>
            <a:r>
              <a:rPr lang="en-US" altLang="zh-CN" sz="2400" b="1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>
                <a:latin typeface="Arial" panose="020B0604020202020204" pitchFamily="34" charset="0"/>
                <a:ea typeface="宋体" panose="02010600030101010101" pitchFamily="2" charset="-122"/>
              </a:rPr>
              <a:t>－</a:t>
            </a:r>
            <a:r>
              <a:rPr lang="en-US" altLang="zh-CN" sz="2400" b="1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Dijkstra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算法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迪杰斯特拉算法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14400" lvl="1" indent="-457200" algn="l" eaLnBrk="1" hangingPunct="1">
              <a:lnSpc>
                <a:spcPct val="120000"/>
              </a:lnSpc>
              <a:spcAft>
                <a:spcPct val="40000"/>
              </a:spcAft>
              <a:buClr>
                <a:schemeClr val="accent1"/>
              </a:buClr>
              <a:buFont typeface="Wingdings" panose="05000000000000000000" pitchFamily="2" charset="2"/>
              <a:buAutoNum type="arabicPeriod"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权值为任意值的单源最短路径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问题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固定源点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) 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－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Bellman-Ford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算法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贝尔曼－福特算法</a:t>
            </a:r>
            <a:r>
              <a:rPr lang="en-US" altLang="zh-CN" sz="24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14400" lvl="1" indent="-457200" algn="l" eaLnBrk="1" hangingPunct="1">
              <a:lnSpc>
                <a:spcPct val="120000"/>
              </a:lnSpc>
              <a:spcAft>
                <a:spcPct val="40000"/>
              </a:spcAft>
              <a:buClr>
                <a:schemeClr val="accent1"/>
              </a:buClr>
              <a:buFont typeface="Wingdings" panose="05000000000000000000" pitchFamily="2" charset="2"/>
              <a:buAutoNum type="arabicPeriod"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所有顶点之间的最短路径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问题－</a:t>
            </a:r>
            <a:r>
              <a:rPr lang="en-US" altLang="zh-CN" sz="2400" b="1" err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Floyd-Warshall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算法</a:t>
            </a:r>
            <a:r>
              <a:rPr lang="en-US" altLang="zh-CN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弗洛伊德算法</a:t>
            </a:r>
            <a:r>
              <a:rPr lang="en-US" altLang="zh-CN" sz="2400" b="1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077" name="Text Box 2"/>
          <p:cNvSpPr txBox="1"/>
          <p:nvPr/>
        </p:nvSpPr>
        <p:spPr>
          <a:xfrm>
            <a:off x="434340" y="325755"/>
            <a:ext cx="36366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lIns="108000" rIns="1440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3600" b="1" dirty="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  <a:sym typeface="Webdings" panose="05030102010509060703" pitchFamily="18" charset="2"/>
              </a:rPr>
              <a:t> 11.1 最短路径</a:t>
            </a:r>
            <a:endParaRPr lang="zh-CN" altLang="en-US" sz="3600" b="1" dirty="0">
              <a:solidFill>
                <a:schemeClr val="accent5">
                  <a:lumMod val="75000"/>
                </a:schemeClr>
              </a:solidFill>
              <a:latin typeface="+mj-lt"/>
              <a:ea typeface="+mj-ea"/>
              <a:cs typeface="+mj-cs"/>
              <a:sym typeface="Webdings" panose="05030102010509060703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3" grpId="0" bldLvl="2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4213" name="矩形 3"/>
          <p:cNvSpPr/>
          <p:nvPr/>
        </p:nvSpPr>
        <p:spPr>
          <a:xfrm>
            <a:off x="542881" y="587991"/>
            <a:ext cx="4094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进一步理解，画出过程图</a:t>
            </a:r>
            <a:endParaRPr lang="zh-CN" sz="28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graphicFrame>
        <p:nvGraphicFramePr>
          <p:cNvPr id="4" name="对象 3"/>
          <p:cNvGraphicFramePr/>
          <p:nvPr/>
        </p:nvGraphicFramePr>
        <p:xfrm>
          <a:off x="662305" y="1673225"/>
          <a:ext cx="3313430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2387600" imgH="1562100" progId="Paint.Picture">
                  <p:embed/>
                </p:oleObj>
              </mc:Choice>
              <mc:Fallback>
                <p:oleObj name="" r:id="rId1" imgW="2387600" imgH="15621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62305" y="1673225"/>
                        <a:ext cx="3313430" cy="214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/>
          <p:nvPr/>
        </p:nvGraphicFramePr>
        <p:xfrm>
          <a:off x="4747260" y="1483995"/>
          <a:ext cx="3404870" cy="311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" name="" r:id="rId3" imgW="2806700" imgH="2552700" progId="Paint.Picture">
                  <p:embed/>
                </p:oleObj>
              </mc:Choice>
              <mc:Fallback>
                <p:oleObj name="" r:id="rId3" imgW="2806700" imgH="2552700" progId="Paint.Picture">
                  <p:embed/>
                  <p:pic>
                    <p:nvPicPr>
                      <p:cNvPr id="0" name="图片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47260" y="1483995"/>
                        <a:ext cx="3404870" cy="311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4" name="对象 3"/>
          <p:cNvGraphicFramePr/>
          <p:nvPr/>
        </p:nvGraphicFramePr>
        <p:xfrm>
          <a:off x="804545" y="1581150"/>
          <a:ext cx="5389245" cy="284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1" imgW="5384800" imgH="2838450" progId="Paint.Picture">
                  <p:embed/>
                </p:oleObj>
              </mc:Choice>
              <mc:Fallback>
                <p:oleObj name="" r:id="rId1" imgW="5384800" imgH="283845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804545" y="1581150"/>
                        <a:ext cx="5389245" cy="2840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4213" name="矩形 3"/>
          <p:cNvSpPr/>
          <p:nvPr/>
        </p:nvSpPr>
        <p:spPr>
          <a:xfrm>
            <a:off x="542881" y="587991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读入第一条边</a:t>
            </a:r>
            <a:endParaRPr lang="zh-CN" sz="28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6974205" y="4575175"/>
          <a:ext cx="1960880" cy="158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3" imgW="2387600" imgH="1562100" progId="Paint.Picture">
                  <p:embed/>
                </p:oleObj>
              </mc:Choice>
              <mc:Fallback>
                <p:oleObj name="" r:id="rId3" imgW="2387600" imgH="15621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74205" y="4575175"/>
                        <a:ext cx="1960880" cy="158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4213" name="矩形 3"/>
          <p:cNvSpPr/>
          <p:nvPr/>
        </p:nvSpPr>
        <p:spPr>
          <a:xfrm>
            <a:off x="542881" y="587991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读入第二条边</a:t>
            </a:r>
            <a:endParaRPr lang="zh-CN" sz="28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6974205" y="4575175"/>
          <a:ext cx="1960880" cy="158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2387600" imgH="1562100" progId="Paint.Picture">
                  <p:embed/>
                </p:oleObj>
              </mc:Choice>
              <mc:Fallback>
                <p:oleObj name="" r:id="rId1" imgW="2387600" imgH="15621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74205" y="4575175"/>
                        <a:ext cx="1960880" cy="158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542925" y="1522095"/>
          <a:ext cx="5743575" cy="34455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5175250" imgH="3035300" progId="Paint.Picture">
                  <p:embed/>
                </p:oleObj>
              </mc:Choice>
              <mc:Fallback>
                <p:oleObj name="" r:id="rId3" imgW="5175250" imgH="303530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1522095"/>
                        <a:ext cx="5743575" cy="34455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4213" name="矩形 3"/>
          <p:cNvSpPr/>
          <p:nvPr/>
        </p:nvSpPr>
        <p:spPr>
          <a:xfrm>
            <a:off x="542881" y="587991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读入第三条边</a:t>
            </a:r>
            <a:endParaRPr lang="zh-CN" sz="28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6974205" y="4575175"/>
          <a:ext cx="1960880" cy="158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2387600" imgH="1562100" progId="Paint.Picture">
                  <p:embed/>
                </p:oleObj>
              </mc:Choice>
              <mc:Fallback>
                <p:oleObj name="" r:id="rId1" imgW="2387600" imgH="15621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74205" y="4575175"/>
                        <a:ext cx="1960880" cy="158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847725" y="1537335"/>
          <a:ext cx="5612130" cy="348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5264150" imgH="3035300" progId="Paint.Picture">
                  <p:embed/>
                </p:oleObj>
              </mc:Choice>
              <mc:Fallback>
                <p:oleObj name="" r:id="rId3" imgW="5264150" imgH="30353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7725" y="1537335"/>
                        <a:ext cx="5612130" cy="34855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4213" name="矩形 3"/>
          <p:cNvSpPr/>
          <p:nvPr/>
        </p:nvSpPr>
        <p:spPr>
          <a:xfrm>
            <a:off x="542881" y="587991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读入第四条边</a:t>
            </a:r>
            <a:endParaRPr lang="zh-CN" sz="28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6974205" y="4575175"/>
          <a:ext cx="1960880" cy="158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2387600" imgH="1562100" progId="Paint.Picture">
                  <p:embed/>
                </p:oleObj>
              </mc:Choice>
              <mc:Fallback>
                <p:oleObj name="" r:id="rId1" imgW="2387600" imgH="15621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74205" y="4575175"/>
                        <a:ext cx="1960880" cy="158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909955" y="1594485"/>
          <a:ext cx="5376545" cy="298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5372100" imgH="2978150" progId="Paint.Picture">
                  <p:embed/>
                </p:oleObj>
              </mc:Choice>
              <mc:Fallback>
                <p:oleObj name="" r:id="rId3" imgW="5372100" imgH="297815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9955" y="1594485"/>
                        <a:ext cx="5376545" cy="2980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4213" name="矩形 3"/>
          <p:cNvSpPr/>
          <p:nvPr/>
        </p:nvSpPr>
        <p:spPr>
          <a:xfrm>
            <a:off x="542881" y="587991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读入第四条边</a:t>
            </a:r>
            <a:endParaRPr lang="zh-CN" sz="28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6974205" y="4575175"/>
          <a:ext cx="1960880" cy="158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2387600" imgH="1562100" progId="Paint.Picture">
                  <p:embed/>
                </p:oleObj>
              </mc:Choice>
              <mc:Fallback>
                <p:oleObj name="" r:id="rId1" imgW="2387600" imgH="15621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74205" y="4575175"/>
                        <a:ext cx="1960880" cy="158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909955" y="1594485"/>
          <a:ext cx="5376545" cy="29806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5372100" imgH="2978150" progId="Paint.Picture">
                  <p:embed/>
                </p:oleObj>
              </mc:Choice>
              <mc:Fallback>
                <p:oleObj name="" r:id="rId3" imgW="5372100" imgH="2978150" progId="Paint.Picture">
                  <p:embed/>
                  <p:pic>
                    <p:nvPicPr>
                      <p:cNvPr id="0" name="图片 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9955" y="1594485"/>
                        <a:ext cx="5376545" cy="29806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4213" name="矩形 3"/>
          <p:cNvSpPr/>
          <p:nvPr/>
        </p:nvSpPr>
        <p:spPr>
          <a:xfrm>
            <a:off x="542881" y="587991"/>
            <a:ext cx="23164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读入第五条边</a:t>
            </a:r>
            <a:endParaRPr lang="zh-CN" sz="28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graphicFrame>
        <p:nvGraphicFramePr>
          <p:cNvPr id="6" name="对象 5"/>
          <p:cNvGraphicFramePr/>
          <p:nvPr/>
        </p:nvGraphicFramePr>
        <p:xfrm>
          <a:off x="6974205" y="4575175"/>
          <a:ext cx="1960880" cy="158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2387600" imgH="1562100" progId="Paint.Picture">
                  <p:embed/>
                </p:oleObj>
              </mc:Choice>
              <mc:Fallback>
                <p:oleObj name="" r:id="rId1" imgW="2387600" imgH="15621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974205" y="4575175"/>
                        <a:ext cx="1960880" cy="158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/>
          <p:nvPr/>
        </p:nvGraphicFramePr>
        <p:xfrm>
          <a:off x="542925" y="1378585"/>
          <a:ext cx="5574030" cy="3324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" name="" r:id="rId3" imgW="5187950" imgH="2984500" progId="Paint.Picture">
                  <p:embed/>
                </p:oleObj>
              </mc:Choice>
              <mc:Fallback>
                <p:oleObj name="" r:id="rId3" imgW="5187950" imgH="29845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42925" y="1378585"/>
                        <a:ext cx="5574030" cy="3324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6" name="对象 5"/>
          <p:cNvGraphicFramePr/>
          <p:nvPr/>
        </p:nvGraphicFramePr>
        <p:xfrm>
          <a:off x="635000" y="1527810"/>
          <a:ext cx="6024245" cy="32150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" name="" r:id="rId1" imgW="5543550" imgH="2965450" progId="Paint.Picture">
                  <p:embed/>
                </p:oleObj>
              </mc:Choice>
              <mc:Fallback>
                <p:oleObj name="" r:id="rId1" imgW="5543550" imgH="2965450" progId="Paint.Picture">
                  <p:embed/>
                  <p:pic>
                    <p:nvPicPr>
                      <p:cNvPr id="0" name="图片 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635000" y="1527810"/>
                        <a:ext cx="6024245" cy="32150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/>
          <p:nvPr/>
        </p:nvGraphicFramePr>
        <p:xfrm>
          <a:off x="6974205" y="4575175"/>
          <a:ext cx="1960880" cy="1583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" name="" r:id="rId3" imgW="2387600" imgH="1562100" progId="Paint.Picture">
                  <p:embed/>
                </p:oleObj>
              </mc:Choice>
              <mc:Fallback>
                <p:oleObj name="" r:id="rId3" imgW="2387600" imgH="1562100" progId="Paint.Picture">
                  <p:embed/>
                  <p:pic>
                    <p:nvPicPr>
                      <p:cNvPr id="0" name="图片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974205" y="4575175"/>
                        <a:ext cx="1960880" cy="1583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图片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l="58171" t="17751" b="18645"/>
          <a:stretch>
            <a:fillRect/>
          </a:stretch>
        </p:blipFill>
        <p:spPr>
          <a:xfrm>
            <a:off x="4796155" y="3401695"/>
            <a:ext cx="3888105" cy="284861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sp>
        <p:nvSpPr>
          <p:cNvPr id="100" name="文本框 99"/>
          <p:cNvSpPr txBox="1"/>
          <p:nvPr/>
        </p:nvSpPr>
        <p:spPr>
          <a:xfrm>
            <a:off x="445899" y="1441311"/>
            <a:ext cx="6779167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void </a:t>
            </a:r>
            <a:r>
              <a:rPr lang="en-US" b="0" dirty="0" err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add_edge</a:t>
            </a:r>
            <a:r>
              <a:rPr lang="en-US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(</a:t>
            </a:r>
            <a:r>
              <a:rPr lang="en-US" b="0" dirty="0" err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u, </a:t>
            </a:r>
            <a:r>
              <a:rPr lang="en-US" b="0" dirty="0" err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v, </a:t>
            </a:r>
            <a:r>
              <a:rPr lang="en-US" b="0" dirty="0" err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int</a:t>
            </a:r>
            <a:r>
              <a:rPr lang="en-US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w)//</a:t>
            </a:r>
            <a:r>
              <a:rPr lang="zh-CN" b="0" dirty="0">
                <a:latin typeface="Calibri" panose="020F0502020204030204" charset="0"/>
                <a:ea typeface="宋体" panose="02010600030101010101" pitchFamily="2" charset="-122"/>
              </a:rPr>
              <a:t>加边，</a:t>
            </a:r>
            <a:r>
              <a:rPr lang="en-US" b="0" dirty="0">
                <a:latin typeface="Calibri" panose="020F0502020204030204" charset="0"/>
                <a:ea typeface="宋体" panose="02010600030101010101" pitchFamily="2" charset="-122"/>
              </a:rPr>
              <a:t>u</a:t>
            </a:r>
            <a:r>
              <a:rPr lang="zh-CN" b="0" dirty="0">
                <a:latin typeface="Calibri" panose="020F0502020204030204" charset="0"/>
                <a:ea typeface="宋体" panose="02010600030101010101" pitchFamily="2" charset="-122"/>
              </a:rPr>
              <a:t>起点，</a:t>
            </a:r>
            <a:r>
              <a:rPr lang="en-US" b="0" dirty="0">
                <a:latin typeface="Calibri" panose="020F0502020204030204" charset="0"/>
                <a:ea typeface="宋体" panose="02010600030101010101" pitchFamily="2" charset="-122"/>
              </a:rPr>
              <a:t>v</a:t>
            </a:r>
            <a:r>
              <a:rPr lang="zh-CN" b="0" dirty="0">
                <a:latin typeface="Calibri" panose="020F0502020204030204" charset="0"/>
                <a:ea typeface="宋体" panose="02010600030101010101" pitchFamily="2" charset="-122"/>
              </a:rPr>
              <a:t>终点，</a:t>
            </a:r>
            <a:r>
              <a:rPr lang="en-US" b="0" dirty="0">
                <a:latin typeface="Calibri" panose="020F0502020204030204" charset="0"/>
                <a:ea typeface="宋体" panose="02010600030101010101" pitchFamily="2" charset="-122"/>
              </a:rPr>
              <a:t>w</a:t>
            </a:r>
            <a:r>
              <a:rPr lang="zh-CN" b="0" dirty="0">
                <a:latin typeface="Calibri" panose="020F0502020204030204" charset="0"/>
                <a:ea typeface="宋体" panose="02010600030101010101" pitchFamily="2" charset="-122"/>
              </a:rPr>
              <a:t>边权</a:t>
            </a:r>
            <a:endParaRPr lang="en-US" b="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{</a:t>
            </a:r>
            <a:endParaRPr lang="en-US" b="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   edge[</a:t>
            </a:r>
            <a:r>
              <a:rPr lang="en-US" b="0" dirty="0" err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cnt</a:t>
            </a:r>
            <a:r>
              <a:rPr lang="en-US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].to = v; //</a:t>
            </a:r>
            <a:r>
              <a:rPr lang="zh-CN" b="0" dirty="0">
                <a:latin typeface="Calibri" panose="020F0502020204030204" charset="0"/>
                <a:ea typeface="宋体" panose="02010600030101010101" pitchFamily="2" charset="-122"/>
              </a:rPr>
              <a:t>终点</a:t>
            </a:r>
            <a:endParaRPr lang="en-US" b="0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/>
            <a:r>
              <a:rPr lang="en-US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    edge[</a:t>
            </a:r>
            <a:r>
              <a:rPr lang="en-US" b="0" dirty="0" err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cnt</a:t>
            </a:r>
            <a:r>
              <a:rPr lang="en-US" b="0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</a:rPr>
              <a:t>].w = w; //</a:t>
            </a:r>
            <a:r>
              <a:rPr lang="zh-CN" b="0" dirty="0">
                <a:latin typeface="Calibri" panose="020F0502020204030204" charset="0"/>
                <a:ea typeface="宋体" panose="02010600030101010101" pitchFamily="2" charset="-122"/>
              </a:rPr>
              <a:t>权值</a:t>
            </a:r>
            <a:endParaRPr lang="zh-CN" b="0" dirty="0">
              <a:latin typeface="Calibri" panose="020F0502020204030204" charset="0"/>
              <a:ea typeface="宋体" panose="02010600030101010101" pitchFamily="2" charset="-122"/>
            </a:endParaRPr>
          </a:p>
          <a:p>
            <a:pPr indent="0"/>
            <a:r>
              <a:rPr lang="en-US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edge[</a:t>
            </a:r>
            <a:r>
              <a:rPr lang="en-US" dirty="0" err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cnt</a:t>
            </a:r>
            <a:r>
              <a:rPr lang="en-US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].next = head[u];</a:t>
            </a:r>
            <a:endParaRPr lang="en-US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		//</a:t>
            </a:r>
            <a:r>
              <a:rPr lang="zh-CN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以</a:t>
            </a:r>
            <a:r>
              <a:rPr lang="en-US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u</a:t>
            </a:r>
            <a:r>
              <a:rPr lang="zh-CN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为起点上一条边的编号，</a:t>
            </a:r>
            <a:endParaRPr lang="en-US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		//</a:t>
            </a:r>
            <a:r>
              <a:rPr lang="zh-CN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也就是与这个边起点相同的上一条边的编号</a:t>
            </a:r>
            <a:endParaRPr lang="en-US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    head[u] = </a:t>
            </a:r>
            <a:r>
              <a:rPr lang="en-US" dirty="0" err="1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cnt</a:t>
            </a:r>
            <a:r>
              <a:rPr lang="en-US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++;//</a:t>
            </a:r>
            <a:r>
              <a:rPr lang="zh-CN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更新以</a:t>
            </a:r>
            <a:r>
              <a:rPr lang="en-US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u</a:t>
            </a:r>
            <a:r>
              <a:rPr lang="zh-CN" dirty="0">
                <a:latin typeface="Calibri" panose="020F0502020204030204" charset="0"/>
                <a:ea typeface="宋体" panose="02010600030101010101" pitchFamily="2" charset="-122"/>
                <a:sym typeface="+mn-ea"/>
              </a:rPr>
              <a:t>为起点上一条边的编号</a:t>
            </a:r>
            <a:endParaRPr lang="en-US" dirty="0">
              <a:latin typeface="Calibri" panose="020F0502020204030204" charset="0"/>
              <a:ea typeface="宋体" panose="02010600030101010101" pitchFamily="2" charset="-122"/>
              <a:cs typeface="Times New Roman" panose="02020603050405020304" pitchFamily="18" charset="0"/>
              <a:sym typeface="+mn-ea"/>
            </a:endParaRPr>
          </a:p>
          <a:p>
            <a:pPr indent="0"/>
            <a:r>
              <a:rPr lang="en-US" dirty="0">
                <a:latin typeface="Calibri" panose="020F0502020204030204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}</a:t>
            </a:r>
            <a:endParaRPr lang="zh-CN" altLang="en-US" dirty="0"/>
          </a:p>
          <a:p>
            <a:pPr indent="0"/>
            <a:endParaRPr lang="zh-CN" altLang="en-US" b="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9" y="76835"/>
            <a:ext cx="8644486" cy="651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标题 98305"/>
          <p:cNvSpPr>
            <a:spLocks noGrp="1"/>
          </p:cNvSpPr>
          <p:nvPr>
            <p:ph type="title"/>
          </p:nvPr>
        </p:nvSpPr>
        <p:spPr>
          <a:xfrm>
            <a:off x="183515" y="530225"/>
            <a:ext cx="6659880" cy="457200"/>
          </a:xfrm>
        </p:spPr>
        <p:txBody>
          <a:bodyPr anchor="ctr">
            <a:noAutofit/>
          </a:bodyPr>
          <a:lstStyle/>
          <a:p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</a:rPr>
              <a:t>11.1.1 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Dijkstra算法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8307" name="文本框 98306"/>
          <p:cNvSpPr txBox="1"/>
          <p:nvPr/>
        </p:nvSpPr>
        <p:spPr>
          <a:xfrm>
            <a:off x="327660" y="1895793"/>
            <a:ext cx="8169275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spcAft>
                <a:spcPct val="40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问题的提出： 给定一个带权有向图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与</a:t>
            </a:r>
            <a:r>
              <a:rPr lang="zh-CN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源点</a:t>
            </a:r>
            <a:r>
              <a:rPr lang="en-US" altLang="zh-CN" sz="2000" u="sng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，求从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到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G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中</a:t>
            </a:r>
            <a:r>
              <a:rPr lang="zh-CN" altLang="en-US" sz="2000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其它顶点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的最短路径。</a:t>
            </a:r>
            <a:r>
              <a:rPr lang="zh-CN" altLang="en-US" sz="2000" u="sng" dirty="0">
                <a:latin typeface="Arial" panose="020B0604020202020204" pitchFamily="34" charset="0"/>
                <a:ea typeface="宋体" panose="02010600030101010101" pitchFamily="2" charset="-122"/>
              </a:rPr>
              <a:t>限定各边上的权值大于或等于</a:t>
            </a:r>
            <a:r>
              <a:rPr lang="en-US" altLang="zh-CN" sz="2000" u="sng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98308" name="组合 98307"/>
          <p:cNvGrpSpPr/>
          <p:nvPr/>
        </p:nvGrpSpPr>
        <p:grpSpPr>
          <a:xfrm>
            <a:off x="251460" y="2924175"/>
            <a:ext cx="3124200" cy="2095460"/>
            <a:chOff x="912" y="2734"/>
            <a:chExt cx="2099" cy="1451"/>
          </a:xfrm>
        </p:grpSpPr>
        <p:sp>
          <p:nvSpPr>
            <p:cNvPr id="98309" name="椭圆 98308"/>
            <p:cNvSpPr/>
            <p:nvPr/>
          </p:nvSpPr>
          <p:spPr>
            <a:xfrm>
              <a:off x="960" y="2832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310" name="椭圆 98309"/>
            <p:cNvSpPr/>
            <p:nvPr/>
          </p:nvSpPr>
          <p:spPr>
            <a:xfrm>
              <a:off x="960" y="3776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311" name="椭圆 98310"/>
            <p:cNvSpPr/>
            <p:nvPr/>
          </p:nvSpPr>
          <p:spPr>
            <a:xfrm>
              <a:off x="2136" y="2832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312" name="椭圆 98311"/>
            <p:cNvSpPr/>
            <p:nvPr/>
          </p:nvSpPr>
          <p:spPr>
            <a:xfrm>
              <a:off x="2128" y="3800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313" name="椭圆 98312"/>
            <p:cNvSpPr/>
            <p:nvPr/>
          </p:nvSpPr>
          <p:spPr>
            <a:xfrm>
              <a:off x="1552" y="3320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314" name="椭圆 98313"/>
            <p:cNvSpPr/>
            <p:nvPr/>
          </p:nvSpPr>
          <p:spPr>
            <a:xfrm>
              <a:off x="2784" y="3328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0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315" name="直接连接符 98314"/>
            <p:cNvSpPr/>
            <p:nvPr/>
          </p:nvSpPr>
          <p:spPr>
            <a:xfrm flipV="1">
              <a:off x="2248" y="3048"/>
              <a:ext cx="0" cy="7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8316" name="直接连接符 98315"/>
            <p:cNvSpPr/>
            <p:nvPr/>
          </p:nvSpPr>
          <p:spPr>
            <a:xfrm flipH="1">
              <a:off x="1168" y="3920"/>
              <a:ext cx="96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8317" name="直接连接符 98316"/>
            <p:cNvSpPr/>
            <p:nvPr/>
          </p:nvSpPr>
          <p:spPr>
            <a:xfrm flipV="1">
              <a:off x="1072" y="3032"/>
              <a:ext cx="0" cy="7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8318" name="直接连接符 98317"/>
            <p:cNvSpPr/>
            <p:nvPr/>
          </p:nvSpPr>
          <p:spPr>
            <a:xfrm flipH="1">
              <a:off x="1176" y="2944"/>
              <a:ext cx="96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8319" name="直接连接符 98318"/>
            <p:cNvSpPr/>
            <p:nvPr/>
          </p:nvSpPr>
          <p:spPr>
            <a:xfrm flipH="1">
              <a:off x="1776" y="3440"/>
              <a:ext cx="10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8320" name="直接连接符 98319"/>
            <p:cNvSpPr/>
            <p:nvPr/>
          </p:nvSpPr>
          <p:spPr>
            <a:xfrm>
              <a:off x="2352" y="2976"/>
              <a:ext cx="480" cy="38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8321" name="直接连接符 98320"/>
            <p:cNvSpPr/>
            <p:nvPr/>
          </p:nvSpPr>
          <p:spPr>
            <a:xfrm flipH="1">
              <a:off x="2352" y="3552"/>
              <a:ext cx="528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8322" name="直接连接符 98321"/>
            <p:cNvSpPr/>
            <p:nvPr/>
          </p:nvSpPr>
          <p:spPr>
            <a:xfrm flipV="1">
              <a:off x="1152" y="3480"/>
              <a:ext cx="432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8323" name="直接连接符 98322"/>
            <p:cNvSpPr/>
            <p:nvPr/>
          </p:nvSpPr>
          <p:spPr>
            <a:xfrm>
              <a:off x="1152" y="3024"/>
              <a:ext cx="432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8324" name="文本框 98323"/>
            <p:cNvSpPr txBox="1"/>
            <p:nvPr/>
          </p:nvSpPr>
          <p:spPr>
            <a:xfrm>
              <a:off x="912" y="3310"/>
              <a:ext cx="178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18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325" name="文本框 98324"/>
            <p:cNvSpPr txBox="1"/>
            <p:nvPr/>
          </p:nvSpPr>
          <p:spPr>
            <a:xfrm>
              <a:off x="1632" y="2734"/>
              <a:ext cx="89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8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326" name="文本框 98325"/>
            <p:cNvSpPr txBox="1"/>
            <p:nvPr/>
          </p:nvSpPr>
          <p:spPr>
            <a:xfrm>
              <a:off x="1344" y="3022"/>
              <a:ext cx="89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327" name="文本框 98326"/>
            <p:cNvSpPr txBox="1"/>
            <p:nvPr/>
          </p:nvSpPr>
          <p:spPr>
            <a:xfrm>
              <a:off x="1248" y="3454"/>
              <a:ext cx="178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328" name="文本框 98327"/>
            <p:cNvSpPr txBox="1"/>
            <p:nvPr/>
          </p:nvSpPr>
          <p:spPr>
            <a:xfrm>
              <a:off x="1632" y="3694"/>
              <a:ext cx="89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7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329" name="文本框 98328"/>
            <p:cNvSpPr txBox="1"/>
            <p:nvPr/>
          </p:nvSpPr>
          <p:spPr>
            <a:xfrm>
              <a:off x="2688" y="3694"/>
              <a:ext cx="89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330" name="文本框 98329"/>
            <p:cNvSpPr txBox="1"/>
            <p:nvPr/>
          </p:nvSpPr>
          <p:spPr>
            <a:xfrm>
              <a:off x="2592" y="2974"/>
              <a:ext cx="89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331" name="文本框 98330"/>
            <p:cNvSpPr txBox="1"/>
            <p:nvPr/>
          </p:nvSpPr>
          <p:spPr>
            <a:xfrm>
              <a:off x="2064" y="3070"/>
              <a:ext cx="178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15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332" name="文本框 98331"/>
            <p:cNvSpPr txBox="1"/>
            <p:nvPr/>
          </p:nvSpPr>
          <p:spPr>
            <a:xfrm>
              <a:off x="2544" y="3262"/>
              <a:ext cx="178" cy="2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30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8333" name="文本框 98332"/>
            <p:cNvSpPr txBox="1"/>
            <p:nvPr/>
          </p:nvSpPr>
          <p:spPr>
            <a:xfrm>
              <a:off x="1776" y="3993"/>
              <a:ext cx="176" cy="19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(a)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8334" name="文本框 98333"/>
          <p:cNvSpPr txBox="1"/>
          <p:nvPr/>
        </p:nvSpPr>
        <p:spPr>
          <a:xfrm>
            <a:off x="3744278" y="3074988"/>
            <a:ext cx="5400675" cy="19183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在图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(a)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中，考虑顶点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到其他顶点的最短距离是多少？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10000"/>
              </a:lnSpc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顶点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到顶点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的最短路径距离是：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20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10000"/>
              </a:lnSpc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顶点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到顶点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的最短路径距离是：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10000"/>
              </a:lnSpc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顶点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到顶点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的最短路径距离是：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22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10000"/>
              </a:lnSpc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顶点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到顶点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的最短路径距离是：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28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10000"/>
              </a:lnSpc>
              <a:spcAft>
                <a:spcPct val="0"/>
              </a:spcAft>
            </a:pP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顶点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到顶点</a:t>
            </a: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的最短路径距离是：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12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35" name="文本框 98334"/>
          <p:cNvSpPr txBox="1"/>
          <p:nvPr/>
        </p:nvSpPr>
        <p:spPr>
          <a:xfrm>
            <a:off x="540385" y="5805488"/>
            <a:ext cx="7920038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zh-CN" altLang="en-US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思考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：这些最短距离是怎么求出来的？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31520" y="1396365"/>
            <a:ext cx="33832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权值为非负的单源最短路径问题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7" grpId="0" build="p"/>
      <p:bldP spid="98334" grpId="0" build="p"/>
      <p:bldP spid="9833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396" y="275591"/>
            <a:ext cx="7366644" cy="6306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11859-FA5C-4DDD-9E14-09EC41033F2D}" type="slidenum">
              <a:rPr lang="zh-CN" altLang="en-US" smtClean="0"/>
            </a:fld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1" y="254636"/>
            <a:ext cx="8418387" cy="6188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94213" name="矩形 3"/>
          <p:cNvSpPr/>
          <p:nvPr/>
        </p:nvSpPr>
        <p:spPr>
          <a:xfrm>
            <a:off x="542881" y="587991"/>
            <a:ext cx="89408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zh-CN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小结</a:t>
            </a:r>
            <a:endParaRPr lang="zh-CN" sz="2800" b="1" dirty="0">
              <a:solidFill>
                <a:schemeClr val="accent5">
                  <a:lumMod val="75000"/>
                </a:schemeClr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42925" y="1670685"/>
            <a:ext cx="8194675" cy="30460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Dijkstra</a:t>
            </a:r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求最短路径的算法是一种基于贪心策略的算法。每次新扩展一个路程最短的点，更新与其相邻的点的路程。当所有边权都为正时，由于不会存在一个路程更短的没扩展过的点，所以这个点的路程永远不会再被改变，因而保证了算法的正确性。不过根据这个原理，用本算法求最短路径的图是不能有负权边的，因为扩展到负权边的时候会产生更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r>
              <a:rPr lang="zh-CN" alt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短的路程，有可能就破坏了已经更新的点路程不会改变的性质。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69900" y="441960"/>
            <a:ext cx="49244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</a:rPr>
              <a:t>[2892] </a:t>
            </a:r>
            <a:r>
              <a:rPr lang="en-US" altLang="zh-CN" sz="32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最短路径问题</a:t>
            </a:r>
            <a:endParaRPr lang="en-US" altLang="zh-CN"/>
          </a:p>
        </p:txBody>
      </p:sp>
      <p:sp>
        <p:nvSpPr>
          <p:cNvPr id="5" name="文本框 4"/>
          <p:cNvSpPr txBox="1"/>
          <p:nvPr/>
        </p:nvSpPr>
        <p:spPr>
          <a:xfrm>
            <a:off x="469900" y="1278890"/>
            <a:ext cx="8205470" cy="47078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2000"/>
              <a:t>     </a:t>
            </a:r>
            <a:r>
              <a:rPr lang="zh-CN" altLang="en-US" sz="2000"/>
              <a:t>平面上有n个点（n≤100），每个点的坐标均在-10000~10000之间。其中的一些点之间有连线。若有连线，则表示可从一个点到达另一个点，即两点间有通路，通路的距离为两点间的直线距离。现在的任务是找出从一点到另一点之间的最短路径。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/>
              <a:t>输入</a:t>
            </a:r>
            <a:endParaRPr lang="zh-CN" altLang="en-US" sz="2000"/>
          </a:p>
          <a:p>
            <a:r>
              <a:rPr lang="zh-CN" altLang="en-US" sz="2000"/>
              <a:t>共n+m+3行，其中:</a:t>
            </a:r>
            <a:endParaRPr lang="zh-CN" altLang="en-US" sz="2000"/>
          </a:p>
          <a:p>
            <a:r>
              <a:rPr lang="zh-CN" altLang="en-US" sz="2000"/>
              <a:t>第</a:t>
            </a:r>
            <a:r>
              <a:rPr lang="en-US" altLang="zh-CN" sz="2000"/>
              <a:t>1</a:t>
            </a:r>
            <a:r>
              <a:rPr lang="zh-CN" altLang="en-US" sz="2000"/>
              <a:t>行为整数n。第2行到第n+1行（共n行） ，每行两个整数x和y，描述了一个点的坐标。第n+2行为一个整数m，表示图中连线的个数。</a:t>
            </a:r>
            <a:endParaRPr lang="zh-CN" altLang="en-US" sz="2000"/>
          </a:p>
          <a:p>
            <a:r>
              <a:rPr lang="zh-CN" altLang="en-US" sz="2000"/>
              <a:t>此后的m 行，每行描述一条连线，由两个整数i和j组成，表示第i个点和第j个点之间有连线。</a:t>
            </a:r>
            <a:endParaRPr lang="zh-CN" altLang="en-US" sz="2000"/>
          </a:p>
          <a:p>
            <a:r>
              <a:rPr lang="zh-CN" altLang="en-US" sz="2000"/>
              <a:t>最后一行：两个整数s和t，分别表示源点和目标点。</a:t>
            </a:r>
            <a:endParaRPr lang="zh-CN" altLang="en-US" sz="2000"/>
          </a:p>
          <a:p>
            <a:r>
              <a:rPr lang="zh-CN" altLang="en-US" sz="2000"/>
              <a:t>输出</a:t>
            </a:r>
            <a:endParaRPr lang="zh-CN" altLang="en-US" sz="2000"/>
          </a:p>
          <a:p>
            <a:r>
              <a:rPr lang="zh-CN" altLang="en-US" sz="2000"/>
              <a:t>一行，一个实数（保留两位小数），表示从s到t的最短路径长度。</a:t>
            </a:r>
            <a:endParaRPr lang="zh-CN" altLang="en-US" sz="2000"/>
          </a:p>
          <a:p>
            <a:endParaRPr lang="zh-CN" altLang="en-US" sz="200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90525" y="1236345"/>
            <a:ext cx="254000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>
                <a:sym typeface="+mn-ea"/>
              </a:rPr>
              <a:t>样例输入</a:t>
            </a:r>
            <a:endParaRPr lang="zh-CN" altLang="en-US"/>
          </a:p>
          <a:p>
            <a:r>
              <a:rPr lang="zh-CN" altLang="en-US">
                <a:sym typeface="+mn-ea"/>
              </a:rPr>
              <a:t>5 </a:t>
            </a:r>
            <a:endParaRPr lang="zh-CN" altLang="en-US"/>
          </a:p>
          <a:p>
            <a:r>
              <a:rPr lang="zh-CN" altLang="en-US">
                <a:sym typeface="+mn-ea"/>
              </a:rPr>
              <a:t>0 0</a:t>
            </a:r>
            <a:endParaRPr lang="zh-CN" altLang="en-US"/>
          </a:p>
          <a:p>
            <a:r>
              <a:rPr lang="zh-CN" altLang="en-US">
                <a:sym typeface="+mn-ea"/>
              </a:rPr>
              <a:t>2 0</a:t>
            </a:r>
            <a:endParaRPr lang="zh-CN" altLang="en-US"/>
          </a:p>
          <a:p>
            <a:r>
              <a:rPr lang="zh-CN" altLang="en-US">
                <a:sym typeface="+mn-ea"/>
              </a:rPr>
              <a:t>2 2</a:t>
            </a:r>
            <a:endParaRPr lang="zh-CN" altLang="en-US"/>
          </a:p>
          <a:p>
            <a:r>
              <a:rPr lang="zh-CN" altLang="en-US">
                <a:sym typeface="+mn-ea"/>
              </a:rPr>
              <a:t>0 2</a:t>
            </a:r>
            <a:endParaRPr lang="zh-CN" altLang="en-US"/>
          </a:p>
          <a:p>
            <a:r>
              <a:rPr lang="zh-CN" altLang="en-US">
                <a:sym typeface="+mn-ea"/>
              </a:rPr>
              <a:t>3 1</a:t>
            </a:r>
            <a:endParaRPr lang="zh-CN" altLang="en-US"/>
          </a:p>
          <a:p>
            <a:r>
              <a:rPr lang="zh-CN" altLang="en-US">
                <a:sym typeface="+mn-ea"/>
              </a:rPr>
              <a:t>5 </a:t>
            </a:r>
            <a:endParaRPr lang="zh-CN" altLang="en-US"/>
          </a:p>
          <a:p>
            <a:r>
              <a:rPr lang="zh-CN" altLang="en-US">
                <a:sym typeface="+mn-ea"/>
              </a:rPr>
              <a:t>1 2</a:t>
            </a:r>
            <a:endParaRPr lang="zh-CN" altLang="en-US"/>
          </a:p>
          <a:p>
            <a:r>
              <a:rPr lang="zh-CN" altLang="en-US">
                <a:sym typeface="+mn-ea"/>
              </a:rPr>
              <a:t>1 3</a:t>
            </a:r>
            <a:endParaRPr lang="zh-CN" altLang="en-US"/>
          </a:p>
          <a:p>
            <a:r>
              <a:rPr lang="zh-CN" altLang="en-US">
                <a:sym typeface="+mn-ea"/>
              </a:rPr>
              <a:t>1 4</a:t>
            </a:r>
            <a:endParaRPr lang="zh-CN" altLang="en-US"/>
          </a:p>
          <a:p>
            <a:r>
              <a:rPr lang="zh-CN" altLang="en-US">
                <a:sym typeface="+mn-ea"/>
              </a:rPr>
              <a:t>2 5</a:t>
            </a:r>
            <a:endParaRPr lang="zh-CN" altLang="en-US"/>
          </a:p>
          <a:p>
            <a:r>
              <a:rPr lang="zh-CN" altLang="en-US">
                <a:sym typeface="+mn-ea"/>
              </a:rPr>
              <a:t>3 5</a:t>
            </a:r>
            <a:endParaRPr lang="zh-CN" altLang="en-US"/>
          </a:p>
          <a:p>
            <a:r>
              <a:rPr lang="zh-CN" altLang="en-US">
                <a:sym typeface="+mn-ea"/>
              </a:rPr>
              <a:t>1 5</a:t>
            </a:r>
            <a:endParaRPr lang="zh-CN" altLang="en-US"/>
          </a:p>
          <a:p>
            <a:r>
              <a:rPr lang="zh-CN" altLang="en-US">
                <a:sym typeface="+mn-ea"/>
              </a:rPr>
              <a:t>样例输出</a:t>
            </a:r>
            <a:endParaRPr lang="zh-CN" altLang="en-US"/>
          </a:p>
          <a:p>
            <a:r>
              <a:rPr lang="zh-CN" altLang="en-US">
                <a:sym typeface="+mn-ea"/>
              </a:rPr>
              <a:t>3.41</a:t>
            </a:r>
            <a:endParaRPr lang="zh-CN" alt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5460" y="1206500"/>
            <a:ext cx="7210425" cy="5032375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210" y="1292225"/>
            <a:ext cx="5676900" cy="480949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r>
              <a:rPr lang="zh-CN" altLang="en-US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005" y="1191260"/>
            <a:ext cx="5448300" cy="510032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96" y="129270"/>
            <a:ext cx="45352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chemeClr val="accent4"/>
                </a:solidFill>
              </a:rPr>
              <a:t>今天的课程结束啦</a:t>
            </a:r>
            <a:r>
              <a:rPr lang="en-US" altLang="zh-CN" sz="3600" b="1" dirty="0" smtClean="0">
                <a:solidFill>
                  <a:schemeClr val="accent4"/>
                </a:solidFill>
              </a:rPr>
              <a:t>……</a:t>
            </a:r>
            <a:endParaRPr lang="zh-CN" altLang="en-US" sz="3600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5605" y="2624867"/>
            <a:ext cx="32629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 dirty="0" smtClean="0">
                <a:solidFill>
                  <a:srgbClr val="0033CC"/>
                </a:solidFill>
              </a:rPr>
              <a:t>下课了</a:t>
            </a:r>
            <a:r>
              <a:rPr lang="en-US" altLang="zh-CN" sz="4000" b="1" dirty="0" smtClean="0">
                <a:solidFill>
                  <a:srgbClr val="0033CC"/>
                </a:solidFill>
              </a:rPr>
              <a:t>…</a:t>
            </a:r>
            <a:endParaRPr lang="en-US" altLang="zh-CN" sz="4000" b="1" dirty="0" smtClean="0">
              <a:solidFill>
                <a:srgbClr val="0033CC"/>
              </a:solidFill>
            </a:endParaRPr>
          </a:p>
          <a:p>
            <a:r>
              <a:rPr lang="zh-CN" altLang="en-US" sz="4000" b="1" dirty="0" smtClean="0">
                <a:solidFill>
                  <a:srgbClr val="0033CC"/>
                </a:solidFill>
              </a:rPr>
              <a:t>同学们</a:t>
            </a:r>
            <a:r>
              <a:rPr lang="zh-CN" altLang="en-US" sz="4000" b="1" dirty="0" smtClean="0">
                <a:solidFill>
                  <a:srgbClr val="FF0000"/>
                </a:solidFill>
              </a:rPr>
              <a:t>再见</a:t>
            </a:r>
            <a:r>
              <a:rPr lang="zh-CN" altLang="en-US" sz="4000" dirty="0" smtClean="0"/>
              <a:t>！</a:t>
            </a:r>
            <a:endParaRPr lang="zh-CN" altLang="en-US" sz="40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1310005"/>
            <a:ext cx="3512185" cy="4620895"/>
          </a:xfrm>
          <a:prstGeom prst="rect">
            <a:avLst/>
          </a:prstGeom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CN" altLang="en-US" dirty="0" smtClean="0"/>
              <a:t>浙江财经大学信智学院 陈琰宏 </a:t>
            </a:r>
            <a:endParaRPr lang="zh-CN" altLang="en-US" dirty="0" smtClean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597" name="组合 110596"/>
          <p:cNvGrpSpPr/>
          <p:nvPr/>
        </p:nvGrpSpPr>
        <p:grpSpPr>
          <a:xfrm>
            <a:off x="371475" y="2954973"/>
            <a:ext cx="3332163" cy="2274887"/>
            <a:chOff x="912" y="2734"/>
            <a:chExt cx="2099" cy="1433"/>
          </a:xfrm>
        </p:grpSpPr>
        <p:sp>
          <p:nvSpPr>
            <p:cNvPr id="110598" name="椭圆 110597"/>
            <p:cNvSpPr/>
            <p:nvPr/>
          </p:nvSpPr>
          <p:spPr>
            <a:xfrm>
              <a:off x="960" y="2832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599" name="椭圆 110598"/>
            <p:cNvSpPr/>
            <p:nvPr/>
          </p:nvSpPr>
          <p:spPr>
            <a:xfrm>
              <a:off x="960" y="3776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00" name="椭圆 110599"/>
            <p:cNvSpPr/>
            <p:nvPr/>
          </p:nvSpPr>
          <p:spPr>
            <a:xfrm>
              <a:off x="2136" y="2832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01" name="椭圆 110600"/>
            <p:cNvSpPr/>
            <p:nvPr/>
          </p:nvSpPr>
          <p:spPr>
            <a:xfrm>
              <a:off x="2128" y="3800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02" name="椭圆 110601"/>
            <p:cNvSpPr/>
            <p:nvPr/>
          </p:nvSpPr>
          <p:spPr>
            <a:xfrm>
              <a:off x="1552" y="3320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03" name="椭圆 110602"/>
            <p:cNvSpPr/>
            <p:nvPr/>
          </p:nvSpPr>
          <p:spPr>
            <a:xfrm>
              <a:off x="2784" y="3328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0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04" name="直接连接符 110603"/>
            <p:cNvSpPr/>
            <p:nvPr/>
          </p:nvSpPr>
          <p:spPr>
            <a:xfrm flipV="1">
              <a:off x="2248" y="3048"/>
              <a:ext cx="0" cy="7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10605" name="直接连接符 110604"/>
            <p:cNvSpPr/>
            <p:nvPr/>
          </p:nvSpPr>
          <p:spPr>
            <a:xfrm flipH="1">
              <a:off x="1168" y="3920"/>
              <a:ext cx="96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10606" name="直接连接符 110605"/>
            <p:cNvSpPr/>
            <p:nvPr/>
          </p:nvSpPr>
          <p:spPr>
            <a:xfrm flipV="1">
              <a:off x="1072" y="3032"/>
              <a:ext cx="0" cy="7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10607" name="直接连接符 110606"/>
            <p:cNvSpPr/>
            <p:nvPr/>
          </p:nvSpPr>
          <p:spPr>
            <a:xfrm flipH="1">
              <a:off x="1176" y="2944"/>
              <a:ext cx="96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10608" name="直接连接符 110607"/>
            <p:cNvSpPr/>
            <p:nvPr/>
          </p:nvSpPr>
          <p:spPr>
            <a:xfrm flipH="1">
              <a:off x="1776" y="3440"/>
              <a:ext cx="10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10609" name="直接连接符 110608"/>
            <p:cNvSpPr/>
            <p:nvPr/>
          </p:nvSpPr>
          <p:spPr>
            <a:xfrm>
              <a:off x="2352" y="2976"/>
              <a:ext cx="480" cy="38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10610" name="直接连接符 110609"/>
            <p:cNvSpPr/>
            <p:nvPr/>
          </p:nvSpPr>
          <p:spPr>
            <a:xfrm flipH="1">
              <a:off x="2352" y="3552"/>
              <a:ext cx="528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10611" name="直接连接符 110610"/>
            <p:cNvSpPr/>
            <p:nvPr/>
          </p:nvSpPr>
          <p:spPr>
            <a:xfrm flipV="1">
              <a:off x="1152" y="3480"/>
              <a:ext cx="432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10612" name="直接连接符 110611"/>
            <p:cNvSpPr/>
            <p:nvPr/>
          </p:nvSpPr>
          <p:spPr>
            <a:xfrm>
              <a:off x="1152" y="3024"/>
              <a:ext cx="432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110613" name="文本框 110612"/>
            <p:cNvSpPr txBox="1"/>
            <p:nvPr/>
          </p:nvSpPr>
          <p:spPr>
            <a:xfrm>
              <a:off x="912" y="3310"/>
              <a:ext cx="178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18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14" name="文本框 110613"/>
            <p:cNvSpPr txBox="1"/>
            <p:nvPr/>
          </p:nvSpPr>
          <p:spPr>
            <a:xfrm>
              <a:off x="1632" y="2734"/>
              <a:ext cx="89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8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15" name="文本框 110614"/>
            <p:cNvSpPr txBox="1"/>
            <p:nvPr/>
          </p:nvSpPr>
          <p:spPr>
            <a:xfrm>
              <a:off x="1344" y="3022"/>
              <a:ext cx="89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16" name="文本框 110615"/>
            <p:cNvSpPr txBox="1"/>
            <p:nvPr/>
          </p:nvSpPr>
          <p:spPr>
            <a:xfrm>
              <a:off x="1248" y="3454"/>
              <a:ext cx="178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17" name="文本框 110616"/>
            <p:cNvSpPr txBox="1"/>
            <p:nvPr/>
          </p:nvSpPr>
          <p:spPr>
            <a:xfrm>
              <a:off x="1632" y="3694"/>
              <a:ext cx="89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7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18" name="文本框 110617"/>
            <p:cNvSpPr txBox="1"/>
            <p:nvPr/>
          </p:nvSpPr>
          <p:spPr>
            <a:xfrm>
              <a:off x="2688" y="3694"/>
              <a:ext cx="89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19" name="文本框 110618"/>
            <p:cNvSpPr txBox="1"/>
            <p:nvPr/>
          </p:nvSpPr>
          <p:spPr>
            <a:xfrm>
              <a:off x="2592" y="2974"/>
              <a:ext cx="89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20" name="文本框 110619"/>
            <p:cNvSpPr txBox="1"/>
            <p:nvPr/>
          </p:nvSpPr>
          <p:spPr>
            <a:xfrm>
              <a:off x="2064" y="3070"/>
              <a:ext cx="178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15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21" name="文本框 110620"/>
            <p:cNvSpPr txBox="1"/>
            <p:nvPr/>
          </p:nvSpPr>
          <p:spPr>
            <a:xfrm>
              <a:off x="2544" y="3262"/>
              <a:ext cx="178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30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0622" name="文本框 110621"/>
            <p:cNvSpPr txBox="1"/>
            <p:nvPr/>
          </p:nvSpPr>
          <p:spPr>
            <a:xfrm>
              <a:off x="1776" y="3993"/>
              <a:ext cx="176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(a)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10623" name="文本框 110622"/>
          <p:cNvSpPr txBox="1"/>
          <p:nvPr/>
        </p:nvSpPr>
        <p:spPr>
          <a:xfrm>
            <a:off x="4158298" y="3021013"/>
            <a:ext cx="4824412" cy="2984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在图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(a)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中，考虑顶点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到其他顶点的最短距离是多少？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</a:pPr>
            <a:endParaRPr lang="zh-CN" altLang="en-US" sz="14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长度最短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的最短路径是顶点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到顶点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的最短路径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(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就是顶点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到其他顶点的直接路径最短的路径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endParaRPr lang="en-US" altLang="zh-CN" sz="20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</a:pPr>
            <a:endParaRPr lang="en-US" altLang="zh-CN" sz="140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>
              <a:lnSpc>
                <a:spcPct val="100000"/>
              </a:lnSpc>
              <a:spcAft>
                <a:spcPct val="0"/>
              </a:spcAft>
            </a:pP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长度次短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的最短路径是顶点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到顶点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的最短路径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(v</a:t>
            </a:r>
            <a:r>
              <a:rPr lang="en-US" altLang="zh-CN" sz="2000" baseline="-25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,v</a:t>
            </a:r>
            <a:r>
              <a:rPr lang="en-US" altLang="zh-CN" sz="2000" baseline="-25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,v</a:t>
            </a:r>
            <a:r>
              <a:rPr lang="en-US" altLang="zh-CN" sz="2000" baseline="-25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en-US" altLang="zh-CN" sz="200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，其中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(v</a:t>
            </a:r>
            <a:r>
              <a:rPr lang="en-US" altLang="zh-CN" sz="2000" baseline="-2500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en-US" altLang="zh-CN" sz="2000">
                <a:latin typeface="Arial" panose="020B0604020202020204" pitchFamily="34" charset="0"/>
                <a:ea typeface="宋体" panose="02010600030101010101" pitchFamily="2" charset="-122"/>
              </a:rPr>
              <a:t>,v</a:t>
            </a:r>
            <a:r>
              <a:rPr lang="en-US" altLang="zh-CN" sz="2000" baseline="-2500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就是前面求出的长度最短的最短路径。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0596" name="文本框 110595"/>
          <p:cNvSpPr txBox="1"/>
          <p:nvPr/>
        </p:nvSpPr>
        <p:spPr>
          <a:xfrm>
            <a:off x="89853" y="1147763"/>
            <a:ext cx="8964612" cy="1568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20000"/>
              </a:lnSpc>
              <a:spcAft>
                <a:spcPct val="40000"/>
              </a:spcAft>
              <a:buClr>
                <a:schemeClr val="accent1"/>
              </a:buClr>
              <a:buFont typeface="Wingdings" panose="05000000000000000000" pitchFamily="2" charset="2"/>
              <a:buChar char="ü"/>
            </a:pP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为求得这些最短路径，</a:t>
            </a:r>
            <a:r>
              <a:rPr lang="en-US" altLang="zh-CN" sz="2000" err="1">
                <a:latin typeface="Arial" panose="020B0604020202020204" pitchFamily="34" charset="0"/>
                <a:ea typeface="宋体" panose="02010600030101010101" pitchFamily="2" charset="-122"/>
              </a:rPr>
              <a:t>Dijkstra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提出</a:t>
            </a:r>
            <a:r>
              <a:rPr lang="zh-CN" altLang="en-US" sz="2000" u="sng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按路径长度的递增次序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，</a:t>
            </a:r>
            <a:r>
              <a:rPr lang="zh-CN" altLang="en-US" sz="2000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逐步产生最短路径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的算法。首先求出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长度最短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的一条最短路径，再参照它求出</a:t>
            </a:r>
            <a:r>
              <a:rPr lang="zh-CN" altLang="en-US" sz="2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长度次短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的一条最短路径，依次类推，直到从顶点</a:t>
            </a:r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zh-CN" altLang="en-US" sz="2000" dirty="0">
                <a:latin typeface="Arial" panose="020B0604020202020204" pitchFamily="34" charset="0"/>
                <a:ea typeface="宋体" panose="02010600030101010101" pitchFamily="2" charset="-122"/>
              </a:rPr>
              <a:t>到其它各顶点的最短路径全部求出为止。</a:t>
            </a:r>
            <a:endParaRPr lang="zh-CN" altLang="en-US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8306" name="标题 98305"/>
          <p:cNvSpPr>
            <a:spLocks noGrp="1"/>
          </p:cNvSpPr>
          <p:nvPr>
            <p:ph type="title"/>
          </p:nvPr>
        </p:nvSpPr>
        <p:spPr>
          <a:xfrm>
            <a:off x="183515" y="530225"/>
            <a:ext cx="3521075" cy="457200"/>
          </a:xfrm>
        </p:spPr>
        <p:txBody>
          <a:bodyPr anchor="ctr">
            <a:noAutofit/>
          </a:bodyPr>
          <a:lstStyle/>
          <a:p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</a:rPr>
              <a:t>11.1.1 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Dijkstra算法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23" grpId="0" build="p"/>
      <p:bldP spid="11059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文本框 99330"/>
          <p:cNvSpPr txBox="1"/>
          <p:nvPr/>
        </p:nvSpPr>
        <p:spPr>
          <a:xfrm>
            <a:off x="153670" y="1165225"/>
            <a:ext cx="8991600" cy="2341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algn="l">
              <a:spcAft>
                <a:spcPct val="15000"/>
              </a:spcAft>
              <a:buAutoNum type="arabicPeriod"/>
            </a:pPr>
            <a:r>
              <a:rPr lang="zh-CN" altLang="en-US" sz="2200" dirty="0">
                <a:latin typeface="Arial" panose="020B0604020202020204" pitchFamily="34" charset="0"/>
                <a:ea typeface="宋体" panose="02010600030101010101" pitchFamily="2" charset="-122"/>
              </a:rPr>
              <a:t>设置两个顶点的集合</a:t>
            </a:r>
            <a:r>
              <a:rPr lang="en-US" altLang="zh-CN" sz="22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r>
              <a:rPr lang="zh-CN" altLang="en-US" sz="2200" dirty="0">
                <a:latin typeface="Arial" panose="020B0604020202020204" pitchFamily="34" charset="0"/>
                <a:ea typeface="宋体" panose="02010600030101010101" pitchFamily="2" charset="-122"/>
              </a:rPr>
              <a:t>和</a:t>
            </a:r>
            <a:r>
              <a:rPr lang="en-US" altLang="zh-CN" sz="22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200" dirty="0"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14400" lvl="1" indent="-457200" algn="l" eaLnBrk="1" hangingPunct="1">
              <a:lnSpc>
                <a:spcPct val="105000"/>
              </a:lnSpc>
              <a:spcAft>
                <a:spcPct val="15000"/>
              </a:spcAft>
              <a:buClr>
                <a:schemeClr val="tx1"/>
              </a:buClr>
              <a:buAutoNum type="alphaLcPeriod"/>
            </a:pPr>
            <a:r>
              <a:rPr lang="en-US" altLang="zh-CN" sz="2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200" b="1" dirty="0">
                <a:latin typeface="Arial" panose="020B0604020202020204" pitchFamily="34" charset="0"/>
                <a:ea typeface="宋体" panose="02010600030101010101" pitchFamily="2" charset="-122"/>
              </a:rPr>
              <a:t>中存放已找到最短路径的顶点，初始状态时，集合</a:t>
            </a:r>
            <a:r>
              <a:rPr lang="en-US" altLang="zh-CN" sz="2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200" b="1" dirty="0">
                <a:latin typeface="Arial" panose="020B0604020202020204" pitchFamily="34" charset="0"/>
                <a:ea typeface="宋体" panose="02010600030101010101" pitchFamily="2" charset="-122"/>
              </a:rPr>
              <a:t>中只有一个顶点，即源点</a:t>
            </a:r>
            <a:r>
              <a:rPr lang="en-US" altLang="zh-CN" sz="2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200" b="1" baseline="-25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en-US" sz="2200" b="1" dirty="0">
                <a:latin typeface="Arial" panose="020B0604020202020204" pitchFamily="34" charset="0"/>
                <a:ea typeface="宋体" panose="02010600030101010101" pitchFamily="2" charset="-122"/>
              </a:rPr>
              <a:t>；</a:t>
            </a:r>
            <a:endParaRPr lang="zh-CN" altLang="en-US" sz="2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914400" lvl="1" indent="-457200" algn="l" eaLnBrk="1" hangingPunct="1">
              <a:lnSpc>
                <a:spcPct val="105000"/>
              </a:lnSpc>
              <a:spcAft>
                <a:spcPct val="15000"/>
              </a:spcAft>
              <a:buClr>
                <a:schemeClr val="tx1"/>
              </a:buClr>
              <a:buAutoNum type="alphaLcPeriod"/>
            </a:pPr>
            <a:r>
              <a:rPr lang="en-US" altLang="zh-CN" sz="2200" b="1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T</a:t>
            </a:r>
            <a:r>
              <a:rPr lang="zh-CN" altLang="en-US" sz="2200" b="1" dirty="0">
                <a:latin typeface="Arial" panose="020B0604020202020204" pitchFamily="34" charset="0"/>
                <a:ea typeface="宋体" panose="02010600030101010101" pitchFamily="2" charset="-122"/>
              </a:rPr>
              <a:t>中存放当前还未找到最短路径的顶点；</a:t>
            </a:r>
            <a:endParaRPr lang="zh-CN" altLang="en-US" sz="2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457200" indent="-457200" algn="l">
              <a:spcAft>
                <a:spcPct val="15000"/>
              </a:spcAft>
              <a:buAutoNum type="arabicPeriod"/>
            </a:pPr>
            <a:r>
              <a:rPr lang="zh-CN" altLang="en-US" sz="2200" dirty="0">
                <a:latin typeface="Arial" panose="020B0604020202020204" pitchFamily="34" charset="0"/>
                <a:ea typeface="宋体" panose="02010600030101010101" pitchFamily="2" charset="-122"/>
              </a:rPr>
              <a:t>以后每求得一条最短路径</a:t>
            </a:r>
            <a:r>
              <a:rPr lang="en-US" altLang="zh-CN" sz="2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(v</a:t>
            </a:r>
            <a:r>
              <a:rPr lang="en-US" altLang="zh-CN" sz="2200" baseline="-250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en-US" altLang="zh-CN" sz="2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,…,</a:t>
            </a:r>
            <a:r>
              <a:rPr lang="en-US" altLang="zh-CN" sz="2200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200" baseline="-25000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en-US" altLang="zh-CN" sz="22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)</a:t>
            </a:r>
            <a:r>
              <a:rPr lang="zh-CN" altLang="en-US" sz="2200" dirty="0">
                <a:latin typeface="Arial" panose="020B0604020202020204" pitchFamily="34" charset="0"/>
                <a:ea typeface="宋体" panose="02010600030101010101" pitchFamily="2" charset="-122"/>
              </a:rPr>
              <a:t>，就将</a:t>
            </a:r>
            <a:r>
              <a:rPr lang="en-US" altLang="zh-CN" sz="2200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200" baseline="-25000" dirty="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zh-CN" altLang="en-US" sz="2200" dirty="0">
                <a:latin typeface="Arial" panose="020B0604020202020204" pitchFamily="34" charset="0"/>
                <a:ea typeface="宋体" panose="02010600030101010101" pitchFamily="2" charset="-122"/>
              </a:rPr>
              <a:t>加入到顶点集合</a:t>
            </a:r>
            <a:r>
              <a:rPr lang="en-US" altLang="zh-CN" sz="2200" dirty="0">
                <a:solidFill>
                  <a:srgbClr val="0000FF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200" dirty="0">
                <a:latin typeface="Arial" panose="020B0604020202020204" pitchFamily="34" charset="0"/>
                <a:ea typeface="宋体" panose="02010600030101010101" pitchFamily="2" charset="-122"/>
              </a:rPr>
              <a:t>中，直到所有的顶点都加入到集合</a:t>
            </a:r>
            <a:r>
              <a:rPr lang="en-US" altLang="zh-CN" sz="2200" dirty="0"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zh-CN" altLang="en-US" sz="2200" dirty="0">
                <a:latin typeface="Arial" panose="020B0604020202020204" pitchFamily="34" charset="0"/>
                <a:ea typeface="宋体" panose="02010600030101010101" pitchFamily="2" charset="-122"/>
              </a:rPr>
              <a:t>中，算法就结束了。</a:t>
            </a:r>
            <a:endParaRPr lang="zh-CN" altLang="en-US" sz="2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99332" name="对象 99331"/>
          <p:cNvGraphicFramePr/>
          <p:nvPr/>
        </p:nvGraphicFramePr>
        <p:xfrm>
          <a:off x="5639435" y="3657600"/>
          <a:ext cx="2819400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" r:id="rId1" imgW="1638300" imgH="1371600" progId="Equation.3">
                  <p:embed/>
                </p:oleObj>
              </mc:Choice>
              <mc:Fallback>
                <p:oleObj name="" r:id="rId1" imgW="1638300" imgH="1371600" progId="Equation.3">
                  <p:embed/>
                  <p:pic>
                    <p:nvPicPr>
                      <p:cNvPr id="0" name="图片 3077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5639435" y="3657600"/>
                        <a:ext cx="2819400" cy="23606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9333" name="组合 99332"/>
          <p:cNvGrpSpPr/>
          <p:nvPr/>
        </p:nvGrpSpPr>
        <p:grpSpPr>
          <a:xfrm>
            <a:off x="951230" y="3912076"/>
            <a:ext cx="3332163" cy="2274887"/>
            <a:chOff x="912" y="2734"/>
            <a:chExt cx="2099" cy="1433"/>
          </a:xfrm>
        </p:grpSpPr>
        <p:sp>
          <p:nvSpPr>
            <p:cNvPr id="99334" name="椭圆 99333"/>
            <p:cNvSpPr/>
            <p:nvPr/>
          </p:nvSpPr>
          <p:spPr>
            <a:xfrm>
              <a:off x="960" y="2832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335" name="椭圆 99334"/>
            <p:cNvSpPr/>
            <p:nvPr/>
          </p:nvSpPr>
          <p:spPr>
            <a:xfrm>
              <a:off x="960" y="3776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336" name="椭圆 99335"/>
            <p:cNvSpPr/>
            <p:nvPr/>
          </p:nvSpPr>
          <p:spPr>
            <a:xfrm>
              <a:off x="2136" y="2832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337" name="椭圆 99336"/>
            <p:cNvSpPr/>
            <p:nvPr/>
          </p:nvSpPr>
          <p:spPr>
            <a:xfrm>
              <a:off x="2128" y="3800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338" name="椭圆 99337"/>
            <p:cNvSpPr/>
            <p:nvPr/>
          </p:nvSpPr>
          <p:spPr>
            <a:xfrm>
              <a:off x="1552" y="3320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339" name="椭圆 99338"/>
            <p:cNvSpPr/>
            <p:nvPr/>
          </p:nvSpPr>
          <p:spPr>
            <a:xfrm>
              <a:off x="2784" y="3328"/>
              <a:ext cx="227" cy="227"/>
            </a:xfrm>
            <a:prstGeom prst="ellipse">
              <a:avLst/>
            </a:prstGeom>
            <a:noFill/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0" tIns="0" rIns="0" bIns="0" anchor="ctr" anchorCtr="1"/>
            <a:lstStyle/>
            <a:p>
              <a:pPr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0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340" name="直接连接符 99339"/>
            <p:cNvSpPr/>
            <p:nvPr/>
          </p:nvSpPr>
          <p:spPr>
            <a:xfrm flipV="1">
              <a:off x="2248" y="3048"/>
              <a:ext cx="0" cy="753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9341" name="直接连接符 99340"/>
            <p:cNvSpPr/>
            <p:nvPr/>
          </p:nvSpPr>
          <p:spPr>
            <a:xfrm flipH="1">
              <a:off x="1168" y="3920"/>
              <a:ext cx="96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9342" name="直接连接符 99341"/>
            <p:cNvSpPr/>
            <p:nvPr/>
          </p:nvSpPr>
          <p:spPr>
            <a:xfrm flipV="1">
              <a:off x="1072" y="3032"/>
              <a:ext cx="0" cy="752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9343" name="直接连接符 99342"/>
            <p:cNvSpPr/>
            <p:nvPr/>
          </p:nvSpPr>
          <p:spPr>
            <a:xfrm flipH="1">
              <a:off x="1176" y="2944"/>
              <a:ext cx="960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9344" name="直接连接符 99343"/>
            <p:cNvSpPr/>
            <p:nvPr/>
          </p:nvSpPr>
          <p:spPr>
            <a:xfrm flipH="1">
              <a:off x="1776" y="3440"/>
              <a:ext cx="1008" cy="0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9345" name="直接连接符 99344"/>
            <p:cNvSpPr/>
            <p:nvPr/>
          </p:nvSpPr>
          <p:spPr>
            <a:xfrm>
              <a:off x="2352" y="2976"/>
              <a:ext cx="480" cy="384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9346" name="直接连接符 99345"/>
            <p:cNvSpPr/>
            <p:nvPr/>
          </p:nvSpPr>
          <p:spPr>
            <a:xfrm flipH="1">
              <a:off x="2352" y="3552"/>
              <a:ext cx="528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9347" name="直接连接符 99346"/>
            <p:cNvSpPr/>
            <p:nvPr/>
          </p:nvSpPr>
          <p:spPr>
            <a:xfrm flipV="1">
              <a:off x="1152" y="3480"/>
              <a:ext cx="432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9348" name="直接连接符 99347"/>
            <p:cNvSpPr/>
            <p:nvPr/>
          </p:nvSpPr>
          <p:spPr>
            <a:xfrm>
              <a:off x="1152" y="3024"/>
              <a:ext cx="432" cy="336"/>
            </a:xfrm>
            <a:prstGeom prst="line">
              <a:avLst/>
            </a:prstGeom>
            <a:ln w="28575" cap="flat" cmpd="sng">
              <a:solidFill>
                <a:schemeClr val="tx1"/>
              </a:solidFill>
              <a:prstDash val="solid"/>
              <a:miter/>
              <a:headEnd type="none" w="med" len="med"/>
              <a:tailEnd type="triangle" w="med" len="med"/>
            </a:ln>
          </p:spPr>
        </p:sp>
        <p:sp>
          <p:nvSpPr>
            <p:cNvPr id="99349" name="文本框 99348"/>
            <p:cNvSpPr txBox="1"/>
            <p:nvPr/>
          </p:nvSpPr>
          <p:spPr>
            <a:xfrm>
              <a:off x="912" y="3310"/>
              <a:ext cx="178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18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350" name="文本框 99349"/>
            <p:cNvSpPr txBox="1"/>
            <p:nvPr/>
          </p:nvSpPr>
          <p:spPr>
            <a:xfrm>
              <a:off x="1632" y="2734"/>
              <a:ext cx="89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8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351" name="文本框 99350"/>
            <p:cNvSpPr txBox="1"/>
            <p:nvPr/>
          </p:nvSpPr>
          <p:spPr>
            <a:xfrm>
              <a:off x="1344" y="3022"/>
              <a:ext cx="89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352" name="文本框 99351"/>
            <p:cNvSpPr txBox="1"/>
            <p:nvPr/>
          </p:nvSpPr>
          <p:spPr>
            <a:xfrm>
              <a:off x="1248" y="3454"/>
              <a:ext cx="178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10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353" name="文本框 99352"/>
            <p:cNvSpPr txBox="1"/>
            <p:nvPr/>
          </p:nvSpPr>
          <p:spPr>
            <a:xfrm>
              <a:off x="1632" y="3694"/>
              <a:ext cx="89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7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354" name="文本框 99353"/>
            <p:cNvSpPr txBox="1"/>
            <p:nvPr/>
          </p:nvSpPr>
          <p:spPr>
            <a:xfrm>
              <a:off x="2688" y="3694"/>
              <a:ext cx="89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355" name="文本框 99354"/>
            <p:cNvSpPr txBox="1"/>
            <p:nvPr/>
          </p:nvSpPr>
          <p:spPr>
            <a:xfrm>
              <a:off x="2592" y="2974"/>
              <a:ext cx="89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356" name="文本框 99355"/>
            <p:cNvSpPr txBox="1"/>
            <p:nvPr/>
          </p:nvSpPr>
          <p:spPr>
            <a:xfrm>
              <a:off x="2064" y="3070"/>
              <a:ext cx="178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>
                  <a:latin typeface="Arial" panose="020B0604020202020204" pitchFamily="34" charset="0"/>
                  <a:ea typeface="宋体" panose="02010600030101010101" pitchFamily="2" charset="-122"/>
                </a:rPr>
                <a:t>15</a:t>
              </a:r>
              <a:endParaRPr lang="en-US" altLang="zh-CN" sz="2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357" name="文本框 99356"/>
            <p:cNvSpPr txBox="1"/>
            <p:nvPr/>
          </p:nvSpPr>
          <p:spPr>
            <a:xfrm>
              <a:off x="2544" y="3262"/>
              <a:ext cx="178" cy="1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sz="2000" dirty="0">
                  <a:latin typeface="Arial" panose="020B0604020202020204" pitchFamily="34" charset="0"/>
                  <a:ea typeface="宋体" panose="02010600030101010101" pitchFamily="2" charset="-122"/>
                </a:rPr>
                <a:t>30</a:t>
              </a:r>
              <a:endParaRPr lang="en-US" altLang="zh-CN" sz="2000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99358" name="文本框 99357"/>
            <p:cNvSpPr txBox="1"/>
            <p:nvPr/>
          </p:nvSpPr>
          <p:spPr>
            <a:xfrm>
              <a:off x="1776" y="3993"/>
              <a:ext cx="176" cy="17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0" tIns="0" rIns="0" bIns="0" anchor="t">
              <a:spAutoFit/>
            </a:bodyPr>
            <a:lstStyle/>
            <a:p>
              <a:pPr algn="l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(a)</a:t>
              </a:r>
              <a:endParaRPr lang="en-US" altLang="zh-CN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98306" name="标题 98305"/>
          <p:cNvSpPr>
            <a:spLocks noGrp="1"/>
          </p:cNvSpPr>
          <p:nvPr/>
        </p:nvSpPr>
        <p:spPr>
          <a:xfrm>
            <a:off x="183515" y="530225"/>
            <a:ext cx="5518150" cy="4572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</a:rPr>
              <a:t>11.1.1 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Dijkstra算法的基本思想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9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文本框 112643"/>
          <p:cNvSpPr txBox="1"/>
          <p:nvPr/>
        </p:nvSpPr>
        <p:spPr>
          <a:xfrm>
            <a:off x="69050" y="1266508"/>
            <a:ext cx="89916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457200" indent="-457200" algn="l">
              <a:lnSpc>
                <a:spcPct val="150000"/>
              </a:lnSpc>
              <a:spcAft>
                <a:spcPct val="0"/>
              </a:spcAft>
              <a:buClr>
                <a:schemeClr val="tx1"/>
              </a:buClr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可以证明</a:t>
            </a:r>
            <a:r>
              <a:rPr lang="en-US" altLang="zh-CN" sz="2400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zh-CN" sz="2400" u="sng">
                <a:latin typeface="Arial" panose="020B0604020202020204" pitchFamily="34" charset="0"/>
                <a:ea typeface="宋体" panose="02010600030101010101" pitchFamily="2" charset="-122"/>
              </a:rPr>
              <a:t>到</a:t>
            </a:r>
            <a:r>
              <a:rPr lang="zh-CN" altLang="zh-CN" sz="2400" u="sng" dirty="0">
                <a:latin typeface="Arial" panose="020B0604020202020204" pitchFamily="34" charset="0"/>
                <a:ea typeface="宋体" panose="02010600030101010101" pitchFamily="2" charset="-122"/>
              </a:rPr>
              <a:t>T中顶点</a:t>
            </a:r>
            <a:r>
              <a:rPr lang="en-US" altLang="zh-CN" sz="2400" err="1"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 err="1"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zh-CN" altLang="zh-CN" sz="2400" u="sng" dirty="0">
                <a:latin typeface="Arial" panose="020B0604020202020204" pitchFamily="34" charset="0"/>
                <a:ea typeface="宋体" panose="02010600030101010101" pitchFamily="2" charset="-122"/>
              </a:rPr>
              <a:t>的最短路径，</a:t>
            </a:r>
            <a:r>
              <a:rPr lang="zh-CN" altLang="en-US" sz="2400" u="sng" dirty="0">
                <a:latin typeface="Arial" panose="020B0604020202020204" pitchFamily="34" charset="0"/>
                <a:ea typeface="宋体" panose="02010600030101010101" pitchFamily="2" charset="-122"/>
              </a:rPr>
              <a:t>要么</a:t>
            </a:r>
            <a:r>
              <a:rPr lang="zh-CN" altLang="zh-CN" sz="2400" u="sng" dirty="0">
                <a:latin typeface="Arial" panose="020B0604020202020204" pitchFamily="34" charset="0"/>
                <a:ea typeface="宋体" panose="02010600030101010101" pitchFamily="2" charset="-122"/>
              </a:rPr>
              <a:t>是</a:t>
            </a:r>
            <a:r>
              <a:rPr lang="zh-CN" altLang="zh-CN" sz="2400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从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zh-CN" sz="2400" u="sng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到</a:t>
            </a:r>
            <a:r>
              <a:rPr lang="en-US" altLang="zh-CN" sz="240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zh-CN" altLang="zh-CN" sz="2400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的直接路径</a:t>
            </a:r>
            <a:r>
              <a:rPr lang="zh-CN" altLang="zh-CN" sz="2400" u="sng" dirty="0">
                <a:latin typeface="Arial" panose="020B0604020202020204" pitchFamily="34" charset="0"/>
                <a:ea typeface="宋体" panose="02010600030101010101" pitchFamily="2" charset="-122"/>
              </a:rPr>
              <a:t>；要么是</a:t>
            </a:r>
            <a:r>
              <a:rPr lang="zh-CN" altLang="zh-CN" sz="2400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从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0</a:t>
            </a:r>
            <a:r>
              <a:rPr lang="zh-CN" altLang="zh-CN" sz="2400" u="sng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经S中</a:t>
            </a:r>
            <a:r>
              <a:rPr lang="zh-CN" altLang="en-US" sz="2400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某个顶点</a:t>
            </a:r>
            <a:r>
              <a:rPr lang="zh-CN" altLang="en-US" sz="2400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i  </a:t>
            </a:r>
            <a:r>
              <a:rPr lang="zh-CN" altLang="zh-CN" sz="2400" u="sng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再到</a:t>
            </a:r>
            <a:r>
              <a:rPr lang="en-US" altLang="zh-CN" sz="240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v</a:t>
            </a:r>
            <a:r>
              <a:rPr lang="en-US" altLang="zh-CN" sz="2400" baseline="-25000" err="1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k</a:t>
            </a:r>
            <a:r>
              <a:rPr lang="zh-CN" altLang="zh-CN" sz="2400" u="sng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  <a:ea typeface="宋体" panose="02010600030101010101" pitchFamily="2" charset="-122"/>
              </a:rPr>
              <a:t>的路径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2400" dirty="0">
              <a:solidFill>
                <a:srgbClr val="0000FF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12661" name="组合 112660"/>
          <p:cNvGrpSpPr/>
          <p:nvPr/>
        </p:nvGrpSpPr>
        <p:grpSpPr>
          <a:xfrm>
            <a:off x="1756563" y="2365058"/>
            <a:ext cx="5791200" cy="3730625"/>
            <a:chOff x="1111" y="1231"/>
            <a:chExt cx="3648" cy="2350"/>
          </a:xfrm>
        </p:grpSpPr>
        <p:sp>
          <p:nvSpPr>
            <p:cNvPr id="112645" name="任意多边形 112644"/>
            <p:cNvSpPr/>
            <p:nvPr/>
          </p:nvSpPr>
          <p:spPr>
            <a:xfrm>
              <a:off x="1111" y="1639"/>
              <a:ext cx="1421" cy="1905"/>
            </a:xfrm>
            <a:custGeom>
              <a:avLst/>
              <a:gdLst/>
              <a:ahLst/>
              <a:cxnLst/>
              <a:rect l="0" t="0" r="0" b="0"/>
              <a:pathLst>
                <a:path w="462" h="960">
                  <a:moveTo>
                    <a:pt x="259" y="0"/>
                  </a:moveTo>
                  <a:cubicBezTo>
                    <a:pt x="215" y="14"/>
                    <a:pt x="184" y="42"/>
                    <a:pt x="146" y="68"/>
                  </a:cubicBezTo>
                  <a:cubicBezTo>
                    <a:pt x="90" y="155"/>
                    <a:pt x="162" y="53"/>
                    <a:pt x="90" y="124"/>
                  </a:cubicBezTo>
                  <a:cubicBezTo>
                    <a:pt x="10" y="203"/>
                    <a:pt x="128" y="117"/>
                    <a:pt x="33" y="181"/>
                  </a:cubicBezTo>
                  <a:cubicBezTo>
                    <a:pt x="4" y="271"/>
                    <a:pt x="15" y="225"/>
                    <a:pt x="0" y="316"/>
                  </a:cubicBezTo>
                  <a:cubicBezTo>
                    <a:pt x="31" y="444"/>
                    <a:pt x="0" y="303"/>
                    <a:pt x="22" y="587"/>
                  </a:cubicBezTo>
                  <a:cubicBezTo>
                    <a:pt x="27" y="653"/>
                    <a:pt x="57" y="717"/>
                    <a:pt x="79" y="779"/>
                  </a:cubicBezTo>
                  <a:cubicBezTo>
                    <a:pt x="90" y="859"/>
                    <a:pt x="88" y="915"/>
                    <a:pt x="158" y="960"/>
                  </a:cubicBezTo>
                  <a:cubicBezTo>
                    <a:pt x="218" y="956"/>
                    <a:pt x="279" y="958"/>
                    <a:pt x="338" y="949"/>
                  </a:cubicBezTo>
                  <a:cubicBezTo>
                    <a:pt x="377" y="943"/>
                    <a:pt x="417" y="859"/>
                    <a:pt x="417" y="859"/>
                  </a:cubicBezTo>
                  <a:cubicBezTo>
                    <a:pt x="445" y="748"/>
                    <a:pt x="462" y="641"/>
                    <a:pt x="406" y="531"/>
                  </a:cubicBezTo>
                  <a:cubicBezTo>
                    <a:pt x="414" y="428"/>
                    <a:pt x="450" y="215"/>
                    <a:pt x="350" y="147"/>
                  </a:cubicBezTo>
                  <a:cubicBezTo>
                    <a:pt x="333" y="99"/>
                    <a:pt x="307" y="94"/>
                    <a:pt x="271" y="57"/>
                  </a:cubicBezTo>
                  <a:cubicBezTo>
                    <a:pt x="256" y="16"/>
                    <a:pt x="259" y="35"/>
                    <a:pt x="259" y="0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46" name="文本框 112645"/>
            <p:cNvSpPr txBox="1"/>
            <p:nvPr/>
          </p:nvSpPr>
          <p:spPr>
            <a:xfrm>
              <a:off x="2482" y="3000"/>
              <a:ext cx="2277" cy="581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t">
              <a:spAutoFit/>
            </a:bodyPr>
            <a:lstStyle/>
            <a:p>
              <a:pPr algn="l" eaLnBrk="0" hangingPunct="0">
                <a:lnSpc>
                  <a:spcPct val="150000"/>
                </a:lnSpc>
                <a:spcAft>
                  <a:spcPct val="0"/>
                </a:spcAft>
              </a:pP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实线表示直接路径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  <a:p>
              <a:pPr algn="l" eaLnBrk="0" hangingPunct="0">
                <a:lnSpc>
                  <a:spcPct val="15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baseline="-25000">
                  <a:latin typeface="Arial" panose="020B0604020202020204" pitchFamily="34" charset="0"/>
                  <a:ea typeface="宋体" panose="02010600030101010101" pitchFamily="2" charset="-122"/>
                </a:rPr>
                <a:t>0</a:t>
              </a:r>
              <a:r>
                <a:rPr lang="zh-CN" altLang="en-US">
                  <a:latin typeface="Arial" panose="020B0604020202020204" pitchFamily="34" charset="0"/>
                  <a:ea typeface="宋体" panose="02010600030101010101" pitchFamily="2" charset="-122"/>
                </a:rPr>
                <a:t>到</a:t>
              </a: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baseline="-25000">
                  <a:latin typeface="Arial" panose="020B0604020202020204" pitchFamily="34" charset="0"/>
                  <a:ea typeface="宋体" panose="02010600030101010101" pitchFamily="2" charset="-122"/>
                </a:rPr>
                <a:t>i</a:t>
              </a: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的虚线表示</a:t>
              </a: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baseline="-25000">
                  <a:latin typeface="Arial" panose="020B0604020202020204" pitchFamily="34" charset="0"/>
                  <a:ea typeface="宋体" panose="02010600030101010101" pitchFamily="2" charset="-122"/>
                </a:rPr>
                <a:t>0</a:t>
              </a:r>
              <a:r>
                <a:rPr lang="zh-CN" altLang="en-US">
                  <a:latin typeface="Arial" panose="020B0604020202020204" pitchFamily="34" charset="0"/>
                  <a:ea typeface="宋体" panose="02010600030101010101" pitchFamily="2" charset="-122"/>
                </a:rPr>
                <a:t>到</a:t>
              </a:r>
              <a:r>
                <a:rPr lang="en-US" altLang="zh-CN">
                  <a:latin typeface="Arial" panose="020B0604020202020204" pitchFamily="34" charset="0"/>
                  <a:ea typeface="宋体" panose="02010600030101010101" pitchFamily="2" charset="-122"/>
                </a:rPr>
                <a:t>v</a:t>
              </a:r>
              <a:r>
                <a:rPr lang="en-US" altLang="zh-CN" baseline="-25000">
                  <a:latin typeface="Arial" panose="020B0604020202020204" pitchFamily="34" charset="0"/>
                  <a:ea typeface="宋体" panose="02010600030101010101" pitchFamily="2" charset="-122"/>
                </a:rPr>
                <a:t>i</a:t>
              </a:r>
              <a:r>
                <a:rPr lang="zh-CN" altLang="en-US" dirty="0">
                  <a:latin typeface="Arial" panose="020B0604020202020204" pitchFamily="34" charset="0"/>
                  <a:ea typeface="宋体" panose="02010600030101010101" pitchFamily="2" charset="-122"/>
                </a:rPr>
                <a:t>的最短路径</a:t>
              </a:r>
              <a:endParaRPr lang="zh-CN" altLang="en-US" dirty="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12647" name="文本框 112646"/>
            <p:cNvSpPr txBox="1"/>
            <p:nvPr/>
          </p:nvSpPr>
          <p:spPr>
            <a:xfrm>
              <a:off x="1429" y="1820"/>
              <a:ext cx="211" cy="2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隶书" panose="02010509060101010101" pitchFamily="49" charset="-122"/>
                </a:rPr>
                <a:t>S</a:t>
              </a:r>
              <a:endParaRPr lang="en-US" altLang="zh-CN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  <p:sp>
          <p:nvSpPr>
            <p:cNvPr id="112648" name="任意多边形 112647"/>
            <p:cNvSpPr/>
            <p:nvPr/>
          </p:nvSpPr>
          <p:spPr>
            <a:xfrm>
              <a:off x="3243" y="1231"/>
              <a:ext cx="1188" cy="1548"/>
            </a:xfrm>
            <a:custGeom>
              <a:avLst/>
              <a:gdLst/>
              <a:ahLst/>
              <a:cxnLst/>
              <a:rect l="0" t="0" r="0" b="0"/>
              <a:pathLst>
                <a:path w="1188" h="1548">
                  <a:moveTo>
                    <a:pt x="341" y="1"/>
                  </a:moveTo>
                  <a:cubicBezTo>
                    <a:pt x="312" y="10"/>
                    <a:pt x="296" y="12"/>
                    <a:pt x="273" y="35"/>
                  </a:cubicBezTo>
                  <a:cubicBezTo>
                    <a:pt x="222" y="86"/>
                    <a:pt x="281" y="59"/>
                    <a:pt x="216" y="80"/>
                  </a:cubicBezTo>
                  <a:cubicBezTo>
                    <a:pt x="203" y="134"/>
                    <a:pt x="171" y="171"/>
                    <a:pt x="160" y="227"/>
                  </a:cubicBezTo>
                  <a:cubicBezTo>
                    <a:pt x="132" y="368"/>
                    <a:pt x="106" y="509"/>
                    <a:pt x="58" y="645"/>
                  </a:cubicBezTo>
                  <a:cubicBezTo>
                    <a:pt x="36" y="782"/>
                    <a:pt x="0" y="943"/>
                    <a:pt x="81" y="1063"/>
                  </a:cubicBezTo>
                  <a:cubicBezTo>
                    <a:pt x="85" y="1108"/>
                    <a:pt x="85" y="1153"/>
                    <a:pt x="92" y="1198"/>
                  </a:cubicBezTo>
                  <a:cubicBezTo>
                    <a:pt x="109" y="1298"/>
                    <a:pt x="166" y="1349"/>
                    <a:pt x="228" y="1424"/>
                  </a:cubicBezTo>
                  <a:cubicBezTo>
                    <a:pt x="274" y="1480"/>
                    <a:pt x="326" y="1525"/>
                    <a:pt x="397" y="1548"/>
                  </a:cubicBezTo>
                  <a:cubicBezTo>
                    <a:pt x="518" y="1544"/>
                    <a:pt x="638" y="1543"/>
                    <a:pt x="759" y="1537"/>
                  </a:cubicBezTo>
                  <a:cubicBezTo>
                    <a:pt x="824" y="1534"/>
                    <a:pt x="886" y="1494"/>
                    <a:pt x="951" y="1481"/>
                  </a:cubicBezTo>
                  <a:cubicBezTo>
                    <a:pt x="979" y="1460"/>
                    <a:pt x="1002" y="1433"/>
                    <a:pt x="1030" y="1413"/>
                  </a:cubicBezTo>
                  <a:cubicBezTo>
                    <a:pt x="1055" y="1395"/>
                    <a:pt x="1084" y="1384"/>
                    <a:pt x="1109" y="1368"/>
                  </a:cubicBezTo>
                  <a:cubicBezTo>
                    <a:pt x="1154" y="1309"/>
                    <a:pt x="1173" y="1259"/>
                    <a:pt x="1188" y="1187"/>
                  </a:cubicBezTo>
                  <a:cubicBezTo>
                    <a:pt x="1157" y="1099"/>
                    <a:pt x="1178" y="1051"/>
                    <a:pt x="1120" y="972"/>
                  </a:cubicBezTo>
                  <a:cubicBezTo>
                    <a:pt x="1089" y="880"/>
                    <a:pt x="1046" y="789"/>
                    <a:pt x="984" y="713"/>
                  </a:cubicBezTo>
                  <a:cubicBezTo>
                    <a:pt x="842" y="539"/>
                    <a:pt x="963" y="713"/>
                    <a:pt x="894" y="611"/>
                  </a:cubicBezTo>
                  <a:cubicBezTo>
                    <a:pt x="865" y="522"/>
                    <a:pt x="909" y="624"/>
                    <a:pt x="849" y="566"/>
                  </a:cubicBezTo>
                  <a:cubicBezTo>
                    <a:pt x="837" y="554"/>
                    <a:pt x="834" y="536"/>
                    <a:pt x="826" y="521"/>
                  </a:cubicBezTo>
                  <a:cubicBezTo>
                    <a:pt x="802" y="479"/>
                    <a:pt x="809" y="491"/>
                    <a:pt x="770" y="464"/>
                  </a:cubicBezTo>
                  <a:cubicBezTo>
                    <a:pt x="753" y="394"/>
                    <a:pt x="715" y="349"/>
                    <a:pt x="657" y="306"/>
                  </a:cubicBezTo>
                  <a:cubicBezTo>
                    <a:pt x="594" y="183"/>
                    <a:pt x="675" y="324"/>
                    <a:pt x="600" y="238"/>
                  </a:cubicBezTo>
                  <a:cubicBezTo>
                    <a:pt x="582" y="218"/>
                    <a:pt x="570" y="193"/>
                    <a:pt x="555" y="171"/>
                  </a:cubicBezTo>
                  <a:cubicBezTo>
                    <a:pt x="529" y="131"/>
                    <a:pt x="479" y="27"/>
                    <a:pt x="431" y="12"/>
                  </a:cubicBezTo>
                  <a:cubicBezTo>
                    <a:pt x="393" y="0"/>
                    <a:pt x="372" y="1"/>
                    <a:pt x="341" y="1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25400" cap="flat" cmpd="sng">
              <a:solidFill>
                <a:schemeClr val="tx1">
                  <a:alpha val="100000"/>
                </a:schemeClr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49" name="文本框 112648"/>
            <p:cNvSpPr txBox="1"/>
            <p:nvPr/>
          </p:nvSpPr>
          <p:spPr>
            <a:xfrm>
              <a:off x="3487" y="1321"/>
              <a:ext cx="203" cy="232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none" anchor="t">
              <a:spAutoFit/>
            </a:bodyPr>
            <a:lstStyle/>
            <a:p>
              <a:pPr eaLnBrk="0" hangingPunct="0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隶书" panose="02010509060101010101" pitchFamily="49" charset="-122"/>
                </a:rPr>
                <a:t>T</a:t>
              </a:r>
              <a:endParaRPr lang="en-US" altLang="zh-CN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  <p:sp>
          <p:nvSpPr>
            <p:cNvPr id="112650" name="文本框 112649"/>
            <p:cNvSpPr txBox="1"/>
            <p:nvPr/>
          </p:nvSpPr>
          <p:spPr>
            <a:xfrm>
              <a:off x="1429" y="2183"/>
              <a:ext cx="294" cy="232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隶书" panose="02010509060101010101" pitchFamily="49" charset="-122"/>
                </a:rPr>
                <a:t>v</a:t>
              </a:r>
              <a:r>
                <a:rPr lang="en-US" altLang="zh-CN" baseline="-25000">
                  <a:latin typeface="Arial" panose="020B0604020202020204" pitchFamily="34" charset="0"/>
                  <a:ea typeface="隶书" panose="02010509060101010101" pitchFamily="49" charset="-122"/>
                </a:rPr>
                <a:t>0</a:t>
              </a:r>
              <a:endParaRPr lang="en-US" altLang="zh-CN" baseline="-2500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  <p:sp>
          <p:nvSpPr>
            <p:cNvPr id="112651" name="文本框 112650"/>
            <p:cNvSpPr txBox="1"/>
            <p:nvPr/>
          </p:nvSpPr>
          <p:spPr>
            <a:xfrm>
              <a:off x="3515" y="1866"/>
              <a:ext cx="294" cy="232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err="1">
                  <a:latin typeface="Arial" panose="020B0604020202020204" pitchFamily="34" charset="0"/>
                  <a:ea typeface="隶书" panose="02010509060101010101" pitchFamily="49" charset="-122"/>
                </a:rPr>
                <a:t>v</a:t>
              </a:r>
              <a:r>
                <a:rPr lang="en-US" altLang="zh-CN" baseline="-25000" err="1">
                  <a:latin typeface="Arial" panose="020B0604020202020204" pitchFamily="34" charset="0"/>
                  <a:ea typeface="隶书" panose="02010509060101010101" pitchFamily="49" charset="-122"/>
                </a:rPr>
                <a:t>k</a:t>
              </a:r>
              <a:endParaRPr lang="en-US" altLang="zh-CN" baseline="-2500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  <p:sp>
          <p:nvSpPr>
            <p:cNvPr id="112652" name="文本框 112651"/>
            <p:cNvSpPr txBox="1"/>
            <p:nvPr/>
          </p:nvSpPr>
          <p:spPr>
            <a:xfrm>
              <a:off x="3742" y="2319"/>
              <a:ext cx="408" cy="232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 err="1">
                  <a:latin typeface="Arial" panose="020B0604020202020204" pitchFamily="34" charset="0"/>
                  <a:ea typeface="隶书" panose="02010509060101010101" pitchFamily="49" charset="-122"/>
                </a:rPr>
                <a:t>v</a:t>
              </a:r>
              <a:r>
                <a:rPr lang="en-US" altLang="zh-CN" baseline="-25000" err="1">
                  <a:latin typeface="Arial" panose="020B0604020202020204" pitchFamily="34" charset="0"/>
                  <a:ea typeface="隶书" panose="02010509060101010101" pitchFamily="49" charset="-122"/>
                </a:rPr>
                <a:t>p</a:t>
              </a:r>
              <a:endParaRPr lang="en-US" altLang="zh-CN" baseline="-2500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  <p:sp>
          <p:nvSpPr>
            <p:cNvPr id="112653" name="椭圆 112652"/>
            <p:cNvSpPr/>
            <p:nvPr/>
          </p:nvSpPr>
          <p:spPr>
            <a:xfrm>
              <a:off x="1533" y="2456"/>
              <a:ext cx="113" cy="113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54" name="椭圆 112653"/>
            <p:cNvSpPr/>
            <p:nvPr/>
          </p:nvSpPr>
          <p:spPr>
            <a:xfrm>
              <a:off x="3560" y="2138"/>
              <a:ext cx="113" cy="113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55" name="椭圆 112654"/>
            <p:cNvSpPr/>
            <p:nvPr/>
          </p:nvSpPr>
          <p:spPr>
            <a:xfrm>
              <a:off x="3742" y="2546"/>
              <a:ext cx="113" cy="113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56" name="文本框 112655"/>
            <p:cNvSpPr txBox="1"/>
            <p:nvPr/>
          </p:nvSpPr>
          <p:spPr>
            <a:xfrm>
              <a:off x="1474" y="3000"/>
              <a:ext cx="294" cy="232"/>
            </a:xfrm>
            <a:prstGeom prst="rect">
              <a:avLst/>
            </a:prstGeom>
            <a:noFill/>
            <a:ln w="38100">
              <a:noFill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100000"/>
                </a:lnSpc>
                <a:spcAft>
                  <a:spcPct val="0"/>
                </a:spcAft>
              </a:pPr>
              <a:r>
                <a:rPr lang="en-US" altLang="zh-CN">
                  <a:latin typeface="Arial" panose="020B0604020202020204" pitchFamily="34" charset="0"/>
                  <a:ea typeface="隶书" panose="02010509060101010101" pitchFamily="49" charset="-122"/>
                </a:rPr>
                <a:t>v</a:t>
              </a:r>
              <a:r>
                <a:rPr lang="en-US" altLang="zh-CN" baseline="-25000">
                  <a:latin typeface="Arial" panose="020B0604020202020204" pitchFamily="34" charset="0"/>
                  <a:ea typeface="隶书" panose="02010509060101010101" pitchFamily="49" charset="-122"/>
                </a:rPr>
                <a:t>i</a:t>
              </a:r>
              <a:endParaRPr lang="en-US" altLang="zh-CN" baseline="-25000">
                <a:latin typeface="Arial" panose="020B0604020202020204" pitchFamily="34" charset="0"/>
                <a:ea typeface="隶书" panose="02010509060101010101" pitchFamily="49" charset="-122"/>
              </a:endParaRPr>
            </a:p>
          </p:txBody>
        </p:sp>
        <p:sp>
          <p:nvSpPr>
            <p:cNvPr id="112657" name="椭圆 112656"/>
            <p:cNvSpPr/>
            <p:nvPr/>
          </p:nvSpPr>
          <p:spPr>
            <a:xfrm>
              <a:off x="1701" y="3090"/>
              <a:ext cx="113" cy="113"/>
            </a:xfrm>
            <a:prstGeom prst="ellipse">
              <a:avLst/>
            </a:prstGeom>
            <a:solidFill>
              <a:schemeClr val="bg1"/>
            </a:solidFill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658" name="直接连接符 112657"/>
            <p:cNvSpPr/>
            <p:nvPr/>
          </p:nvSpPr>
          <p:spPr>
            <a:xfrm flipV="1">
              <a:off x="1610" y="2183"/>
              <a:ext cx="1950" cy="318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659" name="直接连接符 112658"/>
            <p:cNvSpPr/>
            <p:nvPr/>
          </p:nvSpPr>
          <p:spPr>
            <a:xfrm flipV="1">
              <a:off x="1791" y="2231"/>
              <a:ext cx="1792" cy="905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112660" name="直接连接符 112659"/>
            <p:cNvSpPr/>
            <p:nvPr/>
          </p:nvSpPr>
          <p:spPr>
            <a:xfrm>
              <a:off x="1610" y="2546"/>
              <a:ext cx="125" cy="544"/>
            </a:xfrm>
            <a:prstGeom prst="line">
              <a:avLst/>
            </a:prstGeom>
            <a:ln w="25400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20" name="标题 98305"/>
          <p:cNvSpPr>
            <a:spLocks noGrp="1"/>
          </p:cNvSpPr>
          <p:nvPr/>
        </p:nvSpPr>
        <p:spPr>
          <a:xfrm>
            <a:off x="183515" y="530225"/>
            <a:ext cx="5518150" cy="457200"/>
          </a:xfrm>
          <a:prstGeom prst="rect">
            <a:avLst/>
          </a:prstGeom>
        </p:spPr>
        <p:txBody>
          <a:bodyPr vert="horz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</a:rPr>
              <a:t>11.1.1 </a:t>
            </a:r>
            <a:r>
              <a:rPr lang="zh-CN" altLang="en-US" sz="2800" b="1" dirty="0">
                <a:solidFill>
                  <a:schemeClr val="accent5">
                    <a:lumMod val="75000"/>
                  </a:schemeClr>
                </a:solidFill>
                <a:sym typeface="+mn-ea"/>
              </a:rPr>
              <a:t>Dijkstra算法的基本思想</a:t>
            </a:r>
            <a:endParaRPr lang="zh-CN" altLang="en-US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1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 build="p"/>
    </p:bldLst>
  </p:timing>
</p:sld>
</file>

<file path=ppt/tags/tag1.xml><?xml version="1.0" encoding="utf-8"?>
<p:tagLst xmlns:p="http://schemas.openxmlformats.org/presentationml/2006/main">
  <p:tag name="REFSHAPE" val="536072140"/>
  <p:tag name="KSO_WM_UNIT_PLACING_PICTURE_USER_VIEWPORT" val="{&quot;height&quot;:2745,&quot;width&quot;:4290}"/>
</p:tagLst>
</file>

<file path=ppt/tags/tag2.xml><?xml version="1.0" encoding="utf-8"?>
<p:tagLst xmlns:p="http://schemas.openxmlformats.org/presentationml/2006/main">
  <p:tag name="REFSHAPE" val="536072140"/>
  <p:tag name="KSO_WM_UNIT_PLACING_PICTURE_USER_VIEWPORT" val="{&quot;height&quot;:2745,&quot;width&quot;:4290}"/>
</p:tagLst>
</file>

<file path=ppt/tags/tag3.xml><?xml version="1.0" encoding="utf-8"?>
<p:tagLst xmlns:p="http://schemas.openxmlformats.org/presentationml/2006/main">
  <p:tag name="REFSHAPE" val="536187060"/>
  <p:tag name="KSO_WM_UNIT_PLACING_PICTURE_USER_VIEWPORT" val="{&quot;height&quot;:5660,&quot;width&quot;:7670}"/>
</p:tagLst>
</file>

<file path=ppt/tags/tag4.xml><?xml version="1.0" encoding="utf-8"?>
<p:tagLst xmlns:p="http://schemas.openxmlformats.org/presentationml/2006/main">
  <p:tag name="REFSHAPE" val="536072140"/>
  <p:tag name="KSO_WM_UNIT_PLACING_PICTURE_USER_VIEWPORT" val="{&quot;height&quot;:2745,&quot;width&quot;:4290}"/>
</p:tagLst>
</file>

<file path=ppt/tags/tag5.xml><?xml version="1.0" encoding="utf-8"?>
<p:tagLst xmlns:p="http://schemas.openxmlformats.org/presentationml/2006/main">
  <p:tag name="REFSHAPE" val="536072140"/>
  <p:tag name="KSO_WM_UNIT_PLACING_PICTURE_USER_VIEWPORT" val="{&quot;height&quot;:2745,&quot;width&quot;:4290}"/>
</p:tagLst>
</file>

<file path=ppt/tags/tag6.xml><?xml version="1.0" encoding="utf-8"?>
<p:tagLst xmlns:p="http://schemas.openxmlformats.org/presentationml/2006/main">
  <p:tag name="REFSHAPE" val="536072140"/>
  <p:tag name="KSO_WM_UNIT_PLACING_PICTURE_USER_VIEWPORT" val="{&quot;height&quot;:2745,&quot;width&quot;:4290}"/>
</p:tagLst>
</file>

<file path=ppt/tags/tag7.xml><?xml version="1.0" encoding="utf-8"?>
<p:tagLst xmlns:p="http://schemas.openxmlformats.org/presentationml/2006/main">
  <p:tag name="KSO_WM_UNIT_PLACING_PICTURE_USER_VIEWPORT" val="{&quot;height&quot;:7053,&quot;width&quot;:14638}"/>
</p:tagLst>
</file>

<file path=ppt/tags/tag8.xml><?xml version="1.0" encoding="utf-8"?>
<p:tagLst xmlns:p="http://schemas.openxmlformats.org/presentationml/2006/main">
  <p:tag name="KSO_WM_UNIT_PLACING_PICTURE_USER_VIEWPORT" val="{&quot;height&quot;:8110,&quot;width&quot;:11620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7302</Words>
  <Application>WPS 演示</Application>
  <PresentationFormat>自定义</PresentationFormat>
  <Paragraphs>930</Paragraphs>
  <Slides>68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20</vt:i4>
      </vt:variant>
      <vt:variant>
        <vt:lpstr>幻灯片标题</vt:lpstr>
      </vt:variant>
      <vt:variant>
        <vt:i4>68</vt:i4>
      </vt:variant>
    </vt:vector>
  </HeadingPairs>
  <TitlesOfParts>
    <vt:vector size="102" baseType="lpstr">
      <vt:lpstr>Arial</vt:lpstr>
      <vt:lpstr>宋体</vt:lpstr>
      <vt:lpstr>Wingdings</vt:lpstr>
      <vt:lpstr>微软雅黑</vt:lpstr>
      <vt:lpstr>Impact</vt:lpstr>
      <vt:lpstr>Times New Roman</vt:lpstr>
      <vt:lpstr>Webdings</vt:lpstr>
      <vt:lpstr>隶书</vt:lpstr>
      <vt:lpstr>Calibri</vt:lpstr>
      <vt:lpstr>Arial Unicode MS</vt:lpstr>
      <vt:lpstr>Wingdings</vt:lpstr>
      <vt:lpstr>Arial Black</vt:lpstr>
      <vt:lpstr>华文楷体</vt:lpstr>
      <vt:lpstr>Office 主题</vt:lpstr>
      <vt:lpstr>PBrush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Paint.Picture</vt:lpstr>
      <vt:lpstr>Equation.3</vt:lpstr>
      <vt:lpstr>Paint.Picture</vt:lpstr>
      <vt:lpstr>Equation.3</vt:lpstr>
      <vt:lpstr>Paint.Picture</vt:lpstr>
      <vt:lpstr>Paint.Picture</vt:lpstr>
      <vt:lpstr>Paint.Picture</vt:lpstr>
      <vt:lpstr>Paint.Picture</vt:lpstr>
      <vt:lpstr>Paint.Picture</vt:lpstr>
      <vt:lpstr>Paint.Picture</vt:lpstr>
      <vt:lpstr>高级数据结构-图</vt:lpstr>
      <vt:lpstr>主要内容</vt:lpstr>
      <vt:lpstr>PowerPoint 演示文稿</vt:lpstr>
      <vt:lpstr>PowerPoint 演示文稿</vt:lpstr>
      <vt:lpstr>PowerPoint 演示文稿</vt:lpstr>
      <vt:lpstr>11.1.1 Dijkstra算法</vt:lpstr>
      <vt:lpstr>11.1.1 Dijkstra算法</vt:lpstr>
      <vt:lpstr>PowerPoint 演示文稿</vt:lpstr>
      <vt:lpstr>PowerPoint 演示文稿</vt:lpstr>
      <vt:lpstr>算法的具体步骤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算法实现</vt:lpstr>
      <vt:lpstr>算法实现</vt:lpstr>
      <vt:lpstr>算法实现</vt:lpstr>
      <vt:lpstr>比较： Prim和Dijkstra的区别</vt:lpstr>
      <vt:lpstr>PowerPoint 演示文稿</vt:lpstr>
      <vt:lpstr>算法复杂度分析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win10</dc:creator>
  <cp:lastModifiedBy>荃星</cp:lastModifiedBy>
  <cp:revision>211</cp:revision>
  <dcterms:created xsi:type="dcterms:W3CDTF">2019-11-15T07:21:00Z</dcterms:created>
  <dcterms:modified xsi:type="dcterms:W3CDTF">2020-04-30T01:43:47Z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