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av" ContentType="audio/x-wav"/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9"/>
  </p:notesMasterIdLst>
  <p:sldIdLst>
    <p:sldId id="322" r:id="rId3"/>
    <p:sldId id="323" r:id="rId4"/>
    <p:sldId id="406" r:id="rId5"/>
    <p:sldId id="530" r:id="rId6"/>
    <p:sldId id="531" r:id="rId7"/>
    <p:sldId id="538" r:id="rId8"/>
    <p:sldId id="547" r:id="rId9"/>
    <p:sldId id="548" r:id="rId10"/>
    <p:sldId id="571" r:id="rId11"/>
    <p:sldId id="540" r:id="rId12"/>
    <p:sldId id="572" r:id="rId13"/>
    <p:sldId id="542" r:id="rId14"/>
    <p:sldId id="568" r:id="rId15"/>
    <p:sldId id="534" r:id="rId16"/>
    <p:sldId id="535" r:id="rId17"/>
    <p:sldId id="521" r:id="rId18"/>
    <p:sldId id="575" r:id="rId19"/>
    <p:sldId id="574" r:id="rId20"/>
    <p:sldId id="588" r:id="rId21"/>
    <p:sldId id="577" r:id="rId22"/>
    <p:sldId id="576" r:id="rId23"/>
    <p:sldId id="587" r:id="rId24"/>
    <p:sldId id="578" r:id="rId25"/>
    <p:sldId id="524" r:id="rId26"/>
    <p:sldId id="580" r:id="rId27"/>
    <p:sldId id="589" r:id="rId28"/>
    <p:sldId id="581" r:id="rId29"/>
    <p:sldId id="582" r:id="rId30"/>
    <p:sldId id="583" r:id="rId31"/>
    <p:sldId id="613" r:id="rId32"/>
    <p:sldId id="614" r:id="rId33"/>
    <p:sldId id="615" r:id="rId34"/>
    <p:sldId id="720" r:id="rId35"/>
    <p:sldId id="584" r:id="rId36"/>
    <p:sldId id="716" r:id="rId37"/>
    <p:sldId id="586" r:id="rId38"/>
    <p:sldId id="590" r:id="rId39"/>
    <p:sldId id="591" r:id="rId40"/>
    <p:sldId id="592" r:id="rId41"/>
    <p:sldId id="606" r:id="rId42"/>
    <p:sldId id="721" r:id="rId43"/>
    <p:sldId id="722" r:id="rId44"/>
    <p:sldId id="607" r:id="rId45"/>
    <p:sldId id="608" r:id="rId46"/>
    <p:sldId id="619" r:id="rId47"/>
    <p:sldId id="622" r:id="rId48"/>
    <p:sldId id="624" r:id="rId49"/>
    <p:sldId id="625" r:id="rId50"/>
    <p:sldId id="626" r:id="rId51"/>
    <p:sldId id="627" r:id="rId52"/>
    <p:sldId id="628" r:id="rId53"/>
    <p:sldId id="629" r:id="rId54"/>
    <p:sldId id="630" r:id="rId55"/>
    <p:sldId id="631" r:id="rId56"/>
    <p:sldId id="632" r:id="rId57"/>
    <p:sldId id="633" r:id="rId58"/>
    <p:sldId id="634" r:id="rId59"/>
    <p:sldId id="717" r:id="rId60"/>
    <p:sldId id="718" r:id="rId61"/>
    <p:sldId id="719" r:id="rId62"/>
    <p:sldId id="636" r:id="rId63"/>
    <p:sldId id="637" r:id="rId64"/>
    <p:sldId id="638" r:id="rId65"/>
    <p:sldId id="640" r:id="rId66"/>
    <p:sldId id="723" r:id="rId67"/>
    <p:sldId id="321" r:id="rId68"/>
  </p:sldIdLst>
  <p:sldSz cx="9145270" cy="6858000"/>
  <p:notesSz cx="6858000" cy="9144000"/>
  <p:custDataLst>
    <p:tags r:id="rId7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罗 勇" initials="罗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204" y="-64"/>
      </p:cViewPr>
      <p:guideLst>
        <p:guide orient="horz" pos="222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4" Type="http://schemas.openxmlformats.org/officeDocument/2006/relationships/tags" Target="tags/tag1.xml"/><Relationship Id="rId73" Type="http://schemas.openxmlformats.org/officeDocument/2006/relationships/commentAuthors" Target="commentAuthors.xml"/><Relationship Id="rId72" Type="http://schemas.openxmlformats.org/officeDocument/2006/relationships/tableStyles" Target="tableStyles.xml"/><Relationship Id="rId71" Type="http://schemas.openxmlformats.org/officeDocument/2006/relationships/viewProps" Target="viewProps.xml"/><Relationship Id="rId70" Type="http://schemas.openxmlformats.org/officeDocument/2006/relationships/presProps" Target="presProps.xml"/><Relationship Id="rId7" Type="http://schemas.openxmlformats.org/officeDocument/2006/relationships/slide" Target="slides/slide5.xml"/><Relationship Id="rId69" Type="http://schemas.openxmlformats.org/officeDocument/2006/relationships/notesMaster" Target="notesMasters/notesMaster1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56D97-C121-4518-9166-38EE255D68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1B510-4A36-4140-9235-F13CF6735E8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副标题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9" name="矩形 8"/>
          <p:cNvSpPr/>
          <p:nvPr userDrawn="1"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 userDrawn="1"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 userDrawn="1"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页脚占位符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浙江财经大学信智学院 陈琰宏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759" y="1825625"/>
            <a:ext cx="788807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32113" y="6371577"/>
            <a:ext cx="3086636" cy="365125"/>
          </a:xfrm>
          <a:prstGeom prst="rect">
            <a:avLst/>
          </a:prstGeom>
        </p:spPr>
        <p:txBody>
          <a:bodyPr/>
          <a:lstStyle>
            <a:lvl1pPr algn="ctr">
              <a:defRPr sz="1200" u="none"/>
            </a:lvl1pPr>
          </a:lstStyle>
          <a:p>
            <a:r>
              <a:rPr lang="zh-CN" altLang="en-US" dirty="0" smtClean="0"/>
              <a:t>浙江财经大学信智学院 陈琰宏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49" y="164443"/>
            <a:ext cx="1160482" cy="936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96" y="1709739"/>
            <a:ext cx="788807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96" y="4589464"/>
            <a:ext cx="788807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zh-CN" altLang="en-US" dirty="0" smtClean="0"/>
              <a:t>浙江财经大学信智学院 陈琰宏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49" y="144954"/>
            <a:ext cx="1160482" cy="936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49" y="164443"/>
            <a:ext cx="1160482" cy="936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80" y="1600201"/>
            <a:ext cx="8231029" cy="45259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79" y="6245225"/>
            <a:ext cx="2133971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743" y="6245225"/>
            <a:ext cx="2896103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4338" y="6245225"/>
            <a:ext cx="2133971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77881AA-FF56-49ED-82E5-72FBDE6DE51E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文本占位符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9" name="日期占位符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浙江财经大学信智学院 陈琰宏 </a:t>
            </a:r>
            <a:endParaRPr lang="zh-CN" altLang="en-US" dirty="0"/>
          </a:p>
        </p:txBody>
      </p:sp>
      <p:sp>
        <p:nvSpPr>
          <p:cNvPr id="11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emf"/><Relationship Id="rId1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audio" Target="../media/audio5.wav"/><Relationship Id="rId7" Type="http://schemas.openxmlformats.org/officeDocument/2006/relationships/audio" Target="../media/audio4.wav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6.jpeg"/><Relationship Id="rId1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audio" Target="../media/audio6.wav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audio" Target="../media/audio3.wav"/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emf"/><Relationship Id="rId1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1114272" y="3736672"/>
            <a:ext cx="6912768" cy="1003279"/>
          </a:xfrm>
        </p:spPr>
        <p:txBody>
          <a:bodyPr>
            <a:noAutofit/>
          </a:bodyPr>
          <a:lstStyle/>
          <a:p>
            <a:pPr algn="ctr"/>
            <a:r>
              <a:rPr lang="zh-CN" altLang="en-US" sz="4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队列与</a:t>
            </a:r>
            <a:r>
              <a:rPr lang="en-US" altLang="zh-CN" sz="4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BFS</a:t>
            </a:r>
            <a:endParaRPr lang="zh-CN" altLang="en-US" sz="4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副标题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dirty="0" smtClean="0"/>
              <a:t>                                   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信智学院  </a:t>
            </a:r>
            <a:r>
              <a:rPr 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陈琰宏</a:t>
            </a:r>
            <a:endParaRPr 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" y="1124744"/>
            <a:ext cx="9144000" cy="1042416"/>
          </a:xfrm>
          <a:prstGeom prst="rect">
            <a:avLst/>
          </a:prstGeom>
        </p:spPr>
      </p:pic>
      <p:sp>
        <p:nvSpPr>
          <p:cNvPr id="2" name="页脚占位符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 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5181"/>
    </mc:Choice>
    <mc:Fallback>
      <p:transition spd="slow" advTm="518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87"/>
          <p:cNvSpPr>
            <a:spLocks noChangeArrowheads="1"/>
          </p:cNvSpPr>
          <p:nvPr/>
        </p:nvSpPr>
        <p:spPr bwMode="auto">
          <a:xfrm>
            <a:off x="90586" y="2726958"/>
            <a:ext cx="2072047" cy="2928938"/>
          </a:xfrm>
          <a:prstGeom prst="wedgeEllipseCallout">
            <a:avLst>
              <a:gd name="adj1" fmla="val 173926"/>
              <a:gd name="adj2" fmla="val -58370"/>
            </a:avLst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</a:rPr>
              <a:t>Front</a:t>
            </a:r>
            <a:r>
              <a:rPr lang="zh-CN" altLang="en-US" b="1" dirty="0">
                <a:latin typeface="Times New Roman" panose="02020603050405020304" pitchFamily="18" charset="0"/>
              </a:rPr>
              <a:t>和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</a:rPr>
              <a:t>rear</a:t>
            </a:r>
            <a:r>
              <a:rPr lang="zh-CN" altLang="en-US" b="1" dirty="0">
                <a:latin typeface="Times New Roman" panose="02020603050405020304" pitchFamily="18" charset="0"/>
              </a:rPr>
              <a:t>指针的移动采用“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加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取余</a:t>
            </a:r>
            <a:r>
              <a:rPr lang="zh-CN" altLang="en-US" b="1" dirty="0">
                <a:latin typeface="Times New Roman" panose="02020603050405020304" pitchFamily="18" charset="0"/>
              </a:rPr>
              <a:t>”法，体现了顺序存储的“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循环使用</a:t>
            </a:r>
            <a:r>
              <a:rPr lang="zh-CN" altLang="en-US" b="1" dirty="0">
                <a:latin typeface="Times New Roman" panose="02020603050405020304" pitchFamily="18" charset="0"/>
              </a:rPr>
              <a:t>”。</a:t>
            </a:r>
            <a:endParaRPr lang="zh-CN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34838" name="Text Box 52"/>
          <p:cNvSpPr txBox="1">
            <a:spLocks noChangeArrowheads="1"/>
          </p:cNvSpPr>
          <p:nvPr/>
        </p:nvSpPr>
        <p:spPr bwMode="auto">
          <a:xfrm>
            <a:off x="8493012" y="6923088"/>
            <a:ext cx="60970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 b="1">
                <a:latin typeface="Times New Roman" panose="02020603050405020304" pitchFamily="18" charset="0"/>
              </a:rPr>
              <a:t>21/23</a:t>
            </a:r>
            <a:endParaRPr lang="en-US" altLang="zh-CN" sz="1400" b="1">
              <a:latin typeface="Times New Roman" panose="02020603050405020304" pitchFamily="18" charset="0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457200" y="488303"/>
            <a:ext cx="8229600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3.2 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</a:rPr>
              <a:t>队列</a:t>
            </a: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</a:rPr>
              <a:t>的操作</a:t>
            </a:r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</a:rPr>
              <a:t>入队</a:t>
            </a:r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endParaRPr lang="en-US" altLang="zh-CN" sz="28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07210" y="1305560"/>
            <a:ext cx="715708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sym typeface="+mn-ea"/>
              </a:rPr>
              <a:t>void </a:t>
            </a:r>
            <a:r>
              <a:rPr lang="en-US" sz="2400" b="1" dirty="0" err="1" smtClean="0">
                <a:solidFill>
                  <a:prstClr val="black"/>
                </a:solidFill>
                <a:sym typeface="+mn-ea"/>
              </a:rPr>
              <a:t>AddQ</a:t>
            </a:r>
            <a:r>
              <a:rPr lang="en-US" sz="2400" b="1" dirty="0" smtClean="0">
                <a:solidFill>
                  <a:prstClr val="black"/>
                </a:solidFill>
                <a:sym typeface="+mn-ea"/>
              </a:rPr>
              <a:t>( Queue *</a:t>
            </a:r>
            <a:r>
              <a:rPr lang="en-US" sz="2400" b="1" dirty="0" err="1" smtClean="0">
                <a:solidFill>
                  <a:prstClr val="black"/>
                </a:solidFill>
                <a:sym typeface="+mn-ea"/>
              </a:rPr>
              <a:t>PtrQ</a:t>
            </a:r>
            <a:r>
              <a:rPr lang="en-US" sz="2400" b="1" dirty="0" smtClean="0">
                <a:solidFill>
                  <a:prstClr val="black"/>
                </a:solidFill>
                <a:sym typeface="+mn-ea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sym typeface="+mn-ea"/>
              </a:rPr>
              <a:t>ElementType</a:t>
            </a:r>
            <a:r>
              <a:rPr lang="en-US" sz="2400" b="1" dirty="0" smtClean="0">
                <a:solidFill>
                  <a:prstClr val="black"/>
                </a:solidFill>
                <a:sym typeface="+mn-ea"/>
              </a:rPr>
              <a:t> item)</a:t>
            </a:r>
            <a:endParaRPr lang="zh-CN" altLang="en-US" sz="2400" b="1" kern="1200" dirty="0" smtClean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sym typeface="+mn-ea"/>
              </a:rPr>
              <a:t>{   </a:t>
            </a:r>
            <a:endParaRPr lang="en-US" sz="2400" b="1" kern="1200" dirty="0" smtClean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sym typeface="+mn-ea"/>
              </a:rPr>
              <a:t>      </a:t>
            </a:r>
            <a:r>
              <a:rPr lang="en-US" altLang="zh-CN" sz="2400" b="1" dirty="0" smtClean="0">
                <a:solidFill>
                  <a:prstClr val="black"/>
                </a:solidFill>
                <a:sym typeface="+mn-ea"/>
              </a:rPr>
              <a:t>i</a:t>
            </a:r>
            <a:r>
              <a:rPr lang="en-US" sz="2400" b="1" dirty="0" smtClean="0">
                <a:solidFill>
                  <a:prstClr val="black"/>
                </a:solidFill>
                <a:sym typeface="+mn-ea"/>
              </a:rPr>
              <a:t>f ( (</a:t>
            </a:r>
            <a:r>
              <a:rPr lang="en-US" sz="2400" b="1" dirty="0" err="1" smtClean="0">
                <a:solidFill>
                  <a:prstClr val="black"/>
                </a:solidFill>
                <a:sym typeface="+mn-ea"/>
              </a:rPr>
              <a:t>PtrQ</a:t>
            </a:r>
            <a:r>
              <a:rPr lang="en-US" sz="2400" b="1" dirty="0" smtClean="0">
                <a:solidFill>
                  <a:prstClr val="black"/>
                </a:solidFill>
                <a:sym typeface="+mn-ea"/>
              </a:rPr>
              <a:t>-&gt;rear+1) % </a:t>
            </a:r>
            <a:r>
              <a:rPr lang="en-US" sz="2400" b="1" dirty="0" err="1" smtClean="0">
                <a:solidFill>
                  <a:prstClr val="black"/>
                </a:solidFill>
                <a:sym typeface="+mn-ea"/>
              </a:rPr>
              <a:t>MaxSize</a:t>
            </a:r>
            <a:r>
              <a:rPr lang="en-US" sz="2400" b="1" dirty="0" smtClean="0">
                <a:solidFill>
                  <a:prstClr val="black"/>
                </a:solidFill>
                <a:sym typeface="+mn-ea"/>
              </a:rPr>
              <a:t> == </a:t>
            </a:r>
            <a:r>
              <a:rPr lang="en-US" sz="2400" b="1" dirty="0" err="1" smtClean="0">
                <a:solidFill>
                  <a:prstClr val="black"/>
                </a:solidFill>
                <a:sym typeface="+mn-ea"/>
              </a:rPr>
              <a:t>PtrQ</a:t>
            </a:r>
            <a:r>
              <a:rPr lang="en-US" sz="2400" b="1" dirty="0" smtClean="0">
                <a:solidFill>
                  <a:prstClr val="black"/>
                </a:solidFill>
                <a:sym typeface="+mn-ea"/>
              </a:rPr>
              <a:t>-&gt;front ) {</a:t>
            </a:r>
            <a:endParaRPr lang="zh-CN" altLang="en-US" sz="2400" b="1" kern="1200" dirty="0" smtClean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sym typeface="+mn-ea"/>
              </a:rPr>
              <a:t>           </a:t>
            </a:r>
            <a:r>
              <a:rPr lang="en-US" sz="2400" b="1" dirty="0" err="1" smtClean="0">
                <a:solidFill>
                  <a:prstClr val="black"/>
                </a:solidFill>
                <a:sym typeface="+mn-ea"/>
              </a:rPr>
              <a:t>printf</a:t>
            </a:r>
            <a:r>
              <a:rPr lang="en-US" sz="2400" b="1" dirty="0" smtClean="0">
                <a:solidFill>
                  <a:prstClr val="black"/>
                </a:solidFill>
                <a:sym typeface="+mn-ea"/>
              </a:rPr>
              <a:t>(“</a:t>
            </a:r>
            <a:r>
              <a:rPr lang="zh-CN" altLang="en-US" sz="2400" b="1" dirty="0" smtClean="0">
                <a:solidFill>
                  <a:prstClr val="black"/>
                </a:solidFill>
                <a:sym typeface="+mn-ea"/>
              </a:rPr>
              <a:t>队列满</a:t>
            </a:r>
            <a:r>
              <a:rPr lang="en-US" sz="2400" b="1" dirty="0" smtClean="0">
                <a:solidFill>
                  <a:prstClr val="black"/>
                </a:solidFill>
                <a:sym typeface="+mn-ea"/>
              </a:rPr>
              <a:t>”);      </a:t>
            </a:r>
            <a:endParaRPr lang="en-US" sz="2400" b="1" kern="1200" dirty="0" smtClean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2400" b="1" dirty="0" smtClean="0">
                <a:solidFill>
                  <a:prstClr val="black"/>
                </a:solidFill>
                <a:sym typeface="+mn-ea"/>
              </a:rPr>
              <a:t>           r</a:t>
            </a:r>
            <a:r>
              <a:rPr lang="en-US" sz="2400" b="1" dirty="0" smtClean="0">
                <a:solidFill>
                  <a:prstClr val="black"/>
                </a:solidFill>
                <a:sym typeface="+mn-ea"/>
              </a:rPr>
              <a:t>eturn;</a:t>
            </a:r>
            <a:endParaRPr lang="zh-CN" altLang="en-US" sz="2400" b="1" kern="1200" dirty="0" smtClean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sym typeface="+mn-ea"/>
              </a:rPr>
              <a:t>      }</a:t>
            </a:r>
            <a:endParaRPr lang="zh-CN" altLang="en-US" sz="2400" b="1" kern="1200" dirty="0" smtClean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sym typeface="+mn-ea"/>
              </a:rPr>
              <a:t>      </a:t>
            </a:r>
            <a:r>
              <a:rPr lang="en-US" sz="2400" b="1" dirty="0" err="1" smtClean="0">
                <a:solidFill>
                  <a:prstClr val="black"/>
                </a:solidFill>
                <a:sym typeface="+mn-ea"/>
              </a:rPr>
              <a:t>PtrQ</a:t>
            </a:r>
            <a:r>
              <a:rPr lang="en-US" sz="2400" b="1" dirty="0" smtClean="0">
                <a:solidFill>
                  <a:prstClr val="black"/>
                </a:solidFill>
                <a:sym typeface="+mn-ea"/>
              </a:rPr>
              <a:t>-&gt;rear = (</a:t>
            </a:r>
            <a:r>
              <a:rPr lang="en-US" sz="2400" b="1" dirty="0" err="1" smtClean="0">
                <a:solidFill>
                  <a:prstClr val="black"/>
                </a:solidFill>
                <a:sym typeface="+mn-ea"/>
              </a:rPr>
              <a:t>PtrQ</a:t>
            </a:r>
            <a:r>
              <a:rPr lang="en-US" sz="2400" b="1" dirty="0" smtClean="0">
                <a:solidFill>
                  <a:prstClr val="black"/>
                </a:solidFill>
                <a:sym typeface="+mn-ea"/>
              </a:rPr>
              <a:t>-&gt;rear+1)% </a:t>
            </a:r>
            <a:r>
              <a:rPr lang="en-US" sz="2400" b="1" dirty="0" err="1" smtClean="0">
                <a:solidFill>
                  <a:prstClr val="black"/>
                </a:solidFill>
                <a:sym typeface="+mn-ea"/>
              </a:rPr>
              <a:t>MaxSize</a:t>
            </a:r>
            <a:r>
              <a:rPr lang="en-US" sz="2400" b="1" dirty="0" smtClean="0">
                <a:solidFill>
                  <a:prstClr val="black"/>
                </a:solidFill>
                <a:sym typeface="+mn-ea"/>
              </a:rPr>
              <a:t>;</a:t>
            </a:r>
            <a:endParaRPr lang="zh-CN" altLang="en-US" sz="2400" b="1" kern="1200" dirty="0" smtClean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sym typeface="+mn-ea"/>
              </a:rPr>
              <a:t>      </a:t>
            </a:r>
            <a:r>
              <a:rPr lang="en-US" sz="2400" b="1" dirty="0" err="1" smtClean="0">
                <a:solidFill>
                  <a:prstClr val="black"/>
                </a:solidFill>
                <a:sym typeface="+mn-ea"/>
              </a:rPr>
              <a:t>PtrQ</a:t>
            </a:r>
            <a:r>
              <a:rPr lang="en-US" sz="2400" b="1" dirty="0" smtClean="0">
                <a:solidFill>
                  <a:prstClr val="black"/>
                </a:solidFill>
                <a:sym typeface="+mn-ea"/>
              </a:rPr>
              <a:t>-&gt;Data[</a:t>
            </a:r>
            <a:r>
              <a:rPr lang="en-US" sz="2400" b="1" dirty="0" err="1" smtClean="0">
                <a:solidFill>
                  <a:prstClr val="black"/>
                </a:solidFill>
                <a:sym typeface="+mn-ea"/>
              </a:rPr>
              <a:t>PtrQ</a:t>
            </a:r>
            <a:r>
              <a:rPr lang="en-US" sz="2400" b="1" dirty="0" smtClean="0">
                <a:solidFill>
                  <a:prstClr val="black"/>
                </a:solidFill>
                <a:sym typeface="+mn-ea"/>
              </a:rPr>
              <a:t>-&gt;rear] = item;</a:t>
            </a:r>
            <a:endParaRPr lang="zh-CN" altLang="en-US" sz="2400" b="1" kern="1200" dirty="0" smtClean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sym typeface="+mn-ea"/>
              </a:rPr>
              <a:t>}</a:t>
            </a:r>
            <a:endParaRPr lang="en-US" altLang="en-US" sz="2400" b="1" dirty="0" smtClean="0">
              <a:solidFill>
                <a:prstClr val="black"/>
              </a:solidFill>
              <a:sym typeface="+mn-ea"/>
            </a:endParaRPr>
          </a:p>
        </p:txBody>
      </p: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3837940" y="3531235"/>
            <a:ext cx="3443605" cy="405130"/>
          </a:xfrm>
          <a:prstGeom prst="rect">
            <a:avLst/>
          </a:prstGeom>
          <a:solidFill>
            <a:schemeClr val="accent1">
              <a:alpha val="38823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778125" y="2109470"/>
            <a:ext cx="3216910" cy="360680"/>
          </a:xfrm>
          <a:prstGeom prst="rect">
            <a:avLst/>
          </a:prstGeom>
          <a:solidFill>
            <a:schemeClr val="accent1">
              <a:alpha val="38823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1" lang="zh-CN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7" grpId="0"/>
      <p:bldP spid="7" grpId="1"/>
      <p:bldP spid="46" grpId="0" bldLvl="0" animBg="1"/>
      <p:bldP spid="46" grpId="1" animBg="1"/>
      <p:bldP spid="8" grpId="0" bldLvl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457200" y="488315"/>
            <a:ext cx="5078095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3.2 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</a:rPr>
              <a:t>队列</a:t>
            </a: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</a:rPr>
              <a:t>的操作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</a:rPr>
              <a:t>出队</a:t>
            </a:r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endParaRPr lang="en-US" altLang="zh-CN" sz="28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95357" y="1638775"/>
            <a:ext cx="79944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/>
              <a:t>　　在出队运算中，当队列不为空的条件下，将队首指针front增1，并将该位置的元素值赋给</a:t>
            </a:r>
            <a:r>
              <a:rPr lang="zh-CN" altLang="zh-CN" sz="2400" i="1"/>
              <a:t>e</a:t>
            </a:r>
            <a:r>
              <a:rPr lang="zh-CN" altLang="zh-CN" sz="2400"/>
              <a:t>。对应的算法如下：</a:t>
            </a:r>
            <a:endParaRPr lang="zh-CN" altLang="zh-CN" sz="2400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39844" y="2646838"/>
            <a:ext cx="7994451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2800">
                <a:solidFill>
                  <a:srgbClr val="006600"/>
                </a:solidFill>
              </a:rPr>
              <a:t>public bool deQueue(ref string e)</a:t>
            </a:r>
            <a:endParaRPr lang="zh-CN" altLang="zh-CN" sz="2800">
              <a:solidFill>
                <a:srgbClr val="006600"/>
              </a:solidFill>
            </a:endParaRPr>
          </a:p>
          <a:p>
            <a:r>
              <a:rPr lang="zh-CN" altLang="zh-CN" sz="2800">
                <a:solidFill>
                  <a:srgbClr val="006600"/>
                </a:solidFill>
              </a:rPr>
              <a:t>{　  if (front==rear)			//队空下溢出</a:t>
            </a:r>
            <a:endParaRPr lang="zh-CN" altLang="zh-CN" sz="2800">
              <a:solidFill>
                <a:srgbClr val="006600"/>
              </a:solidFill>
            </a:endParaRPr>
          </a:p>
          <a:p>
            <a:r>
              <a:rPr lang="zh-CN" altLang="zh-CN" sz="2800">
                <a:solidFill>
                  <a:srgbClr val="006600"/>
                </a:solidFill>
              </a:rPr>
              <a:t>	return false;			//返回false</a:t>
            </a:r>
            <a:endParaRPr lang="zh-CN" altLang="zh-CN" sz="2800">
              <a:solidFill>
                <a:srgbClr val="006600"/>
              </a:solidFill>
            </a:endParaRPr>
          </a:p>
          <a:p>
            <a:r>
              <a:rPr lang="zh-CN" altLang="zh-CN" sz="2800">
                <a:solidFill>
                  <a:srgbClr val="006600"/>
                </a:solidFill>
              </a:rPr>
              <a:t>　　front++;</a:t>
            </a:r>
            <a:endParaRPr lang="zh-CN" altLang="zh-CN" sz="2800">
              <a:solidFill>
                <a:srgbClr val="006600"/>
              </a:solidFill>
            </a:endParaRPr>
          </a:p>
          <a:p>
            <a:r>
              <a:rPr lang="zh-CN" altLang="zh-CN" sz="2800">
                <a:solidFill>
                  <a:srgbClr val="006600"/>
                </a:solidFill>
              </a:rPr>
              <a:t>　　e=data[front];</a:t>
            </a:r>
            <a:endParaRPr lang="zh-CN" altLang="zh-CN" sz="2800">
              <a:solidFill>
                <a:srgbClr val="006600"/>
              </a:solidFill>
            </a:endParaRPr>
          </a:p>
          <a:p>
            <a:r>
              <a:rPr lang="zh-CN" altLang="zh-CN" sz="2800">
                <a:solidFill>
                  <a:srgbClr val="006600"/>
                </a:solidFill>
              </a:rPr>
              <a:t>　　return true;</a:t>
            </a:r>
            <a:endParaRPr lang="zh-CN" altLang="zh-CN" sz="2800">
              <a:solidFill>
                <a:srgbClr val="006600"/>
              </a:solidFill>
            </a:endParaRPr>
          </a:p>
          <a:p>
            <a:r>
              <a:rPr lang="zh-CN" altLang="zh-CN" sz="2800">
                <a:solidFill>
                  <a:srgbClr val="006600"/>
                </a:solidFill>
              </a:rPr>
              <a:t>}</a:t>
            </a:r>
            <a:endParaRPr lang="zh-CN" altLang="zh-CN" sz="2800">
              <a:solidFill>
                <a:srgbClr val="006600"/>
              </a:solidFill>
            </a:endParaRP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2012950" y="4713605"/>
          <a:ext cx="7002145" cy="156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" r:id="rId1" imgW="6446520" imgH="1441450" progId="Word.Picture.8">
                  <p:embed/>
                </p:oleObj>
              </mc:Choice>
              <mc:Fallback>
                <p:oleObj name="" r:id="rId1" imgW="6446520" imgH="1441450" progId="Word.Picture.8">
                  <p:embed/>
                  <p:pic>
                    <p:nvPicPr>
                      <p:cNvPr id="0" name="图片 30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950" y="4713605"/>
                        <a:ext cx="7002145" cy="156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ldLvl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 txBox="1"/>
          <p:nvPr/>
        </p:nvSpPr>
        <p:spPr>
          <a:xfrm>
            <a:off x="457200" y="488315"/>
            <a:ext cx="4672965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3.2 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</a:rPr>
              <a:t>队列</a:t>
            </a: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</a:rPr>
              <a:t>的操作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</a:rPr>
              <a:t>出队</a:t>
            </a:r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endParaRPr lang="en-US" altLang="zh-CN" sz="28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3250" y="1757045"/>
            <a:ext cx="779716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dirty="0" err="1" smtClean="0">
                <a:sym typeface="+mn-ea"/>
              </a:rPr>
              <a:t>ElementType</a:t>
            </a:r>
            <a:r>
              <a:rPr lang="en-US" sz="2400" b="1" dirty="0" smtClean="0">
                <a:sym typeface="+mn-ea"/>
              </a:rPr>
              <a:t> </a:t>
            </a:r>
            <a:r>
              <a:rPr lang="en-US" sz="2400" b="1" dirty="0" err="1" smtClean="0">
                <a:sym typeface="+mn-ea"/>
              </a:rPr>
              <a:t>DeleteQ</a:t>
            </a:r>
            <a:r>
              <a:rPr lang="en-US" sz="2400" b="1" dirty="0" smtClean="0">
                <a:sym typeface="+mn-ea"/>
              </a:rPr>
              <a:t> ( Queue *</a:t>
            </a:r>
            <a:r>
              <a:rPr lang="en-US" sz="2400" b="1" dirty="0" err="1" smtClean="0">
                <a:sym typeface="+mn-ea"/>
              </a:rPr>
              <a:t>PtrQ</a:t>
            </a:r>
            <a:r>
              <a:rPr lang="en-US" sz="2400" b="1" dirty="0" smtClean="0">
                <a:sym typeface="+mn-ea"/>
              </a:rPr>
              <a:t> )</a:t>
            </a:r>
            <a:endParaRPr lang="zh-CN" altLang="en-US" sz="24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400" b="1" dirty="0" smtClean="0">
                <a:sym typeface="+mn-ea"/>
              </a:rPr>
              <a:t>{          </a:t>
            </a:r>
            <a:endParaRPr lang="zh-CN" altLang="en-US" sz="24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400" b="1" dirty="0" smtClean="0">
                <a:sym typeface="+mn-ea"/>
              </a:rPr>
              <a:t>       </a:t>
            </a:r>
            <a:r>
              <a:rPr lang="en-US" sz="2400" b="1" dirty="0" smtClean="0">
                <a:solidFill>
                  <a:srgbClr val="0070C0"/>
                </a:solidFill>
                <a:sym typeface="+mn-ea"/>
              </a:rPr>
              <a:t>if</a:t>
            </a:r>
            <a:r>
              <a:rPr lang="en-US" sz="2400" b="1" dirty="0" smtClean="0">
                <a:sym typeface="+mn-ea"/>
              </a:rPr>
              <a:t> ( </a:t>
            </a:r>
            <a:r>
              <a:rPr lang="en-US" sz="2400" b="1" dirty="0" err="1" smtClean="0">
                <a:sym typeface="+mn-ea"/>
              </a:rPr>
              <a:t>PtrQ</a:t>
            </a:r>
            <a:r>
              <a:rPr lang="en-US" sz="2400" b="1" dirty="0" smtClean="0">
                <a:sym typeface="+mn-ea"/>
              </a:rPr>
              <a:t>-&gt;front == </a:t>
            </a:r>
            <a:r>
              <a:rPr lang="en-US" sz="2400" b="1" dirty="0" err="1" smtClean="0">
                <a:sym typeface="+mn-ea"/>
              </a:rPr>
              <a:t>PtrQ</a:t>
            </a:r>
            <a:r>
              <a:rPr lang="en-US" sz="2400" b="1" dirty="0" smtClean="0">
                <a:sym typeface="+mn-ea"/>
              </a:rPr>
              <a:t>-&gt;rear ) { </a:t>
            </a:r>
            <a:endParaRPr lang="zh-CN" altLang="en-US" sz="24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400" b="1" dirty="0" smtClean="0">
                <a:sym typeface="+mn-ea"/>
              </a:rPr>
              <a:t>             </a:t>
            </a:r>
            <a:r>
              <a:rPr lang="en-US" sz="2400" b="1" dirty="0" err="1" smtClean="0">
                <a:sym typeface="+mn-ea"/>
              </a:rPr>
              <a:t>printf</a:t>
            </a:r>
            <a:r>
              <a:rPr lang="en-US" sz="2400" b="1" dirty="0" smtClean="0">
                <a:sym typeface="+mn-ea"/>
              </a:rPr>
              <a:t>(“</a:t>
            </a:r>
            <a:r>
              <a:rPr lang="zh-CN" altLang="en-US" sz="2400" b="1" dirty="0" smtClean="0">
                <a:sym typeface="+mn-ea"/>
              </a:rPr>
              <a:t>队列空</a:t>
            </a:r>
            <a:r>
              <a:rPr lang="en-US" sz="2400" b="1" dirty="0" smtClean="0">
                <a:sym typeface="+mn-ea"/>
              </a:rPr>
              <a:t>”);</a:t>
            </a:r>
            <a:endParaRPr lang="zh-CN" altLang="en-US" sz="24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400" b="1" dirty="0" smtClean="0">
                <a:sym typeface="+mn-ea"/>
              </a:rPr>
              <a:t>             </a:t>
            </a:r>
            <a:r>
              <a:rPr lang="en-US" sz="2400" b="1" dirty="0" smtClean="0">
                <a:solidFill>
                  <a:srgbClr val="0070C0"/>
                </a:solidFill>
                <a:sym typeface="+mn-ea"/>
              </a:rPr>
              <a:t>return</a:t>
            </a:r>
            <a:r>
              <a:rPr lang="en-US" sz="2400" b="1" dirty="0" smtClean="0">
                <a:sym typeface="+mn-ea"/>
              </a:rPr>
              <a:t> ERROR;</a:t>
            </a:r>
            <a:endParaRPr lang="zh-CN" altLang="en-US" sz="24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400" b="1" dirty="0" smtClean="0">
                <a:sym typeface="+mn-ea"/>
              </a:rPr>
              <a:t>       }  </a:t>
            </a:r>
            <a:r>
              <a:rPr lang="en-US" sz="2400" b="1" dirty="0" smtClean="0">
                <a:solidFill>
                  <a:srgbClr val="0070C0"/>
                </a:solidFill>
                <a:sym typeface="+mn-ea"/>
              </a:rPr>
              <a:t>else</a:t>
            </a:r>
            <a:r>
              <a:rPr lang="en-US" sz="2400" b="1" dirty="0" smtClean="0">
                <a:sym typeface="+mn-ea"/>
              </a:rPr>
              <a:t>  {</a:t>
            </a:r>
            <a:endParaRPr lang="zh-CN" altLang="en-US" sz="24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400" b="1" dirty="0" smtClean="0">
                <a:sym typeface="+mn-ea"/>
              </a:rPr>
              <a:t>            </a:t>
            </a:r>
            <a:r>
              <a:rPr lang="en-US" sz="2400" b="1" dirty="0" err="1" smtClean="0">
                <a:sym typeface="+mn-ea"/>
              </a:rPr>
              <a:t>PtrQ</a:t>
            </a:r>
            <a:r>
              <a:rPr lang="en-US" sz="2400" b="1" dirty="0" smtClean="0">
                <a:sym typeface="+mn-ea"/>
              </a:rPr>
              <a:t>-&gt;front = (</a:t>
            </a:r>
            <a:r>
              <a:rPr lang="en-US" sz="2400" b="1" dirty="0" err="1" smtClean="0">
                <a:sym typeface="+mn-ea"/>
              </a:rPr>
              <a:t>PtrQ</a:t>
            </a:r>
            <a:r>
              <a:rPr lang="en-US" sz="2400" b="1" dirty="0" smtClean="0">
                <a:sym typeface="+mn-ea"/>
              </a:rPr>
              <a:t>-&gt;front+1)% </a:t>
            </a:r>
            <a:r>
              <a:rPr lang="en-US" sz="2400" b="1" dirty="0" err="1" smtClean="0">
                <a:sym typeface="+mn-ea"/>
              </a:rPr>
              <a:t>MaxSize</a:t>
            </a:r>
            <a:r>
              <a:rPr lang="en-US" sz="2400" b="1" dirty="0" smtClean="0">
                <a:sym typeface="+mn-ea"/>
              </a:rPr>
              <a:t>;</a:t>
            </a:r>
            <a:endParaRPr lang="zh-CN" altLang="en-US" sz="24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400" b="1" dirty="0" smtClean="0">
                <a:sym typeface="+mn-ea"/>
              </a:rPr>
              <a:t>            </a:t>
            </a:r>
            <a:r>
              <a:rPr lang="en-US" sz="2400" b="1" dirty="0" smtClean="0">
                <a:solidFill>
                  <a:srgbClr val="0070C0"/>
                </a:solidFill>
                <a:sym typeface="+mn-ea"/>
              </a:rPr>
              <a:t>return</a:t>
            </a:r>
            <a:r>
              <a:rPr lang="en-US" sz="2400" b="1" dirty="0" smtClean="0">
                <a:sym typeface="+mn-ea"/>
              </a:rPr>
              <a:t>  </a:t>
            </a:r>
            <a:r>
              <a:rPr lang="en-US" sz="2400" b="1" dirty="0" err="1" smtClean="0">
                <a:sym typeface="+mn-ea"/>
              </a:rPr>
              <a:t>PtrQ</a:t>
            </a:r>
            <a:r>
              <a:rPr lang="en-US" sz="2400" b="1" dirty="0" smtClean="0">
                <a:sym typeface="+mn-ea"/>
              </a:rPr>
              <a:t>-&gt;Data[</a:t>
            </a:r>
            <a:r>
              <a:rPr lang="en-US" sz="2400" b="1" dirty="0" err="1" smtClean="0">
                <a:sym typeface="+mn-ea"/>
              </a:rPr>
              <a:t>PtrQ</a:t>
            </a:r>
            <a:r>
              <a:rPr lang="en-US" sz="2400" b="1" dirty="0" smtClean="0">
                <a:sym typeface="+mn-ea"/>
              </a:rPr>
              <a:t>-&gt;front];</a:t>
            </a:r>
            <a:endParaRPr lang="zh-CN" altLang="en-US" sz="24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400" b="1" dirty="0" smtClean="0">
                <a:sym typeface="+mn-ea"/>
              </a:rPr>
              <a:t>       }</a:t>
            </a:r>
            <a:endParaRPr lang="zh-CN" altLang="en-US" sz="24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400" b="1" dirty="0" smtClean="0">
                <a:sym typeface="+mn-ea"/>
              </a:rPr>
              <a:t>} </a:t>
            </a:r>
            <a:endParaRPr lang="en-US" altLang="en-US" sz="2400" b="1" dirty="0" smtClean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457200" y="488315"/>
            <a:ext cx="5577205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3.2 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</a:rPr>
              <a:t>队列</a:t>
            </a: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</a:rPr>
              <a:t>的操作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</a:rPr>
              <a:t>判断为空</a:t>
            </a:r>
            <a:endParaRPr lang="zh-CN" altLang="en-US" sz="28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057910" y="1567815"/>
            <a:ext cx="6692265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　　若队列满足front==rear条件，则返回true；否则返回false。对应的算法如下：</a:t>
            </a:r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229274" y="2885639"/>
            <a:ext cx="403295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24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bool </a:t>
            </a:r>
            <a:r>
              <a:rPr lang="zh-CN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QueueEmpty()</a:t>
            </a:r>
            <a:endParaRPr lang="zh-CN" altLang="zh-CN"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{	</a:t>
            </a:r>
            <a:endParaRPr lang="zh-CN" altLang="zh-CN"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　　return(front==rear);  </a:t>
            </a:r>
            <a:endParaRPr lang="zh-CN" altLang="zh-CN"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}</a:t>
            </a:r>
            <a:endParaRPr lang="zh-CN" altLang="zh-CN"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ldLvl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88" descr="再生纸"/>
          <p:cNvSpPr/>
          <p:nvPr/>
        </p:nvSpPr>
        <p:spPr>
          <a:xfrm>
            <a:off x="500150" y="1071563"/>
            <a:ext cx="8002390" cy="1143000"/>
          </a:xfrm>
          <a:prstGeom prst="roundRect">
            <a:avLst>
              <a:gd name="adj" fmla="val 10903"/>
            </a:avLst>
          </a:prstGeom>
          <a:blipFill rotWithShape="0">
            <a:blip r:embed="rId1"/>
          </a:blipFill>
          <a:ln w="25400">
            <a:noFill/>
          </a:ln>
          <a:effectLst>
            <a:outerShdw dist="107763" dir="2699999" algn="ctr" rotWithShape="0">
              <a:schemeClr val="bg2"/>
            </a:outerShdw>
          </a:effectLst>
        </p:spPr>
        <p:txBody>
          <a:bodyPr anchor="ctr"/>
          <a:lstStyle/>
          <a:p>
            <a:pPr indent="563880"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CN" altLang="zh-CN" sz="2000" b="1" dirty="0">
                <a:latin typeface="Times New Roman" panose="02020603050405020304" pitchFamily="18" charset="0"/>
              </a:rPr>
              <a:t>栈的</a:t>
            </a:r>
            <a:r>
              <a:rPr lang="zh-CN" altLang="en-US" sz="2000" b="1" dirty="0">
                <a:latin typeface="Times New Roman" panose="02020603050405020304" pitchFamily="18" charset="0"/>
              </a:rPr>
              <a:t>链式</a:t>
            </a:r>
            <a:r>
              <a:rPr lang="zh-CN" altLang="zh-CN" sz="2000" b="1" dirty="0">
                <a:latin typeface="Times New Roman" panose="02020603050405020304" pitchFamily="18" charset="0"/>
              </a:rPr>
              <a:t>存储结构</a:t>
            </a:r>
            <a:r>
              <a:rPr lang="zh-CN" altLang="en-US" sz="2000" b="1" dirty="0">
                <a:latin typeface="Times New Roman" panose="02020603050405020304" pitchFamily="18" charset="0"/>
              </a:rPr>
              <a:t>实际上就是</a:t>
            </a:r>
            <a:r>
              <a:rPr lang="zh-CN" altLang="zh-CN" sz="2000" b="1" dirty="0">
                <a:latin typeface="Times New Roman" panose="02020603050405020304" pitchFamily="18" charset="0"/>
              </a:rPr>
              <a:t>一个</a:t>
            </a:r>
            <a:r>
              <a:rPr lang="zh-CN" altLang="en-US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单链表</a:t>
            </a:r>
            <a:r>
              <a:rPr lang="zh-CN" altLang="en-US" sz="2000" b="1" dirty="0">
                <a:latin typeface="Times New Roman" panose="02020603050405020304" pitchFamily="18" charset="0"/>
              </a:rPr>
              <a:t>，叫做</a:t>
            </a:r>
            <a:r>
              <a:rPr lang="zh-CN" altLang="en-US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链栈</a:t>
            </a:r>
            <a:r>
              <a:rPr lang="zh-CN" altLang="en-US" sz="2000" b="1" dirty="0">
                <a:latin typeface="Times New Roman" panose="02020603050405020304" pitchFamily="18" charset="0"/>
              </a:rPr>
              <a:t>。插入和删除操作只能在链栈的栈顶进行；</a:t>
            </a:r>
            <a:r>
              <a:rPr lang="zh-CN" altLang="zh-CN" sz="2000" b="1" dirty="0">
                <a:latin typeface="Times New Roman" panose="02020603050405020304" pitchFamily="18" charset="0"/>
              </a:rPr>
              <a:t>栈顶指针</a:t>
            </a:r>
            <a:r>
              <a:rPr lang="en-US" altLang="zh-CN" sz="2000" b="1">
                <a:latin typeface="Times New Roman" panose="02020603050405020304" pitchFamily="18" charset="0"/>
              </a:rPr>
              <a:t>Top</a:t>
            </a:r>
            <a:r>
              <a:rPr lang="zh-CN" altLang="zh-CN" sz="2000" b="1" dirty="0">
                <a:latin typeface="Times New Roman" panose="02020603050405020304" pitchFamily="18" charset="0"/>
              </a:rPr>
              <a:t>就是链表的头指针</a:t>
            </a:r>
            <a:r>
              <a:rPr lang="zh-CN" altLang="en-US" sz="2000" b="1" dirty="0">
                <a:latin typeface="Times New Roman" panose="02020603050405020304" pitchFamily="18" charset="0"/>
              </a:rPr>
              <a:t>。</a:t>
            </a:r>
            <a:endParaRPr lang="en-US" altLang="zh-CN" sz="2000" b="1">
              <a:latin typeface="Times New Roman" panose="02020603050405020304" pitchFamily="18" charset="0"/>
            </a:endParaRPr>
          </a:p>
        </p:txBody>
      </p:sp>
      <p:sp>
        <p:nvSpPr>
          <p:cNvPr id="35845" name="矩形 19"/>
          <p:cNvSpPr/>
          <p:nvPr/>
        </p:nvSpPr>
        <p:spPr>
          <a:xfrm>
            <a:off x="500200" y="285751"/>
            <a:ext cx="490093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3.3 队列的链式存储实现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71599" y="2357438"/>
            <a:ext cx="4644244" cy="2862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 err="1">
                <a:solidFill>
                  <a:srgbClr val="0070C0"/>
                </a:solidFill>
                <a:latin typeface="Times New Roman" panose="02020603050405020304" pitchFamily="18" charset="0"/>
              </a:rPr>
              <a:t>typedef</a:t>
            </a:r>
            <a:r>
              <a:rPr lang="en-US" altLang="zh-CN" sz="2000" b="1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err="1">
                <a:solidFill>
                  <a:srgbClr val="0070C0"/>
                </a:solidFill>
                <a:latin typeface="Times New Roman" panose="02020603050405020304" pitchFamily="18" charset="0"/>
              </a:rPr>
              <a:t>struct</a:t>
            </a:r>
            <a:r>
              <a:rPr lang="en-US" altLang="zh-CN" sz="2000" b="1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>
                <a:latin typeface="Times New Roman" panose="02020603050405020304" pitchFamily="18" charset="0"/>
              </a:rPr>
              <a:t>Node{</a:t>
            </a:r>
            <a:endParaRPr lang="zh-CN" altLang="en-US" sz="20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2000" b="1">
                <a:latin typeface="Times New Roman" panose="02020603050405020304" pitchFamily="18" charset="0"/>
              </a:rPr>
              <a:t>      </a:t>
            </a:r>
            <a:r>
              <a:rPr lang="en-US" altLang="zh-CN" sz="2000" b="1" err="1">
                <a:latin typeface="Times New Roman" panose="02020603050405020304" pitchFamily="18" charset="0"/>
              </a:rPr>
              <a:t>ElementType</a:t>
            </a:r>
            <a:r>
              <a:rPr lang="en-US" altLang="zh-CN" sz="2000" b="1">
                <a:latin typeface="Times New Roman" panose="02020603050405020304" pitchFamily="18" charset="0"/>
              </a:rPr>
              <a:t>  Data;</a:t>
            </a:r>
            <a:endParaRPr lang="zh-CN" altLang="en-US" sz="20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2000" b="1">
                <a:latin typeface="Times New Roman" panose="02020603050405020304" pitchFamily="18" charset="0"/>
              </a:rPr>
              <a:t>      </a:t>
            </a:r>
            <a:r>
              <a:rPr lang="en-US" altLang="zh-CN" sz="2000" b="1" err="1">
                <a:latin typeface="Times New Roman" panose="02020603050405020304" pitchFamily="18" charset="0"/>
              </a:rPr>
              <a:t>struct</a:t>
            </a:r>
            <a:r>
              <a:rPr lang="en-US" altLang="zh-CN" sz="2000" b="1">
                <a:latin typeface="Times New Roman" panose="02020603050405020304" pitchFamily="18" charset="0"/>
              </a:rPr>
              <a:t> Node  *Next;</a:t>
            </a:r>
            <a:endParaRPr lang="zh-CN" altLang="en-US" sz="20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2000" b="1">
                <a:latin typeface="Times New Roman" panose="02020603050405020304" pitchFamily="18" charset="0"/>
              </a:rPr>
              <a:t>}</a:t>
            </a:r>
            <a:r>
              <a:rPr lang="en-US" altLang="zh-CN" sz="2000" b="1" err="1">
                <a:latin typeface="Times New Roman" panose="02020603050405020304" pitchFamily="18" charset="0"/>
              </a:rPr>
              <a:t>QNode</a:t>
            </a:r>
            <a:r>
              <a:rPr lang="en-US" altLang="zh-CN" sz="2000" b="1">
                <a:latin typeface="Times New Roman" panose="02020603050405020304" pitchFamily="18" charset="0"/>
              </a:rPr>
              <a:t>; </a:t>
            </a:r>
            <a:endParaRPr lang="zh-CN" altLang="en-US" sz="20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2000" b="1" err="1">
                <a:solidFill>
                  <a:srgbClr val="0070C0"/>
                </a:solidFill>
                <a:latin typeface="Times New Roman" panose="02020603050405020304" pitchFamily="18" charset="0"/>
              </a:rPr>
              <a:t>typedef</a:t>
            </a:r>
            <a:r>
              <a:rPr lang="en-US" altLang="zh-CN" sz="2000" b="1">
                <a:latin typeface="Times New Roman" panose="02020603050405020304" pitchFamily="18" charset="0"/>
              </a:rPr>
              <a:t>  </a:t>
            </a:r>
            <a:r>
              <a:rPr lang="en-US" altLang="zh-CN" sz="2000" b="1" err="1">
                <a:solidFill>
                  <a:srgbClr val="0070C0"/>
                </a:solidFill>
                <a:latin typeface="Times New Roman" panose="02020603050405020304" pitchFamily="18" charset="0"/>
              </a:rPr>
              <a:t>struct</a:t>
            </a:r>
            <a:r>
              <a:rPr lang="en-US" altLang="zh-CN" sz="2000" b="1">
                <a:latin typeface="Times New Roman" panose="02020603050405020304" pitchFamily="18" charset="0"/>
              </a:rPr>
              <a:t> {        /* </a:t>
            </a:r>
            <a:r>
              <a:rPr lang="zh-CN" altLang="en-US" sz="2000" b="1" dirty="0">
                <a:latin typeface="Times New Roman" panose="02020603050405020304" pitchFamily="18" charset="0"/>
              </a:rPr>
              <a:t>链队列结构</a:t>
            </a:r>
            <a:r>
              <a:rPr lang="en-US" altLang="zh-CN" sz="2000" b="1">
                <a:latin typeface="Times New Roman" panose="02020603050405020304" pitchFamily="18" charset="0"/>
              </a:rPr>
              <a:t>  */</a:t>
            </a:r>
            <a:endParaRPr lang="zh-CN" altLang="en-US" sz="20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2000" b="1">
                <a:latin typeface="Times New Roman" panose="02020603050405020304" pitchFamily="18" charset="0"/>
              </a:rPr>
              <a:t>     </a:t>
            </a:r>
            <a:r>
              <a:rPr lang="en-US" altLang="zh-CN" sz="2000" b="1" err="1">
                <a:latin typeface="Times New Roman" panose="02020603050405020304" pitchFamily="18" charset="0"/>
              </a:rPr>
              <a:t>QNode</a:t>
            </a:r>
            <a:r>
              <a:rPr lang="en-US" altLang="zh-CN" sz="2000" b="1">
                <a:latin typeface="Times New Roman" panose="02020603050405020304" pitchFamily="18" charset="0"/>
              </a:rPr>
              <a:t>  *rear;      /* </a:t>
            </a:r>
            <a:r>
              <a:rPr lang="zh-CN" altLang="en-US" sz="2000" b="1" dirty="0">
                <a:latin typeface="Times New Roman" panose="02020603050405020304" pitchFamily="18" charset="0"/>
              </a:rPr>
              <a:t>指向队尾结点</a:t>
            </a:r>
            <a:r>
              <a:rPr lang="en-US" altLang="zh-CN" sz="2000" b="1">
                <a:latin typeface="Times New Roman" panose="02020603050405020304" pitchFamily="18" charset="0"/>
              </a:rPr>
              <a:t> */</a:t>
            </a:r>
            <a:endParaRPr lang="zh-CN" altLang="en-US" sz="20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2000" b="1">
                <a:latin typeface="Times New Roman" panose="02020603050405020304" pitchFamily="18" charset="0"/>
              </a:rPr>
              <a:t>     </a:t>
            </a:r>
            <a:r>
              <a:rPr lang="en-US" altLang="zh-CN" sz="2000" b="1" err="1">
                <a:latin typeface="Times New Roman" panose="02020603050405020304" pitchFamily="18" charset="0"/>
              </a:rPr>
              <a:t>QNode</a:t>
            </a:r>
            <a:r>
              <a:rPr lang="en-US" altLang="zh-CN" sz="2000" b="1">
                <a:latin typeface="Times New Roman" panose="02020603050405020304" pitchFamily="18" charset="0"/>
              </a:rPr>
              <a:t>  *front;     /* </a:t>
            </a:r>
            <a:r>
              <a:rPr lang="zh-CN" altLang="en-US" sz="2000" b="1" dirty="0">
                <a:latin typeface="Times New Roman" panose="02020603050405020304" pitchFamily="18" charset="0"/>
              </a:rPr>
              <a:t>指向队头结点</a:t>
            </a:r>
            <a:r>
              <a:rPr lang="en-US" altLang="zh-CN" sz="2000" b="1">
                <a:latin typeface="Times New Roman" panose="02020603050405020304" pitchFamily="18" charset="0"/>
              </a:rPr>
              <a:t> */</a:t>
            </a:r>
            <a:endParaRPr lang="zh-CN" altLang="en-US" sz="20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2000" b="1">
                <a:latin typeface="Times New Roman" panose="02020603050405020304" pitchFamily="18" charset="0"/>
              </a:rPr>
              <a:t>} </a:t>
            </a:r>
            <a:r>
              <a:rPr lang="en-US" altLang="zh-CN" sz="2000" b="1" err="1">
                <a:latin typeface="Times New Roman" panose="02020603050405020304" pitchFamily="18" charset="0"/>
              </a:rPr>
              <a:t>LinkQueue</a:t>
            </a:r>
            <a:r>
              <a:rPr lang="en-US" altLang="zh-CN" sz="2000" b="1">
                <a:latin typeface="Times New Roman" panose="02020603050405020304" pitchFamily="18" charset="0"/>
              </a:rPr>
              <a:t>;</a:t>
            </a:r>
            <a:endParaRPr lang="en-US" altLang="zh-CN" sz="2000" b="1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2000" b="1" err="1">
                <a:latin typeface="Times New Roman" panose="02020603050405020304" pitchFamily="18" charset="0"/>
              </a:rPr>
              <a:t>LinkQueue</a:t>
            </a:r>
            <a:r>
              <a:rPr lang="en-US" altLang="zh-CN" sz="2000" b="1">
                <a:latin typeface="Times New Roman" panose="02020603050405020304" pitchFamily="18" charset="0"/>
              </a:rPr>
              <a:t>  *</a:t>
            </a:r>
            <a:r>
              <a:rPr lang="en-US" altLang="zh-CN" sz="2000" b="1" err="1">
                <a:latin typeface="Times New Roman" panose="02020603050405020304" pitchFamily="18" charset="0"/>
              </a:rPr>
              <a:t>PtrQ</a:t>
            </a:r>
            <a:r>
              <a:rPr lang="en-US" altLang="zh-CN" sz="2000" b="1">
                <a:latin typeface="Times New Roman" panose="02020603050405020304" pitchFamily="18" charset="0"/>
              </a:rPr>
              <a:t> ;</a:t>
            </a:r>
            <a:endParaRPr lang="zh-CN" altLang="en-US" sz="2000" b="1" dirty="0">
              <a:latin typeface="Times New Roman" panose="02020603050405020304" pitchFamily="18" charset="0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1357549" y="5214938"/>
            <a:ext cx="6144692" cy="749300"/>
            <a:chOff x="1000100" y="5345684"/>
            <a:chExt cx="6143668" cy="748548"/>
          </a:xfrm>
        </p:grpSpPr>
        <p:sp>
          <p:nvSpPr>
            <p:cNvPr id="35849" name="Rectangle 25"/>
            <p:cNvSpPr/>
            <p:nvPr/>
          </p:nvSpPr>
          <p:spPr>
            <a:xfrm>
              <a:off x="2857488" y="5500702"/>
              <a:ext cx="477776" cy="24765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35850" name="Rectangle 26"/>
            <p:cNvSpPr/>
            <p:nvPr/>
          </p:nvSpPr>
          <p:spPr>
            <a:xfrm>
              <a:off x="3335264" y="5500702"/>
              <a:ext cx="450793" cy="24765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35851" name="矩形 15"/>
            <p:cNvSpPr/>
            <p:nvPr/>
          </p:nvSpPr>
          <p:spPr>
            <a:xfrm>
              <a:off x="1000100" y="5488560"/>
              <a:ext cx="721392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b="1" err="1">
                  <a:latin typeface="Times New Roman" panose="02020603050405020304" pitchFamily="18" charset="0"/>
                </a:rPr>
                <a:t>PtrQ</a:t>
              </a:r>
              <a:endParaRPr lang="zh-CN" altLang="en-US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35852" name="Rectangle 25"/>
            <p:cNvSpPr/>
            <p:nvPr/>
          </p:nvSpPr>
          <p:spPr>
            <a:xfrm>
              <a:off x="2071670" y="5500702"/>
              <a:ext cx="500066" cy="285752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35853" name="Rectangle 26"/>
            <p:cNvSpPr/>
            <p:nvPr/>
          </p:nvSpPr>
          <p:spPr>
            <a:xfrm>
              <a:off x="2071670" y="5786454"/>
              <a:ext cx="500066" cy="285752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35854" name="Line 27"/>
            <p:cNvSpPr/>
            <p:nvPr/>
          </p:nvSpPr>
          <p:spPr>
            <a:xfrm flipV="1">
              <a:off x="1643042" y="5643578"/>
              <a:ext cx="391952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5855" name="矩形 24"/>
            <p:cNvSpPr/>
            <p:nvPr/>
          </p:nvSpPr>
          <p:spPr>
            <a:xfrm>
              <a:off x="2000232" y="5478676"/>
              <a:ext cx="785818" cy="30777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400" b="1">
                  <a:latin typeface="Times New Roman" panose="02020603050405020304" pitchFamily="18" charset="0"/>
                </a:rPr>
                <a:t>front</a:t>
              </a:r>
              <a:endParaRPr lang="zh-CN" altLang="en-US" sz="1400" dirty="0">
                <a:latin typeface="Times New Roman" panose="02020603050405020304" pitchFamily="18" charset="0"/>
              </a:endParaRPr>
            </a:p>
          </p:txBody>
        </p:sp>
        <p:sp>
          <p:nvSpPr>
            <p:cNvPr id="35856" name="矩形 25"/>
            <p:cNvSpPr/>
            <p:nvPr/>
          </p:nvSpPr>
          <p:spPr>
            <a:xfrm>
              <a:off x="2071670" y="5786455"/>
              <a:ext cx="642941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400" b="1">
                  <a:latin typeface="Times New Roman" panose="02020603050405020304" pitchFamily="18" charset="0"/>
                </a:rPr>
                <a:t>rear</a:t>
              </a:r>
              <a:endParaRPr lang="zh-CN" altLang="en-US" sz="1400" dirty="0">
                <a:latin typeface="Times New Roman" panose="02020603050405020304" pitchFamily="18" charset="0"/>
              </a:endParaRPr>
            </a:p>
          </p:txBody>
        </p:sp>
        <p:sp>
          <p:nvSpPr>
            <p:cNvPr id="35857" name="Rectangle 25"/>
            <p:cNvSpPr/>
            <p:nvPr/>
          </p:nvSpPr>
          <p:spPr>
            <a:xfrm>
              <a:off x="6215199" y="5538804"/>
              <a:ext cx="477776" cy="24765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35858" name="Rectangle 26"/>
            <p:cNvSpPr/>
            <p:nvPr/>
          </p:nvSpPr>
          <p:spPr>
            <a:xfrm>
              <a:off x="6692975" y="5538804"/>
              <a:ext cx="450793" cy="24765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35859" name="直接连接符 29"/>
            <p:cNvCxnSpPr/>
            <p:nvPr/>
          </p:nvCxnSpPr>
          <p:spPr>
            <a:xfrm rot="-10800000" flipV="1">
              <a:off x="6786578" y="5538804"/>
              <a:ext cx="285752" cy="21431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35860" name="Line 27"/>
            <p:cNvSpPr/>
            <p:nvPr/>
          </p:nvSpPr>
          <p:spPr>
            <a:xfrm flipV="1">
              <a:off x="2500173" y="5643578"/>
              <a:ext cx="391952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5861" name="Rectangle 25"/>
            <p:cNvSpPr/>
            <p:nvPr/>
          </p:nvSpPr>
          <p:spPr>
            <a:xfrm>
              <a:off x="4000621" y="5500702"/>
              <a:ext cx="477776" cy="24765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35862" name="Rectangle 26"/>
            <p:cNvSpPr/>
            <p:nvPr/>
          </p:nvSpPr>
          <p:spPr>
            <a:xfrm>
              <a:off x="4478397" y="5500702"/>
              <a:ext cx="450793" cy="24765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35863" name="Line 27"/>
            <p:cNvSpPr/>
            <p:nvPr/>
          </p:nvSpPr>
          <p:spPr>
            <a:xfrm flipV="1">
              <a:off x="3608544" y="5643578"/>
              <a:ext cx="391952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5864" name="Line 27"/>
            <p:cNvSpPr/>
            <p:nvPr/>
          </p:nvSpPr>
          <p:spPr>
            <a:xfrm flipV="1">
              <a:off x="4786314" y="5643578"/>
              <a:ext cx="391952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5865" name="Line 27"/>
            <p:cNvSpPr/>
            <p:nvPr/>
          </p:nvSpPr>
          <p:spPr>
            <a:xfrm flipV="1">
              <a:off x="5823122" y="5643578"/>
              <a:ext cx="391952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5866" name="矩形 35"/>
            <p:cNvSpPr/>
            <p:nvPr/>
          </p:nvSpPr>
          <p:spPr>
            <a:xfrm>
              <a:off x="5143504" y="5345684"/>
              <a:ext cx="646331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b="1">
                  <a:latin typeface="Times New Roman" panose="02020603050405020304" pitchFamily="18" charset="0"/>
                </a:rPr>
                <a:t>……</a:t>
              </a:r>
              <a:endParaRPr lang="zh-CN" altLang="en-US" b="1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35867" name="直接连接符 40"/>
            <p:cNvCxnSpPr/>
            <p:nvPr/>
          </p:nvCxnSpPr>
          <p:spPr>
            <a:xfrm>
              <a:off x="2500298" y="5929330"/>
              <a:ext cx="3857652" cy="158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35868" name="直接箭头连接符 45"/>
            <p:cNvCxnSpPr/>
            <p:nvPr/>
          </p:nvCxnSpPr>
          <p:spPr>
            <a:xfrm rot="5400000" flipH="1" flipV="1">
              <a:off x="6286512" y="5857892"/>
              <a:ext cx="142876" cy="1588"/>
            </a:xfrm>
            <a:prstGeom prst="straightConnector1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</p:cxnSp>
      </p:grp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表格 32"/>
          <p:cNvGraphicFramePr>
            <a:graphicFrameLocks noGrp="1"/>
          </p:cNvGraphicFramePr>
          <p:nvPr/>
        </p:nvGraphicFramePr>
        <p:xfrm>
          <a:off x="829460" y="1852296"/>
          <a:ext cx="7287941" cy="4500594"/>
        </p:xfrm>
        <a:graphic>
          <a:graphicData uri="http://schemas.openxmlformats.org/drawingml/2006/table">
            <a:tbl>
              <a:tblPr/>
              <a:tblGrid>
                <a:gridCol w="7287941"/>
              </a:tblGrid>
              <a:tr h="4500594">
                <a:tc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ElementType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DeleteQ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LinkQueue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*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PtrQ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)</a:t>
                      </a:r>
                      <a:endParaRPr lang="zh-CN" alt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{   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Qnode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*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FrontCell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endParaRPr lang="zh-CN" alt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ElementType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FrontElem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zh-CN" alt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CN" alt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if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(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PtrQ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-&gt;front == NULL) {</a:t>
                      </a:r>
                      <a:endParaRPr lang="zh-CN" alt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printf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(“</a:t>
                      </a:r>
                      <a:r>
                        <a:rPr lang="zh-CN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队列空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”);     </a:t>
                      </a:r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return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ERROR;</a:t>
                      </a:r>
                      <a:endParaRPr lang="zh-CN" alt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} </a:t>
                      </a:r>
                      <a:endParaRPr lang="zh-CN" alt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FrontCell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PtrQ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&gt;front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zh-CN" alt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if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PtrQ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-&gt;front ==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PtrQ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-&gt;rear)     </a:t>
                      </a:r>
                      <a:r>
                        <a:rPr lang="en-US" sz="1800" b="1" kern="12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/* </a:t>
                      </a:r>
                      <a:r>
                        <a:rPr lang="zh-CN" altLang="en-US" sz="1800" b="1" kern="12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若队列只有一个元素</a:t>
                      </a:r>
                      <a:r>
                        <a:rPr lang="en-US" sz="1800" b="1" kern="12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*/</a:t>
                      </a:r>
                      <a:endParaRPr lang="zh-CN" altLang="en-US" sz="1800" b="1" kern="1200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PtrQ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-&gt;front =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PtrQ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-&gt;rear = NULL;   </a:t>
                      </a:r>
                      <a:r>
                        <a:rPr lang="en-US" sz="1800" b="1" kern="12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/* </a:t>
                      </a:r>
                      <a:r>
                        <a:rPr lang="zh-CN" altLang="en-US" sz="1800" b="1" kern="12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删除后队列置为空</a:t>
                      </a:r>
                      <a:r>
                        <a:rPr lang="en-US" sz="1800" b="1" kern="12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*/</a:t>
                      </a:r>
                      <a:endParaRPr lang="zh-CN" altLang="en-US" sz="1800" b="1" kern="1200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else                     </a:t>
                      </a:r>
                      <a:endParaRPr lang="zh-CN" altLang="en-US" sz="18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PtrQ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-&gt;front =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PtrQ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-&gt;front-&gt;Next;</a:t>
                      </a:r>
                      <a:endParaRPr lang="zh-CN" alt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FrontElem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FrontCell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-&gt;Data;</a:t>
                      </a:r>
                      <a:endParaRPr lang="zh-CN" alt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free(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FrontCell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);                            </a:t>
                      </a:r>
                      <a:r>
                        <a:rPr lang="en-US" sz="1800" b="1" kern="12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/* </a:t>
                      </a:r>
                      <a:r>
                        <a:rPr lang="zh-CN" altLang="en-US" sz="1800" b="1" kern="12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释放被删除结点空间</a:t>
                      </a:r>
                      <a:r>
                        <a:rPr lang="en-US" sz="1800" b="1" kern="12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*/</a:t>
                      </a:r>
                      <a:endParaRPr lang="zh-CN" altLang="en-US" sz="1800" b="1" kern="1200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return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FrontElem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zh-CN" alt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  <a:endParaRPr lang="zh-CN" altLang="zh-CN" sz="1600" b="1" kern="1200" dirty="0" smtClean="0">
                        <a:solidFill>
                          <a:schemeClr val="tx1"/>
                        </a:solidFill>
                        <a:latin typeface="Courier New" panose="0207030902020502040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8453" marR="484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874" name="矩形 4"/>
          <p:cNvSpPr/>
          <p:nvPr/>
        </p:nvSpPr>
        <p:spPr>
          <a:xfrm>
            <a:off x="829459" y="1280795"/>
            <a:ext cx="5576268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>
                <a:solidFill>
                  <a:schemeClr val="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</a:t>
            </a:r>
            <a:r>
              <a:rPr lang="zh-CN" altLang="en-US" sz="2000" b="1" dirty="0">
                <a:latin typeface="Times New Roman" panose="02020603050405020304" pitchFamily="18" charset="0"/>
              </a:rPr>
              <a:t>不带头结点的链式队列</a:t>
            </a:r>
            <a:r>
              <a:rPr lang="zh-CN" altLang="en-US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出队操作</a:t>
            </a:r>
            <a:r>
              <a:rPr lang="zh-CN" altLang="en-US" sz="2000" b="1" dirty="0">
                <a:latin typeface="Times New Roman" panose="02020603050405020304" pitchFamily="18" charset="0"/>
              </a:rPr>
              <a:t>的一个示例：</a:t>
            </a:r>
            <a:endParaRPr lang="zh-CN" alt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6" name="AutoShape 87"/>
          <p:cNvSpPr/>
          <p:nvPr/>
        </p:nvSpPr>
        <p:spPr>
          <a:xfrm>
            <a:off x="5259353" y="2280921"/>
            <a:ext cx="2857996" cy="1071563"/>
          </a:xfrm>
          <a:prstGeom prst="wedgeEllipseCallout">
            <a:avLst>
              <a:gd name="adj1" fmla="val -93171"/>
              <a:gd name="adj2" fmla="val -106880"/>
            </a:avLst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18900000" scaled="1"/>
            <a:tileRect/>
          </a:gra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eaLnBrk="1" hangingPunct="1"/>
            <a:r>
              <a:rPr lang="zh-CN" altLang="en-US" sz="2000" b="1" dirty="0">
                <a:latin typeface="Times New Roman" panose="02020603050405020304" pitchFamily="18" charset="0"/>
              </a:rPr>
              <a:t>请学生完成</a:t>
            </a:r>
            <a:r>
              <a:rPr lang="zh-CN" altLang="en-US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入队操作</a:t>
            </a:r>
            <a:r>
              <a:rPr lang="zh-CN" altLang="en-US" sz="2000" b="1" dirty="0">
                <a:latin typeface="Times New Roman" panose="02020603050405020304" pitchFamily="18" charset="0"/>
              </a:rPr>
              <a:t>的算法程序。</a:t>
            </a:r>
            <a:endParaRPr lang="zh-CN" alt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>
          <a:xfrm>
            <a:off x="2929781" y="6414771"/>
            <a:ext cx="3086636" cy="365125"/>
          </a:xfrm>
        </p:spPr>
        <p:txBody>
          <a:bodyPr/>
          <a:lstStyle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431132" y="6779896"/>
            <a:ext cx="2057757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5845" name="矩形 19"/>
          <p:cNvSpPr/>
          <p:nvPr/>
        </p:nvSpPr>
        <p:spPr>
          <a:xfrm>
            <a:off x="500200" y="285751"/>
            <a:ext cx="490093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3.3 队列的链式存储实现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8" name="标题 1"/>
          <p:cNvSpPr txBox="1"/>
          <p:nvPr/>
        </p:nvSpPr>
        <p:spPr>
          <a:xfrm>
            <a:off x="457835" y="436830"/>
            <a:ext cx="8229600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3.4.1 [7290] </a:t>
            </a: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</a:rPr>
              <a:t>队列的应用</a:t>
            </a:r>
            <a:endParaRPr lang="zh-CN" altLang="en-US" sz="3600" b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457835" y="1226820"/>
            <a:ext cx="7732395" cy="47078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000" b="1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 [7290] </a:t>
            </a:r>
            <a:r>
              <a:rPr lang="zh-CN" sz="2000" b="1">
                <a:ea typeface="宋体" panose="02010600030101010101" pitchFamily="2" charset="-122"/>
              </a:rPr>
              <a:t>模拟队列</a:t>
            </a:r>
            <a:endParaRPr lang="zh-CN" sz="2000" b="0">
              <a:ea typeface="宋体" panose="02010600030101010101" pitchFamily="2" charset="-122"/>
            </a:endParaRPr>
          </a:p>
          <a:p>
            <a:pPr indent="0"/>
            <a:r>
              <a:rPr lang="zh-CN" sz="2000" b="0">
                <a:ea typeface="宋体" panose="02010600030101010101" pitchFamily="2" charset="-122"/>
              </a:rPr>
              <a:t>实现一个队列，队列初始为空，支持四种操作：</a:t>
            </a:r>
            <a:endParaRPr lang="en-US" sz="2000" b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(1) “push x” – </a:t>
            </a:r>
            <a:r>
              <a:rPr lang="zh-CN" sz="2000" b="0">
                <a:ea typeface="宋体" panose="02010600030101010101" pitchFamily="2" charset="-122"/>
              </a:rPr>
              <a:t>向队尾插入一个数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x</a:t>
            </a:r>
            <a:r>
              <a:rPr lang="zh-CN" sz="2000" b="0">
                <a:ea typeface="宋体" panose="02010600030101010101" pitchFamily="2" charset="-122"/>
              </a:rPr>
              <a:t>；</a:t>
            </a:r>
            <a:endParaRPr lang="en-US" sz="2000" b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(2) “pop” – </a:t>
            </a:r>
            <a:r>
              <a:rPr lang="zh-CN" sz="2000" b="0">
                <a:ea typeface="宋体" panose="02010600030101010101" pitchFamily="2" charset="-122"/>
              </a:rPr>
              <a:t>从队头弹出一个数；</a:t>
            </a:r>
            <a:endParaRPr lang="en-US" sz="2000" b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(3) “empty” – </a:t>
            </a:r>
            <a:r>
              <a:rPr lang="zh-CN" sz="2000" b="0">
                <a:ea typeface="宋体" panose="02010600030101010101" pitchFamily="2" charset="-122"/>
              </a:rPr>
              <a:t>判断队列是否为空；</a:t>
            </a:r>
            <a:endParaRPr lang="en-US" sz="2000" b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(4) “query” – </a:t>
            </a:r>
            <a:r>
              <a:rPr lang="zh-CN" sz="2000" b="0">
                <a:ea typeface="宋体" panose="02010600030101010101" pitchFamily="2" charset="-122"/>
              </a:rPr>
              <a:t>查询队头元素。</a:t>
            </a:r>
            <a:endParaRPr lang="zh-CN" sz="2000" b="0">
              <a:ea typeface="宋体" panose="02010600030101010101" pitchFamily="2" charset="-122"/>
            </a:endParaRPr>
          </a:p>
          <a:p>
            <a:pPr indent="0"/>
            <a:r>
              <a:rPr lang="zh-CN" sz="2000" b="0">
                <a:ea typeface="宋体" panose="02010600030101010101" pitchFamily="2" charset="-122"/>
              </a:rPr>
              <a:t>现在要对队列进行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sz="2000" b="0">
                <a:ea typeface="宋体" panose="02010600030101010101" pitchFamily="2" charset="-122"/>
              </a:rPr>
              <a:t>个操作，其中的每个操作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3</a:t>
            </a:r>
            <a:r>
              <a:rPr lang="zh-CN" sz="2000" b="0">
                <a:ea typeface="宋体" panose="02010600030101010101" pitchFamily="2" charset="-122"/>
              </a:rPr>
              <a:t>和操作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4</a:t>
            </a:r>
            <a:r>
              <a:rPr lang="zh-CN" sz="2000" b="0">
                <a:ea typeface="宋体" panose="02010600030101010101" pitchFamily="2" charset="-122"/>
              </a:rPr>
              <a:t>都要输出相应的结果。</a:t>
            </a:r>
            <a:endParaRPr lang="zh-CN" sz="2000" b="0">
              <a:ea typeface="宋体" panose="02010600030101010101" pitchFamily="2" charset="-122"/>
            </a:endParaRPr>
          </a:p>
          <a:p>
            <a:pPr indent="0"/>
            <a:r>
              <a:rPr lang="zh-CN" sz="2000" b="0">
                <a:solidFill>
                  <a:srgbClr val="FF0000"/>
                </a:solidFill>
                <a:ea typeface="宋体" panose="02010600030101010101" pitchFamily="2" charset="-122"/>
              </a:rPr>
              <a:t>输入格式</a:t>
            </a:r>
            <a:r>
              <a:rPr lang="zh-CN" sz="2000" b="0">
                <a:ea typeface="宋体" panose="02010600030101010101" pitchFamily="2" charset="-122"/>
              </a:rPr>
              <a:t>  第一行包含整数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sz="2000" b="0">
                <a:ea typeface="宋体" panose="02010600030101010101" pitchFamily="2" charset="-122"/>
              </a:rPr>
              <a:t>，表示操作次数。  接下来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sz="2000" b="0">
                <a:ea typeface="宋体" panose="02010600030101010101" pitchFamily="2" charset="-122"/>
              </a:rPr>
              <a:t>行，每行包含一个操作命令，操作命令为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”push x”</a:t>
            </a:r>
            <a:r>
              <a:rPr lang="zh-CN" sz="2000" b="0">
                <a:ea typeface="宋体" panose="02010600030101010101" pitchFamily="2" charset="-122"/>
              </a:rPr>
              <a:t>，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”pop”</a:t>
            </a:r>
            <a:r>
              <a:rPr lang="zh-CN" sz="2000" b="0">
                <a:ea typeface="宋体" panose="02010600030101010101" pitchFamily="2" charset="-122"/>
              </a:rPr>
              <a:t>，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”empty”</a:t>
            </a:r>
            <a:r>
              <a:rPr lang="zh-CN" sz="2000" b="0">
                <a:ea typeface="宋体" panose="02010600030101010101" pitchFamily="2" charset="-122"/>
              </a:rPr>
              <a:t>，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”query”</a:t>
            </a:r>
            <a:r>
              <a:rPr lang="zh-CN" sz="2000" b="0">
                <a:ea typeface="宋体" panose="02010600030101010101" pitchFamily="2" charset="-122"/>
              </a:rPr>
              <a:t>中的一种。</a:t>
            </a:r>
            <a:endParaRPr lang="zh-CN" sz="2000" b="0">
              <a:ea typeface="宋体" panose="02010600030101010101" pitchFamily="2" charset="-122"/>
            </a:endParaRPr>
          </a:p>
          <a:p>
            <a:pPr indent="0"/>
            <a:r>
              <a:rPr lang="zh-CN" sz="2000" b="0">
                <a:solidFill>
                  <a:srgbClr val="FF0000"/>
                </a:solidFill>
                <a:ea typeface="宋体" panose="02010600030101010101" pitchFamily="2" charset="-122"/>
              </a:rPr>
              <a:t>输出格式</a:t>
            </a:r>
            <a:r>
              <a:rPr lang="zh-CN" sz="2000" b="0">
                <a:ea typeface="宋体" panose="02010600030101010101" pitchFamily="2" charset="-122"/>
              </a:rPr>
              <a:t>  对于每个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”empty”</a:t>
            </a:r>
            <a:r>
              <a:rPr lang="zh-CN" sz="2000" b="0">
                <a:ea typeface="宋体" panose="02010600030101010101" pitchFamily="2" charset="-122"/>
              </a:rPr>
              <a:t>和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”query”</a:t>
            </a:r>
            <a:r>
              <a:rPr lang="zh-CN" sz="2000" b="0">
                <a:ea typeface="宋体" panose="02010600030101010101" pitchFamily="2" charset="-122"/>
              </a:rPr>
              <a:t>操作都要输出一个查询结果，每个结果占一行。  其中，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”empty”</a:t>
            </a:r>
            <a:r>
              <a:rPr lang="zh-CN" sz="2000" b="0">
                <a:ea typeface="宋体" panose="02010600030101010101" pitchFamily="2" charset="-122"/>
              </a:rPr>
              <a:t>操作的查询结果为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“YES”</a:t>
            </a:r>
            <a:r>
              <a:rPr lang="zh-CN" sz="2000" b="0">
                <a:ea typeface="宋体" panose="02010600030101010101" pitchFamily="2" charset="-122"/>
              </a:rPr>
              <a:t>或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“NO”</a:t>
            </a:r>
            <a:r>
              <a:rPr lang="zh-CN" sz="2000" b="0">
                <a:ea typeface="宋体" panose="02010600030101010101" pitchFamily="2" charset="-122"/>
              </a:rPr>
              <a:t>，</a:t>
            </a:r>
            <a:r>
              <a:rPr lang="en-US" sz="2000" b="0">
                <a:latin typeface="Calibri" panose="020F0502020204030204" pitchFamily="34" charset="0"/>
                <a:ea typeface="宋体" panose="02010600030101010101" pitchFamily="2" charset="-122"/>
              </a:rPr>
              <a:t>”query”</a:t>
            </a:r>
            <a:r>
              <a:rPr lang="zh-CN" sz="2000" b="0">
                <a:ea typeface="宋体" panose="02010600030101010101" pitchFamily="2" charset="-122"/>
              </a:rPr>
              <a:t>操作的查询结果为一个整数，表示队头元素的值。</a:t>
            </a:r>
            <a:endParaRPr lang="zh-CN" sz="2000" b="0">
              <a:ea typeface="宋体" panose="02010600030101010101" pitchFamily="2" charset="-122"/>
            </a:endParaRPr>
          </a:p>
          <a:p>
            <a:pPr indent="0"/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8" name="标题 1"/>
          <p:cNvSpPr txBox="1"/>
          <p:nvPr/>
        </p:nvSpPr>
        <p:spPr>
          <a:xfrm>
            <a:off x="457835" y="436830"/>
            <a:ext cx="8229600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3.4.1 [7290] </a:t>
            </a: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</a:rPr>
              <a:t>队列的应用</a:t>
            </a:r>
            <a:endParaRPr lang="zh-CN" altLang="en-US" sz="3600" b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0" y="1190469"/>
            <a:ext cx="2005330" cy="53232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000" b="0" dirty="0">
                <a:ea typeface="宋体" panose="02010600030101010101" pitchFamily="2" charset="-122"/>
              </a:rPr>
              <a:t>样例输入</a:t>
            </a:r>
            <a:endParaRPr lang="en-US" sz="2000" b="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r>
              <a:rPr lang="en-US" sz="2000" b="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10</a:t>
            </a:r>
            <a:endParaRPr lang="en-US" sz="2000" b="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r>
              <a:rPr lang="en-US" sz="2000" b="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push 6</a:t>
            </a:r>
            <a:endParaRPr lang="en-US" sz="2000" b="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r>
              <a:rPr lang="en-US" sz="2000" b="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empty</a:t>
            </a:r>
            <a:endParaRPr lang="en-US" sz="2000" b="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r>
              <a:rPr lang="en-US" sz="2000" b="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query</a:t>
            </a:r>
            <a:endParaRPr lang="en-US" sz="2000" b="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r>
              <a:rPr lang="en-US" sz="2000" b="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pop</a:t>
            </a:r>
            <a:endParaRPr lang="en-US" sz="2000" b="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r>
              <a:rPr lang="en-US" sz="2000" b="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empty</a:t>
            </a:r>
            <a:endParaRPr lang="en-US" sz="2000" b="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r>
              <a:rPr lang="en-US" sz="2000" b="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push 3</a:t>
            </a:r>
            <a:endParaRPr lang="en-US" sz="2000" b="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r>
              <a:rPr lang="en-US" sz="2000" b="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push 4</a:t>
            </a:r>
            <a:endParaRPr lang="en-US" sz="2000" b="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r>
              <a:rPr lang="en-US" sz="2000" b="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pop</a:t>
            </a:r>
            <a:endParaRPr lang="en-US" sz="2000" b="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r>
              <a:rPr lang="en-US" sz="2000" b="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query</a:t>
            </a:r>
            <a:endParaRPr lang="en-US" sz="2000" b="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r>
              <a:rPr lang="en-US" sz="2000" b="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push 6</a:t>
            </a:r>
            <a:endParaRPr lang="zh-CN" sz="2000" b="0" dirty="0">
              <a:ea typeface="宋体" panose="02010600030101010101" pitchFamily="2" charset="-122"/>
            </a:endParaRPr>
          </a:p>
          <a:p>
            <a:pPr indent="0"/>
            <a:r>
              <a:rPr lang="zh-CN" sz="2000" b="0" dirty="0">
                <a:ea typeface="宋体" panose="02010600030101010101" pitchFamily="2" charset="-122"/>
              </a:rPr>
              <a:t>样例输出</a:t>
            </a:r>
            <a:endParaRPr lang="en-US" sz="2000" b="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r>
              <a:rPr lang="en-US" sz="2000" b="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NO</a:t>
            </a:r>
            <a:endParaRPr lang="en-US" sz="2000" b="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r>
              <a:rPr lang="en-US" sz="2000" b="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endParaRPr lang="en-US" sz="2000" b="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r>
              <a:rPr lang="en-US" sz="2000" b="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YES</a:t>
            </a:r>
            <a:endParaRPr lang="en-US" sz="2000" b="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r>
              <a:rPr lang="en-US" sz="2000" b="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457835" y="436830"/>
            <a:ext cx="8229600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3.4.1 [7290] –</a:t>
            </a: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</a:rPr>
              <a:t>方法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endParaRPr lang="zh-CN" altLang="en-US" sz="3600" b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94" y="1184696"/>
            <a:ext cx="3728929" cy="510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086" y="1287333"/>
            <a:ext cx="4522497" cy="363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03853" y="1255197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smtClean="0"/>
              <a:t>using </a:t>
            </a:r>
            <a:r>
              <a:rPr lang="en-US" altLang="zh-CN" dirty="0"/>
              <a:t>namespace </a:t>
            </a:r>
            <a:r>
              <a:rPr lang="en-US" altLang="zh-CN" dirty="0" err="1"/>
              <a:t>std</a:t>
            </a:r>
            <a:r>
              <a:rPr lang="en-US" altLang="zh-CN" dirty="0"/>
              <a:t>;</a:t>
            </a:r>
            <a:endParaRPr lang="en-US" altLang="zh-CN" dirty="0"/>
          </a:p>
          <a:p>
            <a:r>
              <a:rPr lang="en-US" altLang="zh-CN" dirty="0" err="1"/>
              <a:t>int</a:t>
            </a:r>
            <a:r>
              <a:rPr lang="en-US" altLang="zh-CN" dirty="0"/>
              <a:t> </a:t>
            </a:r>
            <a:r>
              <a:rPr lang="en-US" altLang="zh-CN" dirty="0" err="1"/>
              <a:t>n,k,q</a:t>
            </a:r>
            <a:r>
              <a:rPr lang="en-US" altLang="zh-CN" dirty="0"/>
              <a:t>=1,h=0,a[1000001];</a:t>
            </a:r>
            <a:endParaRPr lang="en-US" altLang="zh-CN" dirty="0"/>
          </a:p>
          <a:p>
            <a:r>
              <a:rPr lang="en-US" altLang="zh-CN" dirty="0"/>
              <a:t>string l;</a:t>
            </a:r>
            <a:endParaRPr lang="en-US" altLang="zh-CN" dirty="0"/>
          </a:p>
          <a:p>
            <a:r>
              <a:rPr lang="en-US" altLang="zh-CN" dirty="0"/>
              <a:t>void push(</a:t>
            </a:r>
            <a:r>
              <a:rPr lang="en-US" altLang="zh-CN" dirty="0" err="1"/>
              <a:t>int</a:t>
            </a:r>
            <a:r>
              <a:rPr lang="en-US" altLang="zh-CN" dirty="0"/>
              <a:t> x){</a:t>
            </a:r>
            <a:endParaRPr lang="en-US" altLang="zh-CN" dirty="0"/>
          </a:p>
          <a:p>
            <a:r>
              <a:rPr lang="en-US" altLang="zh-CN" dirty="0" smtClean="0"/>
              <a:t>    _______1________</a:t>
            </a:r>
            <a:endParaRPr lang="en-US" altLang="zh-CN" dirty="0"/>
          </a:p>
          <a:p>
            <a:r>
              <a:rPr lang="en-US" altLang="zh-CN" dirty="0"/>
              <a:t>}</a:t>
            </a:r>
            <a:endParaRPr lang="en-US" altLang="zh-CN" dirty="0"/>
          </a:p>
          <a:p>
            <a:r>
              <a:rPr lang="en-US" altLang="zh-CN" dirty="0"/>
              <a:t>void pop(){</a:t>
            </a:r>
            <a:endParaRPr lang="en-US" altLang="zh-CN" dirty="0"/>
          </a:p>
          <a:p>
            <a:r>
              <a:rPr lang="en-US" altLang="zh-CN" dirty="0"/>
              <a:t>    </a:t>
            </a:r>
            <a:r>
              <a:rPr lang="en-US" altLang="zh-CN" dirty="0" smtClean="0"/>
              <a:t>______2_________</a:t>
            </a:r>
            <a:endParaRPr lang="en-US" altLang="zh-CN" dirty="0"/>
          </a:p>
          <a:p>
            <a:r>
              <a:rPr lang="en-US" altLang="zh-CN" dirty="0" smtClean="0"/>
              <a:t>}</a:t>
            </a:r>
            <a:endParaRPr lang="en-US" altLang="zh-CN" dirty="0"/>
          </a:p>
          <a:p>
            <a:r>
              <a:rPr lang="en-US" altLang="zh-CN" dirty="0"/>
              <a:t>bool empty(){</a:t>
            </a:r>
            <a:endParaRPr lang="en-US" altLang="zh-CN" dirty="0"/>
          </a:p>
          <a:p>
            <a:r>
              <a:rPr lang="en-US" altLang="zh-CN" dirty="0"/>
              <a:t>    if</a:t>
            </a:r>
            <a:r>
              <a:rPr lang="en-US" altLang="zh-CN" dirty="0" smtClean="0"/>
              <a:t>(_______3________) </a:t>
            </a:r>
            <a:r>
              <a:rPr lang="en-US" altLang="zh-CN" dirty="0"/>
              <a:t>return true;</a:t>
            </a:r>
            <a:endParaRPr lang="en-US" altLang="zh-CN" dirty="0"/>
          </a:p>
          <a:p>
            <a:r>
              <a:rPr lang="en-US" altLang="zh-CN" dirty="0"/>
              <a:t>    return false;</a:t>
            </a:r>
            <a:endParaRPr lang="en-US" altLang="zh-CN" dirty="0"/>
          </a:p>
          <a:p>
            <a:r>
              <a:rPr lang="en-US" altLang="zh-CN" dirty="0"/>
              <a:t>}</a:t>
            </a:r>
            <a:endParaRPr lang="en-US" altLang="zh-CN" dirty="0"/>
          </a:p>
          <a:p>
            <a:r>
              <a:rPr lang="en-US" altLang="zh-CN" dirty="0" err="1"/>
              <a:t>int</a:t>
            </a:r>
            <a:r>
              <a:rPr lang="en-US" altLang="zh-CN" dirty="0"/>
              <a:t> top(){</a:t>
            </a:r>
            <a:endParaRPr lang="en-US" altLang="zh-CN" dirty="0"/>
          </a:p>
          <a:p>
            <a:r>
              <a:rPr lang="en-US" altLang="zh-CN" dirty="0"/>
              <a:t>    return a[q];</a:t>
            </a:r>
            <a:endParaRPr lang="en-US" altLang="zh-CN" dirty="0"/>
          </a:p>
          <a:p>
            <a:r>
              <a:rPr lang="en-US" altLang="zh-CN" dirty="0"/>
              <a:t>}</a:t>
            </a:r>
            <a:endParaRPr lang="zh-CN" altLang="en-US" dirty="0"/>
          </a:p>
        </p:txBody>
      </p:sp>
      <p:sp>
        <p:nvSpPr>
          <p:cNvPr id="5" name="标题 1"/>
          <p:cNvSpPr txBox="1"/>
          <p:nvPr/>
        </p:nvSpPr>
        <p:spPr>
          <a:xfrm>
            <a:off x="457835" y="436830"/>
            <a:ext cx="8229600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3.4.1 [7290] –</a:t>
            </a: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</a:rPr>
              <a:t>方法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endParaRPr lang="zh-CN" altLang="en-US" sz="3600" b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635" y="1613903"/>
            <a:ext cx="4522497" cy="363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accent5">
                    <a:lumMod val="75000"/>
                  </a:schemeClr>
                </a:solidFill>
              </a:rPr>
              <a:t>主要内容</a:t>
            </a: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pPr algn="ctr"/>
            <a:r>
              <a:rPr lang="zh-CN" altLang="en-US" smtClean="0"/>
              <a:t>浙江财经大学信智学院 陈琰宏 </a:t>
            </a:r>
            <a:endParaRPr lang="zh-CN" altLang="en-US" dirty="0"/>
          </a:p>
        </p:txBody>
      </p:sp>
      <p:sp>
        <p:nvSpPr>
          <p:cNvPr id="8" name="文本框 39"/>
          <p:cNvSpPr txBox="1"/>
          <p:nvPr/>
        </p:nvSpPr>
        <p:spPr>
          <a:xfrm>
            <a:off x="1814337" y="2432898"/>
            <a:ext cx="5423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队列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的操作（增删改查等）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: 圆角 40"/>
          <p:cNvSpPr/>
          <p:nvPr/>
        </p:nvSpPr>
        <p:spPr>
          <a:xfrm>
            <a:off x="797845" y="2362721"/>
            <a:ext cx="712356" cy="71235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10" name="文本框 41"/>
          <p:cNvSpPr txBox="1"/>
          <p:nvPr/>
        </p:nvSpPr>
        <p:spPr>
          <a:xfrm>
            <a:off x="810604" y="2479128"/>
            <a:ext cx="712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</a:rPr>
              <a:t>02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708752" y="2432518"/>
            <a:ext cx="0" cy="57276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44"/>
          <p:cNvSpPr txBox="1"/>
          <p:nvPr/>
        </p:nvSpPr>
        <p:spPr>
          <a:xfrm>
            <a:off x="1826825" y="3459324"/>
            <a:ext cx="284692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链式队列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: 圆角 45"/>
          <p:cNvSpPr/>
          <p:nvPr/>
        </p:nvSpPr>
        <p:spPr>
          <a:xfrm>
            <a:off x="797845" y="3338715"/>
            <a:ext cx="712356" cy="71235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14" name="文本框 46"/>
          <p:cNvSpPr txBox="1"/>
          <p:nvPr/>
        </p:nvSpPr>
        <p:spPr>
          <a:xfrm>
            <a:off x="810604" y="3455122"/>
            <a:ext cx="712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</a:rPr>
              <a:t>03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708752" y="3408512"/>
            <a:ext cx="0" cy="57276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54"/>
          <p:cNvSpPr txBox="1"/>
          <p:nvPr/>
        </p:nvSpPr>
        <p:spPr>
          <a:xfrm>
            <a:off x="1827096" y="1490395"/>
            <a:ext cx="569385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队列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的定义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: 圆角 55"/>
          <p:cNvSpPr/>
          <p:nvPr/>
        </p:nvSpPr>
        <p:spPr>
          <a:xfrm>
            <a:off x="810604" y="1420218"/>
            <a:ext cx="712356" cy="71235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27" name="文本框 56"/>
          <p:cNvSpPr txBox="1"/>
          <p:nvPr/>
        </p:nvSpPr>
        <p:spPr>
          <a:xfrm>
            <a:off x="823363" y="1536625"/>
            <a:ext cx="712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</a:rPr>
              <a:t>01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721511" y="1490015"/>
            <a:ext cx="0" cy="57276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2" name="矩形: 圆角 45"/>
          <p:cNvSpPr/>
          <p:nvPr/>
        </p:nvSpPr>
        <p:spPr>
          <a:xfrm>
            <a:off x="810545" y="4288934"/>
            <a:ext cx="712356" cy="71235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33" name="文本框 46"/>
          <p:cNvSpPr txBox="1"/>
          <p:nvPr/>
        </p:nvSpPr>
        <p:spPr>
          <a:xfrm>
            <a:off x="823304" y="4405341"/>
            <a:ext cx="71235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</a:rPr>
              <a:t>04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1721452" y="4353547"/>
            <a:ext cx="0" cy="57276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44"/>
          <p:cNvSpPr txBox="1"/>
          <p:nvPr/>
        </p:nvSpPr>
        <p:spPr>
          <a:xfrm>
            <a:off x="1814337" y="4353547"/>
            <a:ext cx="2846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队列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的应用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: 圆角 45"/>
          <p:cNvSpPr/>
          <p:nvPr/>
        </p:nvSpPr>
        <p:spPr>
          <a:xfrm>
            <a:off x="823363" y="5346404"/>
            <a:ext cx="712356" cy="71235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22" name="文本框 46"/>
          <p:cNvSpPr txBox="1"/>
          <p:nvPr/>
        </p:nvSpPr>
        <p:spPr>
          <a:xfrm>
            <a:off x="836122" y="5462811"/>
            <a:ext cx="71235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</a:rPr>
              <a:t>05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1734270" y="5411017"/>
            <a:ext cx="0" cy="57276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44"/>
          <p:cNvSpPr txBox="1"/>
          <p:nvPr/>
        </p:nvSpPr>
        <p:spPr>
          <a:xfrm>
            <a:off x="1827155" y="5411017"/>
            <a:ext cx="2846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广度优先搜索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32"/>
    </mc:Choice>
    <mc:Fallback>
      <p:transition spd="slow" advTm="753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457835" y="436830"/>
            <a:ext cx="8229600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3.4.1 [7290] </a:t>
            </a: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</a:rPr>
              <a:t>方法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endParaRPr lang="zh-CN" altLang="en-US" sz="3600" b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4" y="1306091"/>
            <a:ext cx="7006655" cy="488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457835" y="436830"/>
            <a:ext cx="8229600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3.4.1 [7290] </a:t>
            </a: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</a:rPr>
              <a:t>方法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endParaRPr lang="zh-CN" altLang="en-US" sz="3600" b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1" y="1216244"/>
            <a:ext cx="5821668" cy="483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25151" y="1428100"/>
            <a:ext cx="4572000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000" dirty="0" smtClean="0"/>
              <a:t>包含</a:t>
            </a:r>
            <a:r>
              <a:rPr lang="zh-CN" altLang="en-US" sz="2000" dirty="0"/>
              <a:t>头文件：</a:t>
            </a:r>
            <a:r>
              <a:rPr lang="en-US" altLang="zh-CN" sz="2000" dirty="0"/>
              <a:t>#include &lt;queue&gt;</a:t>
            </a:r>
            <a:endParaRPr lang="en-US" altLang="zh-CN" sz="2000" dirty="0"/>
          </a:p>
          <a:p>
            <a:r>
              <a:rPr lang="zh-CN" altLang="en-US" sz="2000" dirty="0"/>
              <a:t>使用命名空间：</a:t>
            </a:r>
            <a:r>
              <a:rPr lang="en-US" altLang="zh-CN" sz="2000" dirty="0"/>
              <a:t>using namespace </a:t>
            </a:r>
            <a:r>
              <a:rPr lang="en-US" altLang="zh-CN" sz="2000" dirty="0" err="1"/>
              <a:t>std</a:t>
            </a:r>
            <a:r>
              <a:rPr lang="en-US" altLang="zh-CN" sz="2000" dirty="0"/>
              <a:t>;</a:t>
            </a:r>
            <a:endParaRPr lang="en-US" altLang="zh-CN" sz="2000" dirty="0"/>
          </a:p>
          <a:p>
            <a:r>
              <a:rPr lang="zh-CN" altLang="en-US" sz="2000" dirty="0"/>
              <a:t>定义栈的方法：</a:t>
            </a:r>
            <a:endParaRPr lang="zh-CN" altLang="en-US" sz="2000" dirty="0"/>
          </a:p>
          <a:p>
            <a:r>
              <a:rPr lang="en-US" altLang="zh-CN" sz="2000" dirty="0"/>
              <a:t>queue&lt;char&gt; S1;	//</a:t>
            </a:r>
            <a:r>
              <a:rPr lang="zh-CN" altLang="en-US" sz="2000" dirty="0"/>
              <a:t>队列中的结点为字符</a:t>
            </a:r>
            <a:endParaRPr lang="zh-CN" altLang="en-US" sz="2000" dirty="0"/>
          </a:p>
          <a:p>
            <a:r>
              <a:rPr lang="en-US" altLang="zh-CN" sz="2000" dirty="0"/>
              <a:t>queue&lt;</a:t>
            </a:r>
            <a:r>
              <a:rPr lang="en-US" altLang="zh-CN" sz="2000" dirty="0" err="1"/>
              <a:t>int</a:t>
            </a:r>
            <a:r>
              <a:rPr lang="en-US" altLang="zh-CN" sz="2000" dirty="0"/>
              <a:t>&gt; S2; 	//</a:t>
            </a:r>
            <a:r>
              <a:rPr lang="zh-CN" altLang="en-US" sz="2000" dirty="0"/>
              <a:t>队列中的结点为整型数据</a:t>
            </a:r>
            <a:endParaRPr lang="zh-CN" altLang="en-US" sz="2000" dirty="0"/>
          </a:p>
          <a:p>
            <a:r>
              <a:rPr lang="en-US" altLang="zh-CN" sz="2000" dirty="0"/>
              <a:t>queue&lt;</a:t>
            </a:r>
            <a:r>
              <a:rPr lang="en-US" altLang="zh-CN" sz="2000" dirty="0" err="1"/>
              <a:t>pos</a:t>
            </a:r>
            <a:r>
              <a:rPr lang="en-US" altLang="zh-CN" sz="2000" dirty="0"/>
              <a:t>&gt; S3; //</a:t>
            </a:r>
            <a:r>
              <a:rPr lang="zh-CN" altLang="en-US" sz="2000" dirty="0"/>
              <a:t>队列中的结点为自定义结构体</a:t>
            </a:r>
            <a:r>
              <a:rPr lang="en-US" altLang="zh-CN" sz="2000" dirty="0" err="1"/>
              <a:t>pos</a:t>
            </a:r>
            <a:r>
              <a:rPr lang="zh-CN" altLang="en-US" sz="2000" dirty="0"/>
              <a:t>变量</a:t>
            </a:r>
            <a:endParaRPr lang="zh-CN" altLang="en-US" sz="2000" dirty="0"/>
          </a:p>
          <a:p>
            <a:r>
              <a:rPr lang="en-US" altLang="zh-CN" sz="2000" dirty="0"/>
              <a:t>queue</a:t>
            </a:r>
            <a:r>
              <a:rPr lang="zh-CN" altLang="en-US" sz="2000" dirty="0"/>
              <a:t>的成员函数：</a:t>
            </a:r>
            <a:endParaRPr lang="zh-CN" altLang="en-US" sz="2000" dirty="0"/>
          </a:p>
          <a:p>
            <a:r>
              <a:rPr lang="en-US" altLang="zh-CN" sz="2000" dirty="0"/>
              <a:t>back()</a:t>
            </a:r>
            <a:r>
              <a:rPr lang="zh-CN" altLang="en-US" sz="2000" dirty="0"/>
              <a:t>返回最后一个元素</a:t>
            </a:r>
            <a:endParaRPr lang="zh-CN" altLang="en-US" sz="2000" dirty="0"/>
          </a:p>
          <a:p>
            <a:r>
              <a:rPr lang="en-US" altLang="zh-CN" sz="2000" dirty="0"/>
              <a:t>empty()</a:t>
            </a:r>
            <a:r>
              <a:rPr lang="zh-CN" altLang="en-US" sz="2000" dirty="0"/>
              <a:t>如果队列空则返回真</a:t>
            </a:r>
            <a:endParaRPr lang="zh-CN" altLang="en-US" sz="2000" dirty="0"/>
          </a:p>
          <a:p>
            <a:r>
              <a:rPr lang="en-US" altLang="zh-CN" sz="2000" dirty="0"/>
              <a:t>front()</a:t>
            </a:r>
            <a:r>
              <a:rPr lang="zh-CN" altLang="en-US" sz="2000" dirty="0"/>
              <a:t>返回第一个元素</a:t>
            </a:r>
            <a:endParaRPr lang="zh-CN" altLang="en-US" sz="2000" dirty="0"/>
          </a:p>
          <a:p>
            <a:r>
              <a:rPr lang="en-US" altLang="zh-CN" sz="2000" dirty="0"/>
              <a:t>pop()</a:t>
            </a:r>
            <a:r>
              <a:rPr lang="zh-CN" altLang="en-US" sz="2000" dirty="0"/>
              <a:t>删除第一个元素</a:t>
            </a:r>
            <a:endParaRPr lang="zh-CN" altLang="en-US" sz="2000" dirty="0"/>
          </a:p>
          <a:p>
            <a:r>
              <a:rPr lang="en-US" altLang="zh-CN" sz="2000" dirty="0"/>
              <a:t>push()</a:t>
            </a:r>
            <a:r>
              <a:rPr lang="zh-CN" altLang="en-US" sz="2000" dirty="0"/>
              <a:t>在末尾加入一个元素</a:t>
            </a:r>
            <a:endParaRPr lang="zh-CN" altLang="en-US" sz="2000" dirty="0"/>
          </a:p>
          <a:p>
            <a:r>
              <a:rPr lang="en-US" altLang="zh-CN" sz="2000" dirty="0"/>
              <a:t>size()</a:t>
            </a:r>
            <a:r>
              <a:rPr lang="zh-CN" altLang="en-US" sz="2000" dirty="0"/>
              <a:t>返回队列中元素的个数</a:t>
            </a:r>
            <a:endParaRPr lang="zh-CN" altLang="en-US" sz="2000" dirty="0"/>
          </a:p>
        </p:txBody>
      </p:sp>
      <p:sp>
        <p:nvSpPr>
          <p:cNvPr id="5" name="标题 1"/>
          <p:cNvSpPr txBox="1"/>
          <p:nvPr/>
        </p:nvSpPr>
        <p:spPr>
          <a:xfrm>
            <a:off x="457835" y="436830"/>
            <a:ext cx="8229600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STL  queue</a:t>
            </a:r>
            <a:endParaRPr lang="zh-CN" altLang="en-US" sz="3600" b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457835" y="436830"/>
            <a:ext cx="8229600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3.4.1 [7290] </a:t>
            </a: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</a:rPr>
              <a:t>方法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4</a:t>
            </a:r>
            <a:endParaRPr lang="zh-CN" altLang="en-US" sz="3600" b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" y="1164706"/>
            <a:ext cx="5347500" cy="519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457835" y="436830"/>
            <a:ext cx="8229600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3.4.2 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</a:rPr>
              <a:t>[2882] 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</a:rPr>
              <a:t>周末舞会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1175" y="1225689"/>
            <a:ext cx="79496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假设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在周末舞会上，男士们和女士们进入舞厅时，各自排成一队。跳舞开始时，依次从男队和女队的队头上各出一人配成舞伴。规定每个舞曲能有一对跳舞者。若两队初始人数不相同，则较长的那一队中未配对者等待下一轮舞曲。现要求写一个程序，模拟上述舞伴配对问题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输入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第一行两队的人数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;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第二行舞曲的数目。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输出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配对情况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29404" y="308165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样例输入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4 6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样例输出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1 1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2 2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3 3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4 4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1 5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2 6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3 1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68" y="1174620"/>
            <a:ext cx="5674243" cy="516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1"/>
          <p:cNvSpPr txBox="1"/>
          <p:nvPr/>
        </p:nvSpPr>
        <p:spPr>
          <a:xfrm>
            <a:off x="457835" y="436830"/>
            <a:ext cx="8229600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3.4.2 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</a:rPr>
              <a:t>[2882] 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</a:rPr>
              <a:t>周末舞会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07910" y="1096004"/>
            <a:ext cx="742716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/>
              <a:t>int</a:t>
            </a:r>
            <a:r>
              <a:rPr lang="en-US" altLang="zh-CN" dirty="0" smtClean="0"/>
              <a:t> </a:t>
            </a:r>
            <a:r>
              <a:rPr lang="en-US" altLang="zh-CN" dirty="0"/>
              <a:t>main()</a:t>
            </a:r>
            <a:endParaRPr lang="en-US" altLang="zh-CN" dirty="0"/>
          </a:p>
          <a:p>
            <a:r>
              <a:rPr lang="en-US" altLang="zh-CN" dirty="0"/>
              <a:t>{</a:t>
            </a:r>
            <a:endParaRPr lang="en-US" altLang="zh-CN" dirty="0"/>
          </a:p>
          <a:p>
            <a:r>
              <a:rPr lang="en-US" altLang="zh-CN" dirty="0"/>
              <a:t>    </a:t>
            </a:r>
            <a:r>
              <a:rPr lang="en-US" altLang="zh-CN" dirty="0" err="1"/>
              <a:t>int</a:t>
            </a:r>
            <a:r>
              <a:rPr lang="en-US" altLang="zh-CN" dirty="0"/>
              <a:t> </a:t>
            </a:r>
            <a:r>
              <a:rPr lang="en-US" altLang="zh-CN" dirty="0" err="1"/>
              <a:t>n,m,k</a:t>
            </a:r>
            <a:r>
              <a:rPr lang="en-US" altLang="zh-CN" dirty="0"/>
              <a:t>;</a:t>
            </a:r>
            <a:endParaRPr lang="en-US" altLang="zh-CN" dirty="0"/>
          </a:p>
          <a:p>
            <a:r>
              <a:rPr lang="en-US" altLang="zh-CN" dirty="0"/>
              <a:t>    while(~</a:t>
            </a:r>
            <a:r>
              <a:rPr lang="en-US" altLang="zh-CN" dirty="0" err="1"/>
              <a:t>scanf</a:t>
            </a:r>
            <a:r>
              <a:rPr lang="en-US" altLang="zh-CN" dirty="0"/>
              <a:t>("%</a:t>
            </a:r>
            <a:r>
              <a:rPr lang="en-US" altLang="zh-CN" dirty="0" err="1"/>
              <a:t>d%d%d</a:t>
            </a:r>
            <a:r>
              <a:rPr lang="en-US" altLang="zh-CN" dirty="0"/>
              <a:t>",&amp;</a:t>
            </a:r>
            <a:r>
              <a:rPr lang="en-US" altLang="zh-CN" dirty="0" err="1"/>
              <a:t>n,&amp;m,&amp;k</a:t>
            </a:r>
            <a:r>
              <a:rPr lang="en-US" altLang="zh-CN" dirty="0"/>
              <a:t>))</a:t>
            </a:r>
            <a:endParaRPr lang="en-US" altLang="zh-CN" dirty="0"/>
          </a:p>
          <a:p>
            <a:r>
              <a:rPr lang="en-US" altLang="zh-CN" dirty="0"/>
              <a:t>    {</a:t>
            </a:r>
            <a:endParaRPr lang="en-US" altLang="zh-CN" dirty="0"/>
          </a:p>
          <a:p>
            <a:r>
              <a:rPr lang="en-US" altLang="zh-CN" dirty="0"/>
              <a:t>        queue&lt;</a:t>
            </a:r>
            <a:r>
              <a:rPr lang="en-US" altLang="zh-CN" dirty="0" err="1"/>
              <a:t>int</a:t>
            </a:r>
            <a:r>
              <a:rPr lang="en-US" altLang="zh-CN" dirty="0"/>
              <a:t>&gt;q1,q2;//</a:t>
            </a:r>
            <a:r>
              <a:rPr lang="zh-CN" altLang="en-US" dirty="0"/>
              <a:t>定义一个队列 </a:t>
            </a:r>
            <a:endParaRPr lang="zh-CN" altLang="en-US" dirty="0"/>
          </a:p>
          <a:p>
            <a:r>
              <a:rPr lang="zh-CN" altLang="en-US" dirty="0"/>
              <a:t>        </a:t>
            </a:r>
            <a:r>
              <a:rPr lang="en-US" altLang="zh-CN" dirty="0"/>
              <a:t>while(!q1.empty())q1.pop</a:t>
            </a:r>
            <a:r>
              <a:rPr lang="en-US" altLang="zh-CN" dirty="0" smtClean="0"/>
              <a:t>();     </a:t>
            </a:r>
            <a:r>
              <a:rPr lang="en-US" altLang="zh-CN" dirty="0"/>
              <a:t>while(!q2.empty())q2.pop(); </a:t>
            </a:r>
            <a:endParaRPr lang="en-US" altLang="zh-CN" dirty="0"/>
          </a:p>
          <a:p>
            <a:r>
              <a:rPr lang="en-US" altLang="zh-CN" dirty="0"/>
              <a:t>        for(</a:t>
            </a:r>
            <a:r>
              <a:rPr lang="en-US" altLang="zh-CN" dirty="0" err="1"/>
              <a:t>int</a:t>
            </a:r>
            <a:r>
              <a:rPr lang="en-US" altLang="zh-CN" dirty="0"/>
              <a:t> </a:t>
            </a:r>
            <a:r>
              <a:rPr lang="en-US" altLang="zh-CN" dirty="0" err="1"/>
              <a:t>i</a:t>
            </a:r>
            <a:r>
              <a:rPr lang="en-US" altLang="zh-CN" dirty="0"/>
              <a:t>=1;i&lt;=</a:t>
            </a:r>
            <a:r>
              <a:rPr lang="en-US" altLang="zh-CN" dirty="0" err="1"/>
              <a:t>n;i</a:t>
            </a:r>
            <a:r>
              <a:rPr lang="en-US" altLang="zh-CN" dirty="0" smtClean="0"/>
              <a:t>++)_______1__________//</a:t>
            </a:r>
            <a:r>
              <a:rPr lang="zh-CN" altLang="en-US" dirty="0"/>
              <a:t>往栈里 添加男生 </a:t>
            </a:r>
            <a:endParaRPr lang="zh-CN" altLang="en-US" dirty="0"/>
          </a:p>
          <a:p>
            <a:r>
              <a:rPr lang="zh-CN" altLang="en-US" dirty="0"/>
              <a:t>        </a:t>
            </a:r>
            <a:r>
              <a:rPr lang="en-US" altLang="zh-CN" dirty="0"/>
              <a:t>for(</a:t>
            </a:r>
            <a:r>
              <a:rPr lang="en-US" altLang="zh-CN" dirty="0" err="1"/>
              <a:t>int</a:t>
            </a:r>
            <a:r>
              <a:rPr lang="en-US" altLang="zh-CN" dirty="0"/>
              <a:t> </a:t>
            </a:r>
            <a:r>
              <a:rPr lang="en-US" altLang="zh-CN" dirty="0" err="1"/>
              <a:t>i</a:t>
            </a:r>
            <a:r>
              <a:rPr lang="en-US" altLang="zh-CN" dirty="0"/>
              <a:t>=1;i&lt;=</a:t>
            </a:r>
            <a:r>
              <a:rPr lang="en-US" altLang="zh-CN" dirty="0" err="1"/>
              <a:t>m;i</a:t>
            </a:r>
            <a:r>
              <a:rPr lang="en-US" altLang="zh-CN" dirty="0" smtClean="0"/>
              <a:t>++)</a:t>
            </a:r>
            <a:r>
              <a:rPr lang="en-US" altLang="zh-CN" dirty="0"/>
              <a:t> </a:t>
            </a:r>
            <a:r>
              <a:rPr lang="en-US" altLang="zh-CN" dirty="0" smtClean="0"/>
              <a:t>______1___________//</a:t>
            </a:r>
            <a:r>
              <a:rPr lang="zh-CN" altLang="en-US" dirty="0"/>
              <a:t>往栈里 添加女生 </a:t>
            </a:r>
            <a:endParaRPr lang="zh-CN" altLang="en-US" dirty="0"/>
          </a:p>
          <a:p>
            <a:r>
              <a:rPr lang="zh-CN" altLang="en-US" dirty="0"/>
              <a:t>        </a:t>
            </a:r>
            <a:r>
              <a:rPr lang="en-US" altLang="zh-CN" dirty="0"/>
              <a:t>while(k--)</a:t>
            </a:r>
            <a:endParaRPr lang="en-US" altLang="zh-CN" dirty="0"/>
          </a:p>
          <a:p>
            <a:r>
              <a:rPr lang="en-US" altLang="zh-CN" dirty="0"/>
              <a:t>        {</a:t>
            </a:r>
            <a:endParaRPr lang="en-US" altLang="zh-CN" dirty="0"/>
          </a:p>
          <a:p>
            <a:r>
              <a:rPr lang="en-US" altLang="zh-CN" dirty="0"/>
              <a:t>            </a:t>
            </a:r>
            <a:r>
              <a:rPr lang="en-US" altLang="zh-CN" dirty="0" err="1"/>
              <a:t>int</a:t>
            </a:r>
            <a:r>
              <a:rPr lang="en-US" altLang="zh-CN" dirty="0"/>
              <a:t> </a:t>
            </a:r>
            <a:r>
              <a:rPr lang="en-US" altLang="zh-CN" dirty="0" smtClean="0"/>
              <a:t>x1=_______2__________//</a:t>
            </a:r>
            <a:r>
              <a:rPr lang="zh-CN" altLang="en-US" dirty="0"/>
              <a:t>取出队头配对 </a:t>
            </a:r>
            <a:endParaRPr lang="zh-CN" altLang="en-US" dirty="0"/>
          </a:p>
          <a:p>
            <a:r>
              <a:rPr lang="zh-CN" altLang="en-US" dirty="0"/>
              <a:t>            </a:t>
            </a:r>
            <a:r>
              <a:rPr lang="en-US" altLang="zh-CN" dirty="0" err="1"/>
              <a:t>int</a:t>
            </a:r>
            <a:r>
              <a:rPr lang="en-US" altLang="zh-CN" dirty="0"/>
              <a:t> </a:t>
            </a:r>
            <a:r>
              <a:rPr lang="en-US" altLang="zh-CN" dirty="0" smtClean="0"/>
              <a:t>x2=______2___________</a:t>
            </a:r>
            <a:endParaRPr lang="en-US" altLang="zh-CN" dirty="0"/>
          </a:p>
          <a:p>
            <a:r>
              <a:rPr lang="en-US" altLang="zh-CN" dirty="0"/>
              <a:t>            q1.pop(),q2.pop();</a:t>
            </a:r>
            <a:endParaRPr lang="en-US" altLang="zh-CN" dirty="0"/>
          </a:p>
          <a:p>
            <a:r>
              <a:rPr lang="en-US" altLang="zh-CN" dirty="0"/>
              <a:t>            q1.push(x1),q2.push(x2);//</a:t>
            </a:r>
            <a:r>
              <a:rPr lang="zh-CN" altLang="en-US" dirty="0"/>
              <a:t>配对后的男生女生重新排队 </a:t>
            </a:r>
            <a:endParaRPr lang="zh-CN" altLang="en-US" dirty="0"/>
          </a:p>
          <a:p>
            <a:r>
              <a:rPr lang="zh-CN" altLang="en-US" dirty="0"/>
              <a:t>            </a:t>
            </a:r>
            <a:r>
              <a:rPr lang="en-US" altLang="zh-CN" dirty="0" err="1"/>
              <a:t>printf</a:t>
            </a:r>
            <a:r>
              <a:rPr lang="en-US" altLang="zh-CN" dirty="0"/>
              <a:t>("%d %d\n",x1,x2);</a:t>
            </a:r>
            <a:endParaRPr lang="en-US" altLang="zh-CN" dirty="0"/>
          </a:p>
          <a:p>
            <a:r>
              <a:rPr lang="en-US" altLang="zh-CN" dirty="0"/>
              <a:t>        }</a:t>
            </a:r>
            <a:endParaRPr lang="en-US" altLang="zh-CN" dirty="0"/>
          </a:p>
          <a:p>
            <a:r>
              <a:rPr lang="en-US" altLang="zh-CN" dirty="0"/>
              <a:t>    }</a:t>
            </a:r>
            <a:endParaRPr lang="en-US" altLang="zh-CN" dirty="0"/>
          </a:p>
          <a:p>
            <a:r>
              <a:rPr lang="en-US" altLang="zh-CN" dirty="0"/>
              <a:t>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65109" y="1241488"/>
            <a:ext cx="78377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有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ｎ个人依次围成一圈，从第１个人开始报数，数到第ｍ个人出列，然后从出列的下一个人开始报数，数到第ｍ个人又出列，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…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，如此反复到所有的人全部出列为止。设ｎ个人的编号分别为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…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n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，打印出列的顺序。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输入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n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m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输出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出列的顺序。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样例输入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4 17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样例输出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1 3 4 2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457835" y="436830"/>
            <a:ext cx="8229600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3.4.3 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2884] 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</a:rPr>
              <a:t>围圈报数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" y="1261584"/>
            <a:ext cx="4833257" cy="505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1"/>
          <p:cNvSpPr txBox="1"/>
          <p:nvPr/>
        </p:nvSpPr>
        <p:spPr>
          <a:xfrm>
            <a:off x="457835" y="436830"/>
            <a:ext cx="8229600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3.4.3 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2884] 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</a:rPr>
              <a:t>围圈报数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35902" y="1155480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err="1" smtClean="0"/>
              <a:t>int</a:t>
            </a:r>
            <a:r>
              <a:rPr lang="en-US" altLang="zh-CN" dirty="0" smtClean="0"/>
              <a:t> </a:t>
            </a:r>
            <a:r>
              <a:rPr lang="en-US" altLang="zh-CN" dirty="0"/>
              <a:t>main()</a:t>
            </a:r>
            <a:endParaRPr lang="en-US" altLang="zh-CN" dirty="0"/>
          </a:p>
          <a:p>
            <a:r>
              <a:rPr lang="en-US" altLang="zh-CN" dirty="0"/>
              <a:t>{</a:t>
            </a:r>
            <a:endParaRPr lang="en-US" altLang="zh-CN" dirty="0"/>
          </a:p>
          <a:p>
            <a:r>
              <a:rPr lang="en-US" altLang="zh-CN" dirty="0"/>
              <a:t>    </a:t>
            </a:r>
            <a:r>
              <a:rPr lang="en-US" altLang="zh-CN" dirty="0" smtClean="0"/>
              <a:t>________1_______________</a:t>
            </a:r>
            <a:endParaRPr lang="en-US" altLang="zh-CN" dirty="0"/>
          </a:p>
          <a:p>
            <a:r>
              <a:rPr lang="en-US" altLang="zh-CN" dirty="0"/>
              <a:t>    </a:t>
            </a:r>
            <a:r>
              <a:rPr lang="en-US" altLang="zh-CN" dirty="0" err="1"/>
              <a:t>int</a:t>
            </a:r>
            <a:r>
              <a:rPr lang="en-US" altLang="zh-CN" dirty="0"/>
              <a:t> n, m;</a:t>
            </a:r>
            <a:endParaRPr lang="en-US" altLang="zh-CN" dirty="0"/>
          </a:p>
          <a:p>
            <a:r>
              <a:rPr lang="en-US" altLang="zh-CN" dirty="0"/>
              <a:t>    </a:t>
            </a:r>
            <a:r>
              <a:rPr lang="en-US" altLang="zh-CN" dirty="0" err="1"/>
              <a:t>cin</a:t>
            </a:r>
            <a:r>
              <a:rPr lang="en-US" altLang="zh-CN" dirty="0"/>
              <a:t> &gt;&gt; n &gt;&gt; m;</a:t>
            </a:r>
            <a:endParaRPr lang="en-US" altLang="zh-CN" dirty="0"/>
          </a:p>
          <a:p>
            <a:r>
              <a:rPr lang="en-US" altLang="zh-CN" dirty="0"/>
              <a:t>    for (</a:t>
            </a:r>
            <a:r>
              <a:rPr lang="en-US" altLang="zh-CN" dirty="0" err="1"/>
              <a:t>int</a:t>
            </a:r>
            <a:r>
              <a:rPr lang="en-US" altLang="zh-CN" dirty="0"/>
              <a:t> </a:t>
            </a:r>
            <a:r>
              <a:rPr lang="en-US" altLang="zh-CN" dirty="0" err="1"/>
              <a:t>i</a:t>
            </a:r>
            <a:r>
              <a:rPr lang="en-US" altLang="zh-CN" dirty="0"/>
              <a:t> = 1; </a:t>
            </a:r>
            <a:r>
              <a:rPr lang="en-US" altLang="zh-CN" dirty="0" err="1"/>
              <a:t>i</a:t>
            </a:r>
            <a:r>
              <a:rPr lang="en-US" altLang="zh-CN" dirty="0"/>
              <a:t> &lt;= n; </a:t>
            </a:r>
            <a:r>
              <a:rPr lang="en-US" altLang="zh-CN" dirty="0" err="1"/>
              <a:t>i</a:t>
            </a:r>
            <a:r>
              <a:rPr lang="en-US" altLang="zh-CN" dirty="0"/>
              <a:t>++)</a:t>
            </a:r>
            <a:endParaRPr lang="en-US" altLang="zh-CN" dirty="0"/>
          </a:p>
          <a:p>
            <a:r>
              <a:rPr lang="en-US" altLang="zh-CN" dirty="0"/>
              <a:t>        </a:t>
            </a:r>
            <a:r>
              <a:rPr lang="en-US" altLang="zh-CN" dirty="0" smtClean="0"/>
              <a:t>_____2__________________</a:t>
            </a:r>
            <a:endParaRPr lang="en-US" altLang="zh-CN" dirty="0"/>
          </a:p>
          <a:p>
            <a:r>
              <a:rPr lang="en-US" altLang="zh-CN" dirty="0" smtClean="0"/>
              <a:t>    </a:t>
            </a:r>
            <a:r>
              <a:rPr lang="en-US" altLang="zh-CN" dirty="0"/>
              <a:t>while (!</a:t>
            </a:r>
            <a:r>
              <a:rPr lang="en-US" altLang="zh-CN" dirty="0" err="1"/>
              <a:t>student.empty</a:t>
            </a:r>
            <a:r>
              <a:rPr lang="en-US" altLang="zh-CN" dirty="0"/>
              <a:t>())</a:t>
            </a:r>
            <a:endParaRPr lang="en-US" altLang="zh-CN" dirty="0"/>
          </a:p>
          <a:p>
            <a:r>
              <a:rPr lang="en-US" altLang="zh-CN" dirty="0"/>
              <a:t>    {</a:t>
            </a:r>
            <a:endParaRPr lang="en-US" altLang="zh-CN" dirty="0"/>
          </a:p>
          <a:p>
            <a:r>
              <a:rPr lang="en-US" altLang="zh-CN" dirty="0"/>
              <a:t>        for (</a:t>
            </a:r>
            <a:r>
              <a:rPr lang="en-US" altLang="zh-CN" dirty="0" err="1"/>
              <a:t>int</a:t>
            </a:r>
            <a:r>
              <a:rPr lang="en-US" altLang="zh-CN" dirty="0"/>
              <a:t> </a:t>
            </a:r>
            <a:r>
              <a:rPr lang="en-US" altLang="zh-CN" dirty="0" err="1"/>
              <a:t>i</a:t>
            </a:r>
            <a:r>
              <a:rPr lang="en-US" altLang="zh-CN" dirty="0"/>
              <a:t> = 1; </a:t>
            </a:r>
            <a:r>
              <a:rPr lang="en-US" altLang="zh-CN" dirty="0" err="1"/>
              <a:t>i</a:t>
            </a:r>
            <a:r>
              <a:rPr lang="en-US" altLang="zh-CN" dirty="0"/>
              <a:t> &lt;= m-1; </a:t>
            </a:r>
            <a:r>
              <a:rPr lang="en-US" altLang="zh-CN" dirty="0" err="1"/>
              <a:t>i</a:t>
            </a:r>
            <a:r>
              <a:rPr lang="en-US" altLang="zh-CN" dirty="0"/>
              <a:t>++)</a:t>
            </a:r>
            <a:endParaRPr lang="en-US" altLang="zh-CN" dirty="0"/>
          </a:p>
          <a:p>
            <a:r>
              <a:rPr lang="en-US" altLang="zh-CN" dirty="0"/>
              <a:t>        {</a:t>
            </a:r>
            <a:endParaRPr lang="en-US" altLang="zh-CN" dirty="0"/>
          </a:p>
          <a:p>
            <a:r>
              <a:rPr lang="en-US" altLang="zh-CN" dirty="0"/>
              <a:t>            </a:t>
            </a:r>
            <a:r>
              <a:rPr lang="en-US" altLang="zh-CN" dirty="0" err="1"/>
              <a:t>int</a:t>
            </a:r>
            <a:r>
              <a:rPr lang="en-US" altLang="zh-CN" dirty="0"/>
              <a:t> x = </a:t>
            </a:r>
            <a:r>
              <a:rPr lang="en-US" altLang="zh-CN" dirty="0" smtClean="0"/>
              <a:t>________3______________</a:t>
            </a:r>
            <a:endParaRPr lang="en-US" altLang="zh-CN" dirty="0"/>
          </a:p>
          <a:p>
            <a:r>
              <a:rPr lang="en-US" altLang="zh-CN" dirty="0" smtClean="0"/>
              <a:t>            </a:t>
            </a:r>
            <a:r>
              <a:rPr lang="en-US" altLang="zh-CN" dirty="0" err="1"/>
              <a:t>student.pop</a:t>
            </a:r>
            <a:r>
              <a:rPr lang="en-US" altLang="zh-CN" dirty="0"/>
              <a:t>();</a:t>
            </a:r>
            <a:endParaRPr lang="en-US" altLang="zh-CN" dirty="0"/>
          </a:p>
          <a:p>
            <a:r>
              <a:rPr lang="en-US" altLang="zh-CN" dirty="0"/>
              <a:t>            </a:t>
            </a:r>
            <a:r>
              <a:rPr lang="en-US" altLang="zh-CN" dirty="0" err="1"/>
              <a:t>student.push</a:t>
            </a:r>
            <a:r>
              <a:rPr lang="en-US" altLang="zh-CN" dirty="0"/>
              <a:t>(x);</a:t>
            </a:r>
            <a:endParaRPr lang="en-US" altLang="zh-CN" dirty="0"/>
          </a:p>
          <a:p>
            <a:r>
              <a:rPr lang="en-US" altLang="zh-CN" dirty="0"/>
              <a:t>        }</a:t>
            </a:r>
            <a:endParaRPr lang="en-US" altLang="zh-CN" dirty="0"/>
          </a:p>
          <a:p>
            <a:r>
              <a:rPr lang="en-US" altLang="zh-CN" dirty="0"/>
              <a:t>        </a:t>
            </a:r>
            <a:r>
              <a:rPr lang="en-US" altLang="zh-CN" dirty="0" err="1"/>
              <a:t>cout</a:t>
            </a:r>
            <a:r>
              <a:rPr lang="en-US" altLang="zh-CN" dirty="0"/>
              <a:t> &lt;&lt; </a:t>
            </a:r>
            <a:r>
              <a:rPr lang="en-US" altLang="zh-CN" dirty="0" err="1"/>
              <a:t>student.front</a:t>
            </a:r>
            <a:r>
              <a:rPr lang="en-US" altLang="zh-CN" dirty="0"/>
              <a:t>() &lt;&lt; " ";</a:t>
            </a:r>
            <a:endParaRPr lang="en-US" altLang="zh-CN" dirty="0"/>
          </a:p>
          <a:p>
            <a:r>
              <a:rPr lang="en-US" altLang="zh-CN" dirty="0"/>
              <a:t>        </a:t>
            </a:r>
            <a:r>
              <a:rPr lang="en-US" altLang="zh-CN" dirty="0" err="1"/>
              <a:t>student.pop</a:t>
            </a:r>
            <a:r>
              <a:rPr lang="en-US" altLang="zh-CN" dirty="0"/>
              <a:t>();</a:t>
            </a:r>
            <a:endParaRPr lang="en-US" altLang="zh-CN" dirty="0"/>
          </a:p>
          <a:p>
            <a:r>
              <a:rPr lang="en-US" altLang="zh-CN" dirty="0"/>
              <a:t>    }</a:t>
            </a:r>
            <a:endParaRPr lang="en-US" altLang="zh-CN" dirty="0"/>
          </a:p>
          <a:p>
            <a:r>
              <a:rPr lang="en-US" altLang="zh-CN" dirty="0"/>
              <a:t>}</a:t>
            </a:r>
            <a:endParaRPr lang="zh-CN" altLang="en-US" dirty="0"/>
          </a:p>
        </p:txBody>
      </p:sp>
      <p:sp>
        <p:nvSpPr>
          <p:cNvPr id="5" name="标题 1"/>
          <p:cNvSpPr txBox="1"/>
          <p:nvPr/>
        </p:nvSpPr>
        <p:spPr>
          <a:xfrm>
            <a:off x="457835" y="436830"/>
            <a:ext cx="8229600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3.4.3 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2884] 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</a:rPr>
              <a:t>围圈报数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4" name="标题 1"/>
          <p:cNvSpPr txBox="1"/>
          <p:nvPr/>
        </p:nvSpPr>
        <p:spPr>
          <a:xfrm>
            <a:off x="457200" y="488303"/>
            <a:ext cx="8229600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3.1 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</a:rPr>
              <a:t>队列</a:t>
            </a: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</a:rPr>
              <a:t>的定义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win10\AppData\Local\Temp\ksohtml420800\wps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95" y="3904279"/>
            <a:ext cx="7786363" cy="199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648477" y="1483569"/>
            <a:ext cx="78470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队列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（简称为队）是一种操作受限的线性表，其限制为仅允许在表的一端进行插入，而在表的另一端进行删除。把进行插入的一端称做队尾（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rear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），进行删除的一端称做队头或队首（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front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。每个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元素必然按照进入的次序出队，所以又把队列称为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先进先出表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470" y="1265433"/>
            <a:ext cx="7855106" cy="4939424"/>
          </a:xfrm>
        </p:spPr>
        <p:txBody>
          <a:bodyPr>
            <a:noAutofit/>
          </a:bodyPr>
          <a:lstStyle/>
          <a:p>
            <a:pPr indent="0">
              <a:lnSpc>
                <a:spcPct val="110000"/>
              </a:lnSpc>
              <a:buClr>
                <a:schemeClr val="accent2"/>
              </a:buClr>
              <a:buSzPct val="80000"/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广度优先搜索算法，又称宽度优先搜索。广度优先算法的核心思想是：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从初始节点开始，应用算符生成第一层节点，检查目标节点是否在这些后继节点中，若没有，再用产生式规则将所有第一层的节点逐一扩展，得到第二层节点，并逐一检查第二层节点中是否包含目标节点。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若没有，再用算符逐一扩展第二层的所有节点……，如此依次扩展，检查下去，直到发现目标节点为止。即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10000"/>
              </a:lnSpc>
              <a:buClr>
                <a:schemeClr val="accent2"/>
              </a:buClr>
              <a:buSzPct val="80000"/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⒈从图中的某一顶点V0开始，先访问V0；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10000"/>
              </a:lnSpc>
              <a:buClr>
                <a:schemeClr val="accent2"/>
              </a:buClr>
              <a:buSzPct val="80000"/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⒉访问所有与V0相邻接的顶点V1，V2，......，Vt；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10000"/>
              </a:lnSpc>
              <a:buClr>
                <a:schemeClr val="accent2"/>
              </a:buClr>
              <a:buSzPct val="80000"/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⒊依次访问与V1，V2，......，Vt相邻接的所有未曾访问过的顶点；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10000"/>
              </a:lnSpc>
              <a:buClr>
                <a:schemeClr val="accent2"/>
              </a:buClr>
              <a:buSzPct val="80000"/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⒋循此以往，直至所有的顶点都被访问过为止。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10000"/>
              </a:lnSpc>
              <a:buClr>
                <a:schemeClr val="accent2"/>
              </a:buClr>
              <a:buSzPct val="80000"/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457835" y="436830"/>
            <a:ext cx="8229600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3.5 </a:t>
            </a: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</a:rPr>
              <a:t>广度优先搜索</a:t>
            </a:r>
            <a:endParaRPr lang="zh-CN" altLang="zh-CN" sz="3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</a:fld>
            <a:endParaRPr lang="zh-CN" altLang="en-US"/>
          </a:p>
        </p:txBody>
      </p:sp>
      <p:pic>
        <p:nvPicPr>
          <p:cNvPr id="186370" name="Picture 2"/>
          <p:cNvPicPr>
            <a:picLocks noGrp="1" noChangeAspect="1"/>
          </p:cNvPicPr>
          <p:nvPr>
            <p:ph idx="1"/>
          </p:nvPr>
        </p:nvPicPr>
        <p:blipFill>
          <a:blip r:embed="rId1"/>
          <a:srcRect b="17215"/>
          <a:stretch>
            <a:fillRect/>
          </a:stretch>
        </p:blipFill>
        <p:spPr>
          <a:xfrm>
            <a:off x="813718" y="1190301"/>
            <a:ext cx="5865243" cy="24276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366761" y="3869832"/>
            <a:ext cx="8265325" cy="22199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574675">
              <a:lnSpc>
                <a:spcPts val="3200"/>
              </a:lnSpc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如图所示，从顶点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V0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开始进行广度优先搜索，得到的一个序列为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V0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V1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V2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V3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V4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V6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V5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。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574675">
              <a:lnSpc>
                <a:spcPts val="3200"/>
              </a:lnSpc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广度优先搜索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是一种“盲目”搜索，所有结点的拓展都遵循“先进先出”的原则，所以采用“队列”来存储这些状态。宽度优先搜索的算法框架如下：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57835" y="436830"/>
            <a:ext cx="8229600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3.5 </a:t>
            </a: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</a:rPr>
              <a:t>广度优先搜索</a:t>
            </a:r>
            <a:endParaRPr lang="zh-CN" altLang="zh-CN" sz="3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矩形 2"/>
          <p:cNvSpPr/>
          <p:nvPr/>
        </p:nvSpPr>
        <p:spPr>
          <a:xfrm>
            <a:off x="550641" y="1108710"/>
            <a:ext cx="8354876" cy="51695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10000"/>
              </a:lnSpc>
              <a:buClr>
                <a:schemeClr val="accent2"/>
              </a:buClr>
              <a:buSzPct val="80000"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void BFS{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  <a:buClr>
                <a:schemeClr val="accent2"/>
              </a:buClr>
              <a:buSzPct val="80000"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      while (front 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&lt;rear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){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  <a:buClr>
                <a:schemeClr val="accent2"/>
              </a:buClr>
              <a:buSzPct val="80000"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      // 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当队列非空时做，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front 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和 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rear 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分别表示队列的头指针和尾指针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  <a:buClr>
                <a:schemeClr val="accent2"/>
              </a:buClr>
              <a:buSzPct val="80000"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if (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找到目标状态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  <a:buClr>
                <a:schemeClr val="accent2"/>
              </a:buClr>
              <a:buSzPct val="80000"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	   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做相应处理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如退出循环输出解、输出当前解、比较解的优劣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);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  <a:buClr>
                <a:schemeClr val="accent2"/>
              </a:buClr>
              <a:buSzPct val="80000"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	    else{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  <a:buClr>
                <a:schemeClr val="accent2"/>
              </a:buClr>
              <a:buSzPct val="80000"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		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拓展头结点 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;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  <a:buClr>
                <a:schemeClr val="accent2"/>
              </a:buClr>
              <a:buSzPct val="80000"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		if( 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拓展出的新结点没出现过 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){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  <a:buClr>
                <a:schemeClr val="accent2"/>
              </a:buClr>
              <a:buSzPct val="80000"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		     rear++;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  <a:buClr>
                <a:schemeClr val="accent2"/>
              </a:buClr>
              <a:buSzPct val="80000"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		    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将新结点插到队尾 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;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  <a:buClr>
                <a:schemeClr val="accent2"/>
              </a:buClr>
              <a:buSzPct val="80000"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		}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  <a:buClr>
                <a:schemeClr val="accent2"/>
              </a:buClr>
              <a:buSzPct val="80000"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	    }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  <a:buClr>
                <a:schemeClr val="accent2"/>
              </a:buClr>
              <a:buSzPct val="80000"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	front++;// 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取下一个结点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  <a:buClr>
                <a:schemeClr val="accent2"/>
              </a:buClr>
              <a:buSzPct val="80000"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      }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  <a:buClr>
                <a:schemeClr val="accent2"/>
              </a:buClr>
              <a:buSzPct val="80000"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}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标题 1"/>
          <p:cNvSpPr txBox="1"/>
          <p:nvPr/>
        </p:nvSpPr>
        <p:spPr>
          <a:xfrm>
            <a:off x="457835" y="436830"/>
            <a:ext cx="8229600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3.5 </a:t>
            </a: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</a:rPr>
              <a:t>广度优先搜索</a:t>
            </a:r>
            <a:endParaRPr lang="zh-CN" altLang="zh-CN" sz="3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5" name="文本占位符 361474"/>
          <p:cNvSpPr>
            <a:spLocks noGrp="1"/>
          </p:cNvSpPr>
          <p:nvPr>
            <p:ph type="body" idx="1"/>
          </p:nvPr>
        </p:nvSpPr>
        <p:spPr>
          <a:xfrm>
            <a:off x="801509" y="1103314"/>
            <a:ext cx="7965871" cy="415448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CN" sz="2000" b="1" dirty="0">
                <a:latin typeface="Courier New" panose="02070309020205020404" charset="0"/>
              </a:rPr>
              <a:t>void BFS(</a:t>
            </a:r>
            <a:r>
              <a:rPr lang="en-US" altLang="zh-CN" sz="2000" b="1" dirty="0" err="1">
                <a:latin typeface="Courier New" panose="02070309020205020404" charset="0"/>
              </a:rPr>
              <a:t>int curNode</a:t>
            </a:r>
            <a:r>
              <a:rPr lang="en-US" altLang="zh-CN" sz="2000" b="1" dirty="0">
                <a:latin typeface="Courier New" panose="02070309020205020404" charset="0"/>
              </a:rPr>
              <a:t>,</a:t>
            </a:r>
            <a:r>
              <a:rPr lang="en-US" altLang="zh-CN" sz="2000" b="1" dirty="0" err="1">
                <a:latin typeface="Courier New" panose="02070309020205020404" charset="0"/>
              </a:rPr>
              <a:t>int curDepth</a:t>
            </a:r>
            <a:r>
              <a:rPr lang="en-US" altLang="zh-CN" sz="2000" b="1" dirty="0">
                <a:latin typeface="Courier New" panose="02070309020205020404" charset="0"/>
              </a:rPr>
              <a:t>){</a:t>
            </a:r>
            <a:endParaRPr lang="en-US" altLang="zh-CN" sz="2000" b="1" dirty="0">
              <a:latin typeface="Courier New" panose="0207030902020502040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000" b="1" dirty="0">
                <a:latin typeface="Courier New" panose="02070309020205020404" charset="0"/>
              </a:rPr>
              <a:t>	while(front &lt; rear) {</a:t>
            </a:r>
            <a:endParaRPr lang="en-US" altLang="zh-CN" sz="2000" b="1" dirty="0">
              <a:latin typeface="Courier New" panose="0207030902020502040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000" b="1" dirty="0">
                <a:latin typeface="Courier New" panose="02070309020205020404" charset="0"/>
              </a:rPr>
              <a:t>		front++;</a:t>
            </a:r>
            <a:endParaRPr lang="en-US" altLang="zh-CN" sz="2000" b="1" dirty="0">
              <a:latin typeface="Courier New" panose="0207030902020502040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000" b="1" dirty="0">
                <a:latin typeface="Courier New" panose="02070309020205020404" charset="0"/>
              </a:rPr>
              <a:t>		for(i = 0; i &lt; m; i++) {</a:t>
            </a:r>
            <a:endParaRPr lang="en-US" altLang="zh-CN" sz="2000" b="1" dirty="0">
              <a:latin typeface="Courier New" panose="0207030902020502040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000" b="1" dirty="0">
                <a:latin typeface="Courier New" panose="02070309020205020404" charset="0"/>
              </a:rPr>
              <a:t>			</a:t>
            </a:r>
            <a:r>
              <a:rPr lang="en-US" altLang="zh-CN" sz="2000" b="1" dirty="0" err="1">
                <a:latin typeface="Courier New" panose="02070309020205020404" charset="0"/>
              </a:rPr>
              <a:t>newNode </a:t>
            </a:r>
            <a:r>
              <a:rPr lang="en-US" altLang="zh-CN" sz="2000" b="1" dirty="0">
                <a:latin typeface="Courier New" panose="02070309020205020404" charset="0"/>
              </a:rPr>
              <a:t>= Expend(q[front].node)</a:t>
            </a:r>
            <a:endParaRPr lang="en-US" altLang="zh-CN" sz="2000" b="1" dirty="0">
              <a:latin typeface="Courier New" panose="0207030902020502040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000" b="1" dirty="0">
                <a:latin typeface="Courier New" panose="02070309020205020404" charset="0"/>
              </a:rPr>
              <a:t>			if(!Exist(</a:t>
            </a:r>
            <a:r>
              <a:rPr lang="en-US" altLang="zh-CN" sz="2000" b="1" dirty="0" err="1">
                <a:latin typeface="Courier New" panose="02070309020205020404" charset="0"/>
              </a:rPr>
              <a:t>newNode</a:t>
            </a:r>
            <a:r>
              <a:rPr lang="en-US" altLang="zh-CN" sz="2000" b="1" dirty="0">
                <a:latin typeface="Courier New" panose="02070309020205020404" charset="0"/>
              </a:rPr>
              <a:t>)) {</a:t>
            </a:r>
            <a:endParaRPr lang="en-US" altLang="zh-CN" sz="2000" b="1" dirty="0">
              <a:latin typeface="Courier New" panose="0207030902020502040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000" b="1" dirty="0">
                <a:latin typeface="Courier New" panose="02070309020205020404" charset="0"/>
              </a:rPr>
              <a:t>				q[rear++].node = </a:t>
            </a:r>
            <a:r>
              <a:rPr lang="en-US" altLang="zh-CN" sz="2000" b="1" dirty="0" err="1">
                <a:latin typeface="Courier New" panose="02070309020205020404" charset="0"/>
              </a:rPr>
              <a:t>newnode</a:t>
            </a:r>
            <a:r>
              <a:rPr lang="en-US" altLang="zh-CN" sz="2000" b="1" dirty="0">
                <a:latin typeface="Courier New" panose="02070309020205020404" charset="0"/>
              </a:rPr>
              <a:t>;</a:t>
            </a:r>
            <a:endParaRPr lang="en-US" altLang="zh-CN" sz="2000" b="1" dirty="0">
              <a:latin typeface="Courier New" panose="0207030902020502040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000" b="1" dirty="0">
                <a:latin typeface="Courier New" panose="02070309020205020404" charset="0"/>
              </a:rPr>
              <a:t>			}</a:t>
            </a:r>
            <a:endParaRPr lang="en-US" altLang="zh-CN" sz="2000" b="1" dirty="0">
              <a:latin typeface="Courier New" panose="0207030902020502040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000" b="1" dirty="0">
                <a:latin typeface="Courier New" panose="02070309020205020404" charset="0"/>
              </a:rPr>
              <a:t>			if(</a:t>
            </a:r>
            <a:r>
              <a:rPr lang="en-US" altLang="zh-CN" sz="2000" b="1" dirty="0" err="1">
                <a:latin typeface="Courier New" panose="02070309020205020404" charset="0"/>
              </a:rPr>
              <a:t>newNode</a:t>
            </a:r>
            <a:r>
              <a:rPr lang="en-US" altLang="zh-CN" sz="2000" b="1" dirty="0">
                <a:latin typeface="Courier New" panose="02070309020205020404" charset="0"/>
              </a:rPr>
              <a:t> == target) return ;</a:t>
            </a:r>
            <a:endParaRPr lang="en-US" altLang="zh-CN" sz="2000" b="1" dirty="0">
              <a:latin typeface="Courier New" panose="0207030902020502040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000" b="1" dirty="0">
                <a:latin typeface="Courier New" panose="02070309020205020404" charset="0"/>
              </a:rPr>
              <a:t>		}</a:t>
            </a:r>
            <a:endParaRPr lang="en-US" altLang="zh-CN" sz="2000" b="1" dirty="0">
              <a:latin typeface="Courier New" panose="0207030902020502040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000" b="1" dirty="0">
                <a:latin typeface="Courier New" panose="02070309020205020404" charset="0"/>
              </a:rPr>
              <a:t>   }</a:t>
            </a:r>
            <a:endParaRPr lang="en-US" altLang="zh-CN" sz="2000" b="1" dirty="0">
              <a:latin typeface="Courier New" panose="0207030902020502040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000" b="1" dirty="0">
                <a:latin typeface="Courier New" panose="02070309020205020404" charset="0"/>
              </a:rPr>
              <a:t>		return;</a:t>
            </a:r>
            <a:endParaRPr lang="en-US" altLang="zh-CN" sz="2000" b="1" dirty="0">
              <a:latin typeface="Courier New" panose="0207030902020502040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000" b="1" dirty="0">
                <a:latin typeface="Courier New" panose="02070309020205020404" charset="0"/>
              </a:rPr>
              <a:t>}</a:t>
            </a:r>
            <a:r>
              <a:rPr lang="en-US" altLang="zh-CN" sz="2000" dirty="0">
                <a:latin typeface="Courier New" panose="02070309020205020404" charset="0"/>
              </a:rPr>
              <a:t> </a:t>
            </a:r>
            <a:endParaRPr lang="en-US" altLang="zh-CN" sz="2000" dirty="0">
              <a:latin typeface="Courier New" panose="020703090202050204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457835" y="436830"/>
            <a:ext cx="8229600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3.5.1 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2806] </a:t>
            </a:r>
            <a:r>
              <a:rPr lang="zh-CN" altLang="zh-CN" sz="3600" dirty="0" smtClean="0">
                <a:solidFill>
                  <a:schemeClr val="accent5">
                    <a:lumMod val="75000"/>
                  </a:schemeClr>
                </a:solidFill>
              </a:rPr>
              <a:t>走出</a:t>
            </a:r>
            <a:r>
              <a:rPr lang="zh-CN" altLang="zh-CN" sz="3600" dirty="0">
                <a:solidFill>
                  <a:schemeClr val="accent5">
                    <a:lumMod val="75000"/>
                  </a:schemeClr>
                </a:solidFill>
              </a:rPr>
              <a:t>迷宫</a:t>
            </a:r>
            <a:endParaRPr lang="zh-CN" altLang="zh-CN" sz="3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835" y="1176088"/>
            <a:ext cx="7958377" cy="4982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77744" rIns="91440" bIns="184092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当你站在一个迷宫里的时候，往往会被错综复杂的道路弄得失去方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向感，如果你能得到迷宫地图，事情就会变得非常简单。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假设你已经得到了一个</a:t>
            </a: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n*m</a:t>
            </a: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的迷宫的图纸，请你找出从起点到出口的最短路。</a:t>
            </a:r>
            <a:endParaRPr kumimoji="0" lang="zh-CN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输入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第一行是两个整数</a:t>
            </a: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m(1≤n,m≤100)</a:t>
            </a: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，表示迷宫的行数和列数。</a:t>
            </a:r>
            <a:endParaRPr kumimoji="0" lang="zh-CN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接下来</a:t>
            </a: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行，每行一个长为</a:t>
            </a: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</a:t>
            </a: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的字符串，表示整个迷宫的布局。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字符</a:t>
            </a: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  <a:cs typeface="Calibri" panose="020F0502020204030204" pitchFamily="34" charset="0"/>
              </a:rPr>
              <a:t>‘</a:t>
            </a: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.</a:t>
            </a: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  <a:cs typeface="Calibri" panose="020F0502020204030204" pitchFamily="34" charset="0"/>
              </a:rPr>
              <a:t>’</a:t>
            </a: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表示空地，</a:t>
            </a: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  <a:cs typeface="Calibri" panose="020F0502020204030204" pitchFamily="34" charset="0"/>
              </a:rPr>
              <a:t>‘</a:t>
            </a: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#</a:t>
            </a: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  <a:cs typeface="Calibri" panose="020F0502020204030204" pitchFamily="34" charset="0"/>
              </a:rPr>
              <a:t>’</a:t>
            </a: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表示墙，</a:t>
            </a: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  <a:cs typeface="Calibri" panose="020F0502020204030204" pitchFamily="34" charset="0"/>
              </a:rPr>
              <a:t>‘</a:t>
            </a: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</a:t>
            </a: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  <a:cs typeface="Calibri" panose="020F0502020204030204" pitchFamily="34" charset="0"/>
              </a:rPr>
              <a:t>’</a:t>
            </a: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表示起点</a:t>
            </a: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,</a:t>
            </a: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  <a:cs typeface="Calibri" panose="020F0502020204030204" pitchFamily="34" charset="0"/>
              </a:rPr>
              <a:t>‘</a:t>
            </a: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T</a:t>
            </a: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  <a:cs typeface="Calibri" panose="020F0502020204030204" pitchFamily="34" charset="0"/>
              </a:rPr>
              <a:t>’</a:t>
            </a: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表示出口。</a:t>
            </a:r>
            <a:endParaRPr kumimoji="0" lang="zh-CN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输出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输出从起点到出口最少需要走的步数。</a:t>
            </a:r>
            <a:endParaRPr kumimoji="0" lang="zh-CN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样例输入</a:t>
            </a:r>
            <a:endParaRPr kumimoji="0" lang="zh-CN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3 3</a:t>
            </a:r>
            <a:endParaRPr kumimoji="0" lang="zh-CN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S#T</a:t>
            </a:r>
            <a:endParaRPr kumimoji="0" lang="zh-CN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.#.</a:t>
            </a:r>
            <a:endParaRPr kumimoji="0" lang="zh-CN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...</a:t>
            </a:r>
            <a:endParaRPr kumimoji="0" lang="zh-CN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样例输出</a:t>
            </a:r>
            <a:endParaRPr kumimoji="0" lang="zh-CN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zh-CN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Group 2"/>
          <p:cNvGraphicFramePr>
            <a:graphicFrameLocks noGrp="1"/>
          </p:cNvGraphicFramePr>
          <p:nvPr>
            <p:ph type="tbl" idx="1"/>
          </p:nvPr>
        </p:nvGraphicFramePr>
        <p:xfrm>
          <a:off x="774439" y="1231638"/>
          <a:ext cx="6829518" cy="4795935"/>
        </p:xfrm>
        <a:graphic>
          <a:graphicData uri="http://schemas.openxmlformats.org/drawingml/2006/table">
            <a:tbl>
              <a:tblPr/>
              <a:tblGrid>
                <a:gridCol w="681897"/>
                <a:gridCol w="683216"/>
                <a:gridCol w="681896"/>
                <a:gridCol w="681897"/>
                <a:gridCol w="681896"/>
                <a:gridCol w="683216"/>
                <a:gridCol w="681897"/>
                <a:gridCol w="681896"/>
                <a:gridCol w="683216"/>
                <a:gridCol w="688491"/>
              </a:tblGrid>
              <a:tr h="47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7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86" marR="90186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1 1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86" marR="90186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1 2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13 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86" marR="90186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14 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16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17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86" marR="90186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18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86" marR="90186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7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86" marR="90186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21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22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23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86" marR="90186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24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26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27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86" marR="90186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28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86" marR="90186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7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86" marR="90186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31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32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33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34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35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86" marR="90186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36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86" marR="90186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37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38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86" marR="90186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7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86" marR="90186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41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42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86" marR="90186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43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86" marR="90186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44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46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47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48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86" marR="90186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7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86" marR="90186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51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52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53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54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56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57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58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86" marR="90186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784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86" marR="90186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61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62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86" marR="90186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63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64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65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66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86" marR="90186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67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68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86" marR="90186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7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86" marR="90186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71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72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86" marR="90186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73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86" marR="90186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74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86" marR="90186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75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76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77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78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86" marR="90186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784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86" marR="90186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81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86" marR="90186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82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83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84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85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86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87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88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86" marR="90186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86" marR="90186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81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86" marR="90186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86" marR="90186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86" marR="90186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86" marR="90186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86" marR="90186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86" marR="90186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86" marR="90186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86" marR="90186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86" marR="90186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86" marR="90186" marT="46990" marB="469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" name="标题 1"/>
          <p:cNvSpPr txBox="1"/>
          <p:nvPr/>
        </p:nvSpPr>
        <p:spPr>
          <a:xfrm>
            <a:off x="457835" y="436830"/>
            <a:ext cx="8229600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3.5.1 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2806] </a:t>
            </a:r>
            <a:r>
              <a:rPr lang="zh-CN" altLang="zh-CN" sz="3600" dirty="0" smtClean="0">
                <a:solidFill>
                  <a:schemeClr val="accent5">
                    <a:lumMod val="75000"/>
                  </a:schemeClr>
                </a:solidFill>
              </a:rPr>
              <a:t>走出</a:t>
            </a:r>
            <a:r>
              <a:rPr lang="zh-CN" altLang="zh-CN" sz="3600" dirty="0">
                <a:solidFill>
                  <a:schemeClr val="accent5">
                    <a:lumMod val="75000"/>
                  </a:schemeClr>
                </a:solidFill>
              </a:rPr>
              <a:t>迷宫</a:t>
            </a:r>
            <a:endParaRPr lang="zh-CN" altLang="zh-CN" sz="3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1770" y="1177239"/>
            <a:ext cx="7398542" cy="48936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搜索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从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en-US" altLang="zh-CN" sz="2400" dirty="0" err="1">
                <a:latin typeface="宋体" panose="02010600030101010101" pitchFamily="2" charset="-122"/>
                <a:ea typeface="宋体" panose="02010600030101010101" pitchFamily="2" charset="-122"/>
              </a:rPr>
              <a:t>xi,yi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到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en-US" altLang="zh-CN" sz="2400" dirty="0" err="1">
                <a:latin typeface="宋体" panose="02010600030101010101" pitchFamily="2" charset="-122"/>
                <a:ea typeface="宋体" panose="02010600030101010101" pitchFamily="2" charset="-122"/>
              </a:rPr>
              <a:t>xe,ye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路径的过程是：首先将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en-US" altLang="zh-CN" sz="2400" dirty="0" err="1">
                <a:latin typeface="宋体" panose="02010600030101010101" pitchFamily="2" charset="-122"/>
                <a:ea typeface="宋体" panose="02010600030101010101" pitchFamily="2" charset="-122"/>
              </a:rPr>
              <a:t>xi,yi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进队，在队列</a:t>
            </a:r>
            <a:r>
              <a:rPr lang="en-US" altLang="zh-CN" sz="2400" dirty="0" err="1">
                <a:latin typeface="宋体" panose="02010600030101010101" pitchFamily="2" charset="-122"/>
                <a:ea typeface="宋体" panose="02010600030101010101" pitchFamily="2" charset="-122"/>
              </a:rPr>
              <a:t>qu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不为空时循环：出队一次（由于不是循环队列，该出队元素仍在队列中），称该出队的方块为当前方块，</a:t>
            </a:r>
            <a:r>
              <a:rPr lang="en-US" altLang="zh-CN" sz="2400" dirty="0" err="1">
                <a:latin typeface="宋体" panose="02010600030101010101" pitchFamily="2" charset="-122"/>
                <a:ea typeface="宋体" panose="02010600030101010101" pitchFamily="2" charset="-122"/>
              </a:rPr>
              <a:t>qu.front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为该方块在队列中的下标位置。如果当前方块是出口，则按入口到出口的次序输出该路径并结束。  否则，按顺时针方向找出当前方块的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个方位中可走的相邻方块（对应的迷宫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数组值为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），将这些可走的相邻方块均插入到队列</a:t>
            </a:r>
            <a:r>
              <a:rPr lang="en-US" altLang="zh-CN" sz="2400" dirty="0" err="1">
                <a:latin typeface="宋体" panose="02010600030101010101" pitchFamily="2" charset="-122"/>
                <a:ea typeface="宋体" panose="02010600030101010101" pitchFamily="2" charset="-122"/>
              </a:rPr>
              <a:t>qu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中，其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pre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设置为本搜索路径中上一方块在</a:t>
            </a:r>
            <a:r>
              <a:rPr lang="en-US" altLang="zh-CN" sz="2400" dirty="0" err="1">
                <a:latin typeface="宋体" panose="02010600030101010101" pitchFamily="2" charset="-122"/>
                <a:ea typeface="宋体" panose="02010600030101010101" pitchFamily="2" charset="-122"/>
              </a:rPr>
              <a:t>qu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中的下标值，也就是当前方块的</a:t>
            </a:r>
            <a:r>
              <a:rPr lang="en-US" altLang="zh-CN" sz="2400" dirty="0" err="1">
                <a:latin typeface="宋体" panose="02010600030101010101" pitchFamily="2" charset="-122"/>
                <a:ea typeface="宋体" panose="02010600030101010101" pitchFamily="2" charset="-122"/>
              </a:rPr>
              <a:t>qu.front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值，并将相邻方块对应的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数组元素值置为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-1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，以避免回过来重复搜索。如此队列为空，表示未找到出口，即不存在路径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 r="3583"/>
          <a:stretch>
            <a:fillRect/>
          </a:stretch>
        </p:blipFill>
        <p:spPr>
          <a:xfrm>
            <a:off x="336695" y="1204343"/>
            <a:ext cx="5549945" cy="4022008"/>
          </a:xfrm>
          <a:prstGeom prst="rect">
            <a:avLst/>
          </a:prstGeom>
        </p:spPr>
      </p:pic>
      <p:sp>
        <p:nvSpPr>
          <p:cNvPr id="6" name="标题 1"/>
          <p:cNvSpPr txBox="1"/>
          <p:nvPr/>
        </p:nvSpPr>
        <p:spPr>
          <a:xfrm>
            <a:off x="457835" y="436830"/>
            <a:ext cx="8229600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3.5.1 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2806] </a:t>
            </a:r>
            <a:r>
              <a:rPr lang="zh-CN" altLang="zh-CN" sz="3600" dirty="0" smtClean="0">
                <a:solidFill>
                  <a:schemeClr val="accent5">
                    <a:lumMod val="75000"/>
                  </a:schemeClr>
                </a:solidFill>
              </a:rPr>
              <a:t>走出迷宫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zh-CN" altLang="en-US" sz="2800" dirty="0"/>
              <a:t>设计算法 </a:t>
            </a:r>
            <a:endParaRPr lang="zh-CN" altLang="zh-CN" sz="28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640" y="4507269"/>
            <a:ext cx="3327443" cy="2350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16" y="1235075"/>
            <a:ext cx="8571297" cy="511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1"/>
          <p:cNvSpPr txBox="1"/>
          <p:nvPr/>
        </p:nvSpPr>
        <p:spPr>
          <a:xfrm>
            <a:off x="457835" y="436830"/>
            <a:ext cx="8229600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3.5.1 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2806] </a:t>
            </a:r>
            <a:r>
              <a:rPr lang="zh-CN" altLang="zh-CN" sz="3600" dirty="0" smtClean="0">
                <a:solidFill>
                  <a:schemeClr val="accent5">
                    <a:lumMod val="75000"/>
                  </a:schemeClr>
                </a:solidFill>
              </a:rPr>
              <a:t>走出迷宫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-BFS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43" y="1195744"/>
            <a:ext cx="8740581" cy="559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1"/>
          <p:cNvSpPr txBox="1"/>
          <p:nvPr/>
        </p:nvSpPr>
        <p:spPr>
          <a:xfrm>
            <a:off x="457835" y="436830"/>
            <a:ext cx="8229600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3.5.1 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2806] </a:t>
            </a:r>
            <a:r>
              <a:rPr lang="zh-CN" altLang="zh-CN" sz="3600" dirty="0" smtClean="0">
                <a:solidFill>
                  <a:schemeClr val="accent5">
                    <a:lumMod val="75000"/>
                  </a:schemeClr>
                </a:solidFill>
              </a:rPr>
              <a:t>走出迷宫</a:t>
            </a:r>
            <a:endParaRPr lang="zh-CN" altLang="zh-CN" sz="28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49146" y="1171754"/>
            <a:ext cx="9097347" cy="6185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void </a:t>
            </a:r>
            <a:r>
              <a:rPr lang="en-US" altLang="zh-CN" dirty="0" err="1"/>
              <a:t>bfs</a:t>
            </a:r>
            <a:r>
              <a:rPr lang="en-US" altLang="zh-CN" dirty="0"/>
              <a:t>(</a:t>
            </a:r>
            <a:r>
              <a:rPr lang="en-US" altLang="zh-CN" dirty="0" err="1"/>
              <a:t>int</a:t>
            </a:r>
            <a:r>
              <a:rPr lang="en-US" altLang="zh-CN" dirty="0"/>
              <a:t> </a:t>
            </a:r>
            <a:r>
              <a:rPr lang="en-US" altLang="zh-CN" dirty="0" err="1"/>
              <a:t>sr,int</a:t>
            </a:r>
            <a:r>
              <a:rPr lang="en-US" altLang="zh-CN" dirty="0"/>
              <a:t> </a:t>
            </a:r>
            <a:r>
              <a:rPr lang="en-US" altLang="zh-CN" dirty="0" err="1"/>
              <a:t>sc,int</a:t>
            </a:r>
            <a:r>
              <a:rPr lang="en-US" altLang="zh-CN" dirty="0"/>
              <a:t> </a:t>
            </a:r>
            <a:r>
              <a:rPr lang="en-US" altLang="zh-CN" dirty="0" err="1"/>
              <a:t>er,int</a:t>
            </a:r>
            <a:r>
              <a:rPr lang="en-US" altLang="zh-CN" dirty="0"/>
              <a:t> </a:t>
            </a:r>
            <a:r>
              <a:rPr lang="en-US" altLang="zh-CN" dirty="0" err="1"/>
              <a:t>ec</a:t>
            </a:r>
            <a:r>
              <a:rPr lang="en-US" altLang="zh-CN" dirty="0"/>
              <a:t>){</a:t>
            </a:r>
            <a:endParaRPr lang="en-US" altLang="zh-CN" dirty="0"/>
          </a:p>
          <a:p>
            <a:r>
              <a:rPr lang="en-US" altLang="zh-CN" dirty="0"/>
              <a:t>    </a:t>
            </a:r>
            <a:r>
              <a:rPr lang="en-US" altLang="zh-CN" dirty="0" err="1"/>
              <a:t>int</a:t>
            </a:r>
            <a:r>
              <a:rPr lang="en-US" altLang="zh-CN" dirty="0"/>
              <a:t> k;  </a:t>
            </a:r>
            <a:r>
              <a:rPr lang="en-US" altLang="zh-CN" dirty="0" err="1"/>
              <a:t>memset</a:t>
            </a:r>
            <a:r>
              <a:rPr lang="en-US" altLang="zh-CN" dirty="0"/>
              <a:t>(vis,0,sizeof(vis));</a:t>
            </a:r>
            <a:endParaRPr lang="en-US" altLang="zh-CN" dirty="0"/>
          </a:p>
          <a:p>
            <a:r>
              <a:rPr lang="en-US" altLang="zh-CN" dirty="0"/>
              <a:t>    queue&lt;node&gt; </a:t>
            </a:r>
            <a:r>
              <a:rPr lang="en-US" altLang="zh-CN" dirty="0" err="1" smtClean="0"/>
              <a:t>qe</a:t>
            </a:r>
            <a:r>
              <a:rPr lang="zh-CN" altLang="en-US" dirty="0" err="1" smtClean="0"/>
              <a:t>； </a:t>
            </a:r>
            <a:r>
              <a:rPr lang="en-US" altLang="zh-CN" dirty="0"/>
              <a:t>node </a:t>
            </a:r>
            <a:r>
              <a:rPr lang="en-US" altLang="zh-CN" dirty="0" err="1"/>
              <a:t>q,t</a:t>
            </a:r>
            <a:r>
              <a:rPr lang="en-US" altLang="zh-CN" dirty="0"/>
              <a:t>;//q</a:t>
            </a:r>
            <a:r>
              <a:rPr lang="zh-CN" altLang="en-US" dirty="0"/>
              <a:t>表示当前队头位置，</a:t>
            </a:r>
            <a:r>
              <a:rPr lang="en-US" altLang="zh-CN" dirty="0"/>
              <a:t>t</a:t>
            </a:r>
            <a:r>
              <a:rPr lang="zh-CN" altLang="en-US" dirty="0"/>
              <a:t>表示下一个位置 </a:t>
            </a:r>
            <a:endParaRPr lang="zh-CN" altLang="en-US" dirty="0"/>
          </a:p>
          <a:p>
            <a:r>
              <a:rPr lang="zh-CN" altLang="en-US" dirty="0"/>
              <a:t>    </a:t>
            </a:r>
            <a:r>
              <a:rPr lang="en-US" altLang="zh-CN" dirty="0" err="1"/>
              <a:t>________1___________</a:t>
            </a:r>
            <a:r>
              <a:rPr lang="en-US" altLang="zh-CN" dirty="0"/>
              <a:t>;//</a:t>
            </a:r>
            <a:endParaRPr lang="zh-CN" altLang="en-US" dirty="0"/>
          </a:p>
          <a:p>
            <a:r>
              <a:rPr lang="zh-CN" altLang="en-US" dirty="0"/>
              <a:t>    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 err="1">
                <a:sym typeface="+mn-ea"/>
              </a:rPr>
              <a:t>_______2____________</a:t>
            </a:r>
            <a:r>
              <a:rPr lang="en-US" altLang="zh-CN" dirty="0">
                <a:sym typeface="+mn-ea"/>
              </a:rPr>
              <a:t>;</a:t>
            </a:r>
            <a:r>
              <a:rPr lang="en-US" altLang="zh-CN" dirty="0"/>
              <a:t>//</a:t>
            </a:r>
            <a:endParaRPr lang="zh-CN" altLang="en-US" dirty="0"/>
          </a:p>
          <a:p>
            <a:r>
              <a:rPr lang="zh-CN" altLang="en-US" dirty="0"/>
              <a:t>    </a:t>
            </a:r>
            <a:r>
              <a:rPr lang="en-US" altLang="zh-CN" dirty="0" err="1"/>
              <a:t>qe.push</a:t>
            </a:r>
            <a:r>
              <a:rPr lang="en-US" altLang="zh-CN" dirty="0"/>
              <a:t>(q);//</a:t>
            </a:r>
            <a:r>
              <a:rPr lang="zh-CN" altLang="en-US" dirty="0"/>
              <a:t>入队 </a:t>
            </a:r>
            <a:endParaRPr lang="zh-CN" altLang="en-US" dirty="0"/>
          </a:p>
          <a:p>
            <a:r>
              <a:rPr lang="zh-CN" altLang="en-US" dirty="0"/>
              <a:t>    </a:t>
            </a:r>
            <a:r>
              <a:rPr lang="en-US" altLang="zh-CN" dirty="0"/>
              <a:t>while(!</a:t>
            </a:r>
            <a:r>
              <a:rPr lang="en-US" altLang="zh-CN" dirty="0" err="1"/>
              <a:t>qe.empty</a:t>
            </a:r>
            <a:r>
              <a:rPr lang="en-US" altLang="zh-CN" dirty="0"/>
              <a:t>()){</a:t>
            </a:r>
            <a:endParaRPr lang="en-US" altLang="zh-CN" dirty="0"/>
          </a:p>
          <a:p>
            <a:r>
              <a:rPr lang="en-US" altLang="zh-CN" dirty="0"/>
              <a:t>        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 err="1">
                <a:sym typeface="+mn-ea"/>
              </a:rPr>
              <a:t>______3_____________</a:t>
            </a:r>
            <a:r>
              <a:rPr lang="en-US" altLang="zh-CN" dirty="0">
                <a:sym typeface="+mn-ea"/>
              </a:rPr>
              <a:t>;</a:t>
            </a:r>
            <a:r>
              <a:rPr lang="en-US" altLang="zh-CN" dirty="0"/>
              <a:t>//</a:t>
            </a:r>
            <a:endParaRPr lang="zh-CN" altLang="en-US" dirty="0"/>
          </a:p>
          <a:p>
            <a:r>
              <a:rPr lang="en-US" altLang="zh-CN" dirty="0"/>
              <a:t>        if(</a:t>
            </a:r>
            <a:r>
              <a:rPr lang="en-US" altLang="zh-CN" dirty="0" err="1"/>
              <a:t>er</a:t>
            </a:r>
            <a:r>
              <a:rPr lang="en-US" altLang="zh-CN" dirty="0"/>
              <a:t>==</a:t>
            </a:r>
            <a:r>
              <a:rPr lang="en-US" altLang="zh-CN" dirty="0" err="1"/>
              <a:t>q.r</a:t>
            </a:r>
            <a:r>
              <a:rPr lang="en-US" altLang="zh-CN" dirty="0"/>
              <a:t>&amp;&amp;</a:t>
            </a:r>
            <a:r>
              <a:rPr lang="en-US" altLang="zh-CN" dirty="0" err="1"/>
              <a:t>ec</a:t>
            </a:r>
            <a:r>
              <a:rPr lang="en-US" altLang="zh-CN" dirty="0"/>
              <a:t>==</a:t>
            </a:r>
            <a:r>
              <a:rPr lang="en-US" altLang="zh-CN" dirty="0" err="1"/>
              <a:t>q.c</a:t>
            </a:r>
            <a:r>
              <a:rPr lang="en-US" altLang="zh-CN" dirty="0"/>
              <a:t>){//</a:t>
            </a:r>
            <a:r>
              <a:rPr lang="zh-CN" altLang="en-US" dirty="0"/>
              <a:t>到出口了 </a:t>
            </a:r>
            <a:endParaRPr lang="zh-CN" altLang="en-US" dirty="0"/>
          </a:p>
          <a:p>
            <a:r>
              <a:rPr lang="zh-CN" altLang="en-US" dirty="0"/>
              <a:t>            </a:t>
            </a:r>
            <a:r>
              <a:rPr lang="en-US" altLang="zh-CN" dirty="0" err="1"/>
              <a:t>printf</a:t>
            </a:r>
            <a:r>
              <a:rPr lang="en-US" altLang="zh-CN" dirty="0"/>
              <a:t>("%d",</a:t>
            </a:r>
            <a:r>
              <a:rPr lang="en-US" altLang="zh-CN" dirty="0" err="1"/>
              <a:t>q.step</a:t>
            </a:r>
            <a:r>
              <a:rPr lang="en-US" altLang="zh-CN" dirty="0"/>
              <a:t>);  break;</a:t>
            </a:r>
            <a:endParaRPr lang="en-US" altLang="zh-CN" dirty="0"/>
          </a:p>
          <a:p>
            <a:r>
              <a:rPr lang="en-US" altLang="zh-CN" dirty="0"/>
              <a:t>        }</a:t>
            </a:r>
            <a:endParaRPr lang="en-US" altLang="zh-CN" dirty="0"/>
          </a:p>
          <a:p>
            <a:r>
              <a:rPr lang="en-US" altLang="zh-CN" dirty="0"/>
              <a:t>        for(k=0;k&lt;4;k++){//</a:t>
            </a:r>
            <a:r>
              <a:rPr lang="zh-CN" altLang="en-US" dirty="0"/>
              <a:t>继续搜索</a:t>
            </a:r>
            <a:r>
              <a:rPr lang="en-US" altLang="zh-CN" dirty="0"/>
              <a:t>4</a:t>
            </a:r>
            <a:r>
              <a:rPr lang="zh-CN" altLang="en-US" dirty="0"/>
              <a:t>个方向 </a:t>
            </a:r>
            <a:endParaRPr lang="zh-CN" altLang="en-US" dirty="0"/>
          </a:p>
          <a:p>
            <a:r>
              <a:rPr lang="zh-CN" altLang="en-US" dirty="0"/>
              <a:t>           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 err="1">
                <a:sym typeface="+mn-ea"/>
              </a:rPr>
              <a:t>________4___________</a:t>
            </a:r>
            <a:r>
              <a:rPr lang="en-US" altLang="zh-CN" dirty="0">
                <a:sym typeface="+mn-ea"/>
              </a:rPr>
              <a:t>;</a:t>
            </a:r>
            <a:endParaRPr lang="en-US" altLang="zh-CN" dirty="0"/>
          </a:p>
          <a:p>
            <a:r>
              <a:rPr lang="en-US" altLang="zh-CN" dirty="0"/>
              <a:t>             //</a:t>
            </a:r>
            <a:r>
              <a:rPr lang="zh-CN" altLang="en-US" dirty="0"/>
              <a:t>如果没有出迷宫、并且该位置可走、没走过 </a:t>
            </a:r>
            <a:endParaRPr lang="zh-CN" altLang="en-US" dirty="0"/>
          </a:p>
          <a:p>
            <a:r>
              <a:rPr lang="zh-CN" altLang="en-US" dirty="0"/>
              <a:t>            </a:t>
            </a:r>
            <a:r>
              <a:rPr lang="en-US" altLang="zh-CN" dirty="0"/>
              <a:t>if(0&lt;=</a:t>
            </a:r>
            <a:r>
              <a:rPr lang="en-US" altLang="zh-CN" dirty="0" err="1"/>
              <a:t>t.r</a:t>
            </a:r>
            <a:r>
              <a:rPr lang="en-US" altLang="zh-CN" dirty="0"/>
              <a:t>&amp;&amp;</a:t>
            </a:r>
            <a:r>
              <a:rPr lang="en-US" altLang="zh-CN" dirty="0" err="1"/>
              <a:t>t.r</a:t>
            </a:r>
            <a:r>
              <a:rPr lang="en-US" altLang="zh-CN" dirty="0"/>
              <a:t>&lt;n&amp;&amp;0&lt;=</a:t>
            </a:r>
            <a:r>
              <a:rPr lang="en-US" altLang="zh-CN" dirty="0" err="1"/>
              <a:t>t.c</a:t>
            </a:r>
            <a:r>
              <a:rPr lang="en-US" altLang="zh-CN" dirty="0"/>
              <a:t>&amp;&amp;</a:t>
            </a:r>
            <a:r>
              <a:rPr lang="en-US" altLang="zh-CN" dirty="0" err="1"/>
              <a:t>t.c</a:t>
            </a:r>
            <a:r>
              <a:rPr lang="en-US" altLang="zh-CN" dirty="0"/>
              <a:t>&lt;m&amp;&amp;vis[</a:t>
            </a:r>
            <a:r>
              <a:rPr lang="en-US" altLang="zh-CN" dirty="0" err="1"/>
              <a:t>t.r</a:t>
            </a:r>
            <a:r>
              <a:rPr lang="en-US" altLang="zh-CN" dirty="0"/>
              <a:t>][</a:t>
            </a:r>
            <a:r>
              <a:rPr lang="en-US" altLang="zh-CN" dirty="0" err="1"/>
              <a:t>t.c</a:t>
            </a:r>
            <a:r>
              <a:rPr lang="en-US" altLang="zh-CN" dirty="0"/>
              <a:t>]==0&amp;&amp;a[</a:t>
            </a:r>
            <a:r>
              <a:rPr lang="en-US" altLang="zh-CN" dirty="0" err="1"/>
              <a:t>t.r</a:t>
            </a:r>
            <a:r>
              <a:rPr lang="en-US" altLang="zh-CN" dirty="0"/>
              <a:t>][</a:t>
            </a:r>
            <a:r>
              <a:rPr lang="en-US" altLang="zh-CN" dirty="0" err="1"/>
              <a:t>t.c</a:t>
            </a:r>
            <a:r>
              <a:rPr lang="en-US" altLang="zh-CN" dirty="0"/>
              <a:t>]=='.'){</a:t>
            </a:r>
            <a:endParaRPr lang="en-US" altLang="zh-CN" dirty="0"/>
          </a:p>
          <a:p>
            <a:r>
              <a:rPr lang="en-US" altLang="zh-CN" dirty="0"/>
              <a:t>                vis[</a:t>
            </a:r>
            <a:r>
              <a:rPr lang="en-US" altLang="zh-CN" dirty="0" err="1"/>
              <a:t>t.r</a:t>
            </a:r>
            <a:r>
              <a:rPr lang="en-US" altLang="zh-CN" dirty="0"/>
              <a:t>][</a:t>
            </a:r>
            <a:r>
              <a:rPr lang="en-US" altLang="zh-CN" dirty="0" err="1"/>
              <a:t>t.c</a:t>
            </a:r>
            <a:r>
              <a:rPr lang="en-US" altLang="zh-CN" dirty="0"/>
              <a:t>]=1;//</a:t>
            </a:r>
            <a:r>
              <a:rPr lang="zh-CN" altLang="en-US" dirty="0"/>
              <a:t>走到这个位置 </a:t>
            </a:r>
            <a:endParaRPr lang="zh-CN" altLang="en-US" dirty="0"/>
          </a:p>
          <a:p>
            <a:r>
              <a:rPr lang="zh-CN" altLang="en-US" dirty="0"/>
              <a:t>               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 err="1">
                <a:sym typeface="+mn-ea"/>
              </a:rPr>
              <a:t>______5_____________</a:t>
            </a:r>
            <a:r>
              <a:rPr lang="en-US" altLang="zh-CN" dirty="0">
                <a:sym typeface="+mn-ea"/>
              </a:rPr>
              <a:t>;</a:t>
            </a:r>
            <a:endParaRPr lang="en-US" altLang="zh-CN" dirty="0">
              <a:sym typeface="+mn-ea"/>
            </a:endParaRPr>
          </a:p>
          <a:p>
            <a:r>
              <a:rPr lang="en-US" altLang="zh-CN" dirty="0"/>
              <a:t>               </a:t>
            </a:r>
            <a:r>
              <a:rPr lang="en-US" altLang="zh-CN" dirty="0" err="1"/>
              <a:t>qe.push</a:t>
            </a:r>
            <a:r>
              <a:rPr lang="en-US" altLang="zh-CN" dirty="0"/>
              <a:t>(t);</a:t>
            </a:r>
            <a:endParaRPr lang="en-US" altLang="zh-CN" dirty="0"/>
          </a:p>
          <a:p>
            <a:r>
              <a:rPr lang="en-US" altLang="zh-CN" dirty="0"/>
              <a:t>            }</a:t>
            </a:r>
            <a:endParaRPr lang="en-US" altLang="zh-CN" dirty="0"/>
          </a:p>
          <a:p>
            <a:r>
              <a:rPr lang="en-US" altLang="zh-CN" dirty="0"/>
              <a:t>        }</a:t>
            </a:r>
            <a:endParaRPr lang="en-US" altLang="zh-CN" dirty="0"/>
          </a:p>
          <a:p>
            <a:r>
              <a:rPr lang="en-US" altLang="zh-CN" dirty="0"/>
              <a:t>    }    </a:t>
            </a:r>
            <a:endParaRPr lang="en-US" altLang="zh-CN" dirty="0"/>
          </a:p>
          <a:p>
            <a:r>
              <a:rPr lang="en-US" altLang="zh-CN" dirty="0"/>
              <a:t>}</a:t>
            </a:r>
            <a:endParaRPr lang="zh-CN" altLang="en-US" dirty="0"/>
          </a:p>
        </p:txBody>
      </p:sp>
      <p:sp>
        <p:nvSpPr>
          <p:cNvPr id="5" name="标题 1"/>
          <p:cNvSpPr txBox="1"/>
          <p:nvPr/>
        </p:nvSpPr>
        <p:spPr>
          <a:xfrm>
            <a:off x="457835" y="436830"/>
            <a:ext cx="8229600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3.5.1 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2806] </a:t>
            </a:r>
            <a:r>
              <a:rPr lang="zh-CN" altLang="zh-CN" sz="3600" dirty="0" smtClean="0">
                <a:solidFill>
                  <a:schemeClr val="accent5">
                    <a:lumMod val="75000"/>
                  </a:schemeClr>
                </a:solidFill>
              </a:rPr>
              <a:t>走出迷宫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13"/>
          <p:cNvSpPr txBox="1"/>
          <p:nvPr/>
        </p:nvSpPr>
        <p:spPr>
          <a:xfrm>
            <a:off x="597528" y="1353050"/>
            <a:ext cx="8014627" cy="4861137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eaLnBrk="1" hangingPunct="1"/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0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Queue </a:t>
            </a:r>
            <a:r>
              <a:rPr lang="en-US" altLang="zh-CN" sz="2000" b="1" dirty="0" err="1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CreatQueue</a:t>
            </a:r>
            <a:r>
              <a:rPr lang="en-US" altLang="zh-CN" sz="20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 </a:t>
            </a:r>
            <a:r>
              <a:rPr lang="en-US" altLang="zh-CN" sz="2000" b="1" dirty="0" err="1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int</a:t>
            </a:r>
            <a:r>
              <a:rPr lang="en-US" altLang="zh-CN" sz="20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000" b="1" dirty="0" err="1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MaxSize</a:t>
            </a:r>
            <a:r>
              <a:rPr lang="en-US" altLang="zh-CN" sz="20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)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：生成长度为</a:t>
            </a:r>
            <a:r>
              <a:rPr lang="en-US" altLang="zh-CN" sz="2000" b="1" dirty="0" err="1">
                <a:latin typeface="宋体" panose="02010600030101010101" pitchFamily="2" charset="-122"/>
                <a:ea typeface="宋体" panose="02010600030101010101" pitchFamily="2" charset="-122"/>
              </a:rPr>
              <a:t>MaxSize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的空队列。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000" b="1" dirty="0" err="1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int</a:t>
            </a:r>
            <a:r>
              <a:rPr lang="en-US" altLang="zh-CN" sz="20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000" b="1" dirty="0" err="1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IsFullQ</a:t>
            </a:r>
            <a:r>
              <a:rPr lang="en-US" altLang="zh-CN" sz="20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 Queue Q, </a:t>
            </a:r>
            <a:r>
              <a:rPr lang="en-US" altLang="zh-CN" sz="2000" b="1" dirty="0" err="1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int</a:t>
            </a:r>
            <a:r>
              <a:rPr lang="en-US" altLang="zh-CN" sz="20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000" b="1" dirty="0" err="1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MaxSize</a:t>
            </a:r>
            <a:r>
              <a:rPr lang="en-US" altLang="zh-CN" sz="20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)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判断队列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Q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是否已满，若是返回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1(TRUE)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；否则返回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0(FALSE)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void </a:t>
            </a:r>
            <a:r>
              <a:rPr lang="en-US" altLang="zh-CN" sz="2000" b="1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AddQ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 Queue Q, </a:t>
            </a:r>
            <a:r>
              <a:rPr lang="en-US" altLang="zh-CN" sz="2000" b="1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ElementType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item )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 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若队列已经满了，返回已满信息；否则将数据元素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item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插入到队列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Q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中去。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000" b="1" dirty="0" err="1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int</a:t>
            </a:r>
            <a:r>
              <a:rPr lang="en-US" altLang="zh-CN" sz="20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000" b="1" dirty="0" err="1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IsEmptyQ</a:t>
            </a:r>
            <a:r>
              <a:rPr lang="en-US" altLang="zh-CN" sz="20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 Queue Q )</a:t>
            </a:r>
            <a:r>
              <a:rPr lang="zh-CN" altLang="en-US" sz="20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 </a:t>
            </a:r>
            <a:endParaRPr lang="en-US" altLang="zh-CN" sz="2000" b="1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判断队列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Q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是否为空，若是返回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1(TRUE)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；否则返回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0(FALSE)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000" b="1" dirty="0" err="1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ElementType</a:t>
            </a:r>
            <a:r>
              <a:rPr lang="en-US" altLang="zh-CN" sz="20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000" b="1" dirty="0" err="1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DeleteQ</a:t>
            </a:r>
            <a:r>
              <a:rPr lang="en-US" altLang="zh-CN" sz="20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 Queue Q )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若队列为空信息，返回队列空信息；否则将队头数据元素从队列中删除并返回。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0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ElementType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FrontQ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 Queue Q )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endParaRPr lang="zh-CN" altLang="zh-CN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标题 1"/>
          <p:cNvSpPr txBox="1"/>
          <p:nvPr/>
        </p:nvSpPr>
        <p:spPr>
          <a:xfrm>
            <a:off x="457200" y="488303"/>
            <a:ext cx="8229600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3.1 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</a:rPr>
              <a:t>队列</a:t>
            </a: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</a:rPr>
              <a:t>的定义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</a:rPr>
              <a:t>基本操作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457835" y="436830"/>
            <a:ext cx="8229600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3.5.1 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2806] </a:t>
            </a:r>
            <a:r>
              <a:rPr lang="zh-CN" altLang="zh-CN" sz="3600" dirty="0" smtClean="0">
                <a:solidFill>
                  <a:schemeClr val="accent5">
                    <a:lumMod val="75000"/>
                  </a:schemeClr>
                </a:solidFill>
              </a:rPr>
              <a:t>走出迷宫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-DFS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559"/>
          <a:stretch>
            <a:fillRect/>
          </a:stretch>
        </p:blipFill>
        <p:spPr>
          <a:xfrm>
            <a:off x="309245" y="1184275"/>
            <a:ext cx="3503295" cy="50863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910" y="1513840"/>
            <a:ext cx="4982845" cy="4455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457835" y="436830"/>
            <a:ext cx="8229600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3.5.1 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2806] </a:t>
            </a:r>
            <a:r>
              <a:rPr lang="zh-CN" altLang="zh-CN" sz="3600" dirty="0" smtClean="0">
                <a:solidFill>
                  <a:schemeClr val="accent5">
                    <a:lumMod val="75000"/>
                  </a:schemeClr>
                </a:solidFill>
              </a:rPr>
              <a:t>走出迷宫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-DFS</a:t>
            </a: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</a:rPr>
              <a:t>栈模拟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0" y="1063884"/>
            <a:ext cx="4828622" cy="240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20" r="13397" b="1"/>
          <a:stretch>
            <a:fillRect/>
          </a:stretch>
        </p:blipFill>
        <p:spPr bwMode="auto">
          <a:xfrm>
            <a:off x="4797521" y="3796143"/>
            <a:ext cx="4114799" cy="257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1" b="44654"/>
          <a:stretch>
            <a:fillRect/>
          </a:stretch>
        </p:blipFill>
        <p:spPr bwMode="auto">
          <a:xfrm>
            <a:off x="-10928" y="3620471"/>
            <a:ext cx="4583564" cy="316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" y="1243369"/>
            <a:ext cx="8863648" cy="502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1"/>
          <p:cNvSpPr txBox="1"/>
          <p:nvPr/>
        </p:nvSpPr>
        <p:spPr>
          <a:xfrm>
            <a:off x="457835" y="436830"/>
            <a:ext cx="8229600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3.5.1 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2806] </a:t>
            </a:r>
            <a:r>
              <a:rPr lang="zh-CN" altLang="zh-CN" sz="3600" dirty="0" smtClean="0">
                <a:solidFill>
                  <a:schemeClr val="accent5">
                    <a:lumMod val="75000"/>
                  </a:schemeClr>
                </a:solidFill>
              </a:rPr>
              <a:t>走出迷宫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-DFS</a:t>
            </a: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</a:rPr>
              <a:t>栈模拟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457835" y="436830"/>
            <a:ext cx="8229600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3.5.2 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2805]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</a:rPr>
              <a:t>抓住那头牛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6489" y="1373576"/>
            <a:ext cx="769775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农夫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知道一头牛的位置，想要抓住它。农夫和牛都位于数轴上，农夫起始位于点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N(0≤N≤100000)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，牛位于点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K(0≤K≤100000)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。农夫有两种移动方式：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、从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移动到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X-1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X+1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，每次移动花费一分钟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、从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移动到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2*X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，每次移动花费一分钟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假设牛没有意识到农夫的行动，站在原地不动。农夫最少要花多少时间才能抓住牛？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输入两个整数，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N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K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输出一个整数，农夫抓到牛所要花费的最小分钟数。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样例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输入 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5 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17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样例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输出 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457835" y="436830"/>
            <a:ext cx="8229600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3.5.2 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2805]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</a:rPr>
              <a:t>抓住那</a:t>
            </a: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</a:rPr>
              <a:t>头牛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</a:rPr>
              <a:t>分析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win10\AppData\Local\Temp\ksohtml9420\wps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4" y="2480385"/>
            <a:ext cx="9050694" cy="328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7"/>
          <p:cNvSpPr txBox="1"/>
          <p:nvPr/>
        </p:nvSpPr>
        <p:spPr>
          <a:xfrm>
            <a:off x="457835" y="1465303"/>
            <a:ext cx="6548622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扩展开去，每次扩展 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x-1,x+1,2x,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扩展的点跟目标点进行配对。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4473" y="1338711"/>
            <a:ext cx="5923674" cy="13100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假设农夫起始位于点3，牛位于5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N=3,K=5，最右边是6。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如何搜索到一条走到5的路径？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95188" y="1347192"/>
            <a:ext cx="3214329" cy="2748393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82332" y="597964"/>
            <a:ext cx="7382522" cy="438785"/>
          </a:xfrm>
        </p:spPr>
        <p:txBody>
          <a:bodyPr>
            <a:noAutofit/>
          </a:bodyPr>
          <a:lstStyle/>
          <a:p>
            <a:br>
              <a:rPr lang="zh-CN" altLang="en-US" sz="3200" b="1" dirty="0">
                <a:solidFill>
                  <a:srgbClr val="FFC000"/>
                </a:solidFill>
                <a:sym typeface="+mn-ea"/>
              </a:rPr>
            </a:b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详细分析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512322" y="2721389"/>
            <a:ext cx="4190308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</a:rPr>
              <a:t>策略1）深度优先搜索：从起点出发，随机挑一个方向，能往前走就往前走(扩展），走不动了则回溯。不能走已经走过的点(要判重）。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0" name="文本框 6"/>
          <p:cNvSpPr txBox="1"/>
          <p:nvPr/>
        </p:nvSpPr>
        <p:spPr>
          <a:xfrm>
            <a:off x="528611" y="4660381"/>
            <a:ext cx="2335888" cy="16312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</a:rPr>
              <a:t>运气好的话：</a:t>
            </a:r>
            <a:endParaRPr lang="zh-CN" altLang="en-US" sz="2000" b="1" dirty="0">
              <a:solidFill>
                <a:schemeClr val="tx1"/>
              </a:solidFill>
            </a:endParaRPr>
          </a:p>
          <a:p>
            <a:r>
              <a:rPr lang="zh-CN" altLang="en-US" sz="2000" b="1" dirty="0">
                <a:solidFill>
                  <a:schemeClr val="tx1"/>
                </a:solidFill>
              </a:rPr>
              <a:t>3-&gt;4-&gt;5</a:t>
            </a:r>
            <a:endParaRPr lang="zh-CN" altLang="en-US" sz="2000" b="1" dirty="0">
              <a:solidFill>
                <a:schemeClr val="tx1"/>
              </a:solidFill>
            </a:endParaRPr>
          </a:p>
          <a:p>
            <a:r>
              <a:rPr lang="zh-CN" altLang="en-US" sz="2000" b="1" dirty="0">
                <a:solidFill>
                  <a:schemeClr val="tx1"/>
                </a:solidFill>
              </a:rPr>
              <a:t>或</a:t>
            </a:r>
            <a:endParaRPr lang="zh-CN" altLang="en-US" sz="2000" b="1" dirty="0">
              <a:solidFill>
                <a:schemeClr val="tx1"/>
              </a:solidFill>
            </a:endParaRPr>
          </a:p>
          <a:p>
            <a:r>
              <a:rPr lang="zh-CN" altLang="en-US" sz="2000" b="1" dirty="0">
                <a:solidFill>
                  <a:schemeClr val="tx1"/>
                </a:solidFill>
              </a:rPr>
              <a:t>3-&gt;6-&gt;5 </a:t>
            </a:r>
            <a:endParaRPr lang="zh-CN" altLang="en-US" sz="2000" b="1" dirty="0">
              <a:solidFill>
                <a:schemeClr val="tx1"/>
              </a:solidFill>
            </a:endParaRPr>
          </a:p>
          <a:p>
            <a:r>
              <a:rPr lang="zh-CN" altLang="en-US" sz="2000" b="1" dirty="0">
                <a:solidFill>
                  <a:schemeClr val="tx1"/>
                </a:solidFill>
              </a:rPr>
              <a:t>问题解决！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75045" y="4785950"/>
            <a:ext cx="25939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/>
              <a:t>运气不太好的话：</a:t>
            </a:r>
            <a:endParaRPr lang="zh-CN" altLang="en-US" sz="2000" b="1" dirty="0"/>
          </a:p>
          <a:p>
            <a:r>
              <a:rPr lang="zh-CN" altLang="en-US" sz="2000" b="1" dirty="0"/>
              <a:t>3-&gt;2-&gt;4-&gt;5</a:t>
            </a:r>
            <a:endParaRPr lang="zh-CN" altLang="en-US" sz="2000" b="1" dirty="0"/>
          </a:p>
          <a:p>
            <a:r>
              <a:rPr lang="zh-CN" altLang="en-US" sz="2000" b="1" dirty="0"/>
              <a:t>运气最坏的话：</a:t>
            </a:r>
            <a:endParaRPr lang="zh-CN" altLang="en-US" sz="2000" b="1" dirty="0"/>
          </a:p>
          <a:p>
            <a:r>
              <a:rPr lang="zh-CN" altLang="en-US" sz="2000" b="1" dirty="0"/>
              <a:t>3-&gt;2-&gt;1-&gt;0-&gt;4-&gt;5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0822" y="2050752"/>
            <a:ext cx="4264766" cy="35401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736" y="1183005"/>
            <a:ext cx="4953860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策略2）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广度优先搜索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给节点分层。起点是第0层。从起点最少需n步就能到达的点属于第n层。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第1层：2,4,6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第2层：1,5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第3层：0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依层次顺序，从小到大扩展节点。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把层次低的点全部扩展出来后，才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会扩展层次高的点。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82332" y="597964"/>
            <a:ext cx="7382522" cy="438785"/>
          </a:xfrm>
        </p:spPr>
        <p:txBody>
          <a:bodyPr>
            <a:noAutofit/>
          </a:bodyPr>
          <a:lstStyle/>
          <a:p>
            <a:br>
              <a:rPr lang="zh-CN" altLang="en-US" sz="3200" b="1" dirty="0">
                <a:solidFill>
                  <a:srgbClr val="FFC000"/>
                </a:solidFill>
                <a:sym typeface="+mn-ea"/>
              </a:rPr>
            </a:b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详细分析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9425" y="1354717"/>
            <a:ext cx="2338476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5" dirty="0"/>
              <a:t>深</a:t>
            </a:r>
            <a:r>
              <a:rPr sz="2800" spc="-5" dirty="0"/>
              <a:t>搜</a:t>
            </a:r>
            <a:r>
              <a:rPr sz="2800" spc="-65" dirty="0"/>
              <a:t> </a:t>
            </a:r>
            <a:r>
              <a:rPr sz="2800" dirty="0"/>
              <a:t>vs.</a:t>
            </a:r>
            <a:r>
              <a:rPr sz="2800" spc="-45" dirty="0"/>
              <a:t> </a:t>
            </a:r>
            <a:r>
              <a:rPr sz="2800" spc="5" dirty="0"/>
              <a:t>广搜</a:t>
            </a:r>
            <a:endParaRPr sz="2800" dirty="0"/>
          </a:p>
        </p:txBody>
      </p:sp>
      <p:sp>
        <p:nvSpPr>
          <p:cNvPr id="8" name="object 8"/>
          <p:cNvSpPr/>
          <p:nvPr/>
        </p:nvSpPr>
        <p:spPr>
          <a:xfrm>
            <a:off x="320506" y="2000101"/>
            <a:ext cx="4514791" cy="345324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300249" y="2586071"/>
            <a:ext cx="3228266" cy="283908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800" dirty="0">
                <a:latin typeface="楷体" panose="02010609060101010101" pitchFamily="49" charset="-122"/>
                <a:cs typeface="楷体" panose="02010609060101010101" pitchFamily="49" charset="-122"/>
              </a:rPr>
              <a:t>若要遍历所</a:t>
            </a:r>
            <a:r>
              <a:rPr sz="2800" spc="-5" dirty="0">
                <a:latin typeface="楷体" panose="02010609060101010101" pitchFamily="49" charset="-122"/>
                <a:cs typeface="楷体" panose="02010609060101010101" pitchFamily="49" charset="-122"/>
              </a:rPr>
              <a:t>有节</a:t>
            </a:r>
            <a:r>
              <a:rPr sz="2800" dirty="0">
                <a:latin typeface="楷体" panose="02010609060101010101" pitchFamily="49" charset="-122"/>
                <a:cs typeface="楷体" panose="02010609060101010101" pitchFamily="49" charset="-122"/>
              </a:rPr>
              <a:t>点</a:t>
            </a:r>
            <a:r>
              <a:rPr sz="2800" spc="-5" dirty="0">
                <a:latin typeface="楷体" panose="02010609060101010101" pitchFamily="49" charset="-122"/>
                <a:cs typeface="楷体" panose="02010609060101010101" pitchFamily="49" charset="-122"/>
              </a:rPr>
              <a:t>：</a:t>
            </a:r>
            <a:endParaRPr sz="2800">
              <a:latin typeface="楷体" panose="02010609060101010101" pitchFamily="49" charset="-122"/>
              <a:cs typeface="楷体" panose="02010609060101010101" pitchFamily="49" charset="-122"/>
            </a:endParaRPr>
          </a:p>
          <a:p>
            <a:pPr marL="481965" indent="-469900">
              <a:lnSpc>
                <a:spcPct val="100000"/>
              </a:lnSpc>
              <a:spcBef>
                <a:spcPts val="195"/>
              </a:spcBef>
              <a:buClr>
                <a:srgbClr val="669999"/>
              </a:buClr>
              <a:buFont typeface="Wingdings" panose="05000000000000000000"/>
              <a:buChar char=""/>
              <a:tabLst>
                <a:tab pos="481965" algn="l"/>
                <a:tab pos="482600" algn="l"/>
              </a:tabLst>
            </a:pPr>
            <a:r>
              <a:rPr sz="2800" dirty="0">
                <a:latin typeface="楷体" panose="02010609060101010101" pitchFamily="49" charset="-122"/>
                <a:cs typeface="楷体" panose="02010609060101010101" pitchFamily="49" charset="-122"/>
              </a:rPr>
              <a:t>深搜</a:t>
            </a:r>
            <a:endParaRPr sz="2800">
              <a:latin typeface="楷体" panose="02010609060101010101" pitchFamily="49" charset="-122"/>
              <a:cs typeface="楷体" panose="02010609060101010101" pitchFamily="49" charset="-122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800" dirty="0">
                <a:latin typeface="Arial" panose="020B0604020202020204"/>
                <a:cs typeface="Arial" panose="020B0604020202020204"/>
              </a:rPr>
              <a:t>1-2-4-8-5-6-3-7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500">
              <a:latin typeface="Times New Roman" panose="02020603050405020304"/>
              <a:cs typeface="Times New Roman" panose="02020603050405020304"/>
            </a:endParaRPr>
          </a:p>
          <a:p>
            <a:pPr marL="481965" indent="-469900">
              <a:lnSpc>
                <a:spcPct val="100000"/>
              </a:lnSpc>
              <a:buClr>
                <a:srgbClr val="669999"/>
              </a:buClr>
              <a:buFont typeface="Wingdings" panose="05000000000000000000"/>
              <a:buChar char=""/>
              <a:tabLst>
                <a:tab pos="481965" algn="l"/>
                <a:tab pos="482600" algn="l"/>
              </a:tabLst>
            </a:pPr>
            <a:r>
              <a:rPr sz="2800" dirty="0">
                <a:latin typeface="楷体" panose="02010609060101010101" pitchFamily="49" charset="-122"/>
                <a:cs typeface="楷体" panose="02010609060101010101" pitchFamily="49" charset="-122"/>
              </a:rPr>
              <a:t>广搜</a:t>
            </a:r>
            <a:endParaRPr sz="2800">
              <a:latin typeface="楷体" panose="02010609060101010101" pitchFamily="49" charset="-122"/>
              <a:cs typeface="楷体" panose="02010609060101010101" pitchFamily="49" charset="-122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800" dirty="0">
                <a:latin typeface="Arial" panose="020B0604020202020204"/>
                <a:cs typeface="Arial" panose="020B0604020202020204"/>
              </a:rPr>
              <a:t>1-2-3-4-5-6-7-8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4294967295"/>
          </p:nvPr>
        </p:nvSpPr>
        <p:spPr>
          <a:xfrm>
            <a:off x="7087831" y="6543041"/>
            <a:ext cx="2057757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65"/>
              </a:lnSpc>
            </a:pPr>
            <a:fld id="{81D60167-4931-47E6-BA6A-407CBD079E47}" type="slidenum">
              <a:rPr dirty="0"/>
            </a:fld>
            <a:endParaRPr dirty="0"/>
          </a:p>
        </p:txBody>
      </p:sp>
      <p:sp>
        <p:nvSpPr>
          <p:cNvPr id="11" name="标题 1"/>
          <p:cNvSpPr txBox="1"/>
          <p:nvPr/>
        </p:nvSpPr>
        <p:spPr>
          <a:xfrm>
            <a:off x="482332" y="597964"/>
            <a:ext cx="7382522" cy="438785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zh-CN" altLang="en-US" sz="3200" b="1" dirty="0" smtClean="0">
                <a:solidFill>
                  <a:srgbClr val="FFC000"/>
                </a:solidFill>
                <a:sym typeface="+mn-ea"/>
              </a:rPr>
            </a:b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详细分析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4526" y="414895"/>
            <a:ext cx="2921858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dirty="0">
                <a:solidFill>
                  <a:schemeClr val="accent5">
                    <a:lumMod val="75000"/>
                  </a:schemeClr>
                </a:solidFill>
              </a:rPr>
              <a:t>广搜算法</a:t>
            </a:r>
            <a:endParaRPr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9881" y="1315665"/>
            <a:ext cx="4597563" cy="4477508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467360">
              <a:lnSpc>
                <a:spcPct val="100000"/>
              </a:lnSpc>
              <a:spcBef>
                <a:spcPts val="215"/>
              </a:spcBef>
              <a:tabLst>
                <a:tab pos="925830" algn="l"/>
              </a:tabLst>
            </a:pPr>
            <a:r>
              <a:rPr lang="zh-CN" altLang="en-US" sz="2000" dirty="0" smtClean="0">
                <a:latin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000" dirty="0" smtClean="0">
                <a:latin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000" dirty="0" smtClean="0">
                <a:latin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sz="2000" dirty="0" smtClean="0">
                <a:latin typeface="楷体" panose="02010609060101010101" pitchFamily="49" charset="-122"/>
                <a:cs typeface="楷体" panose="02010609060101010101" pitchFamily="49" charset="-122"/>
              </a:rPr>
              <a:t>把初始节点</a:t>
            </a:r>
            <a:r>
              <a:rPr sz="2000" dirty="0">
                <a:latin typeface="楷体" panose="02010609060101010101" pitchFamily="49" charset="-122"/>
                <a:cs typeface="楷体" panose="02010609060101010101" pitchFamily="49" charset="-122"/>
              </a:rPr>
              <a:t>S0放入Open表中</a:t>
            </a:r>
            <a:r>
              <a:rPr sz="2000" dirty="0" smtClean="0">
                <a:latin typeface="楷体" panose="02010609060101010101" pitchFamily="49" charset="-122"/>
                <a:cs typeface="楷体" panose="02010609060101010101" pitchFamily="49" charset="-122"/>
              </a:rPr>
              <a:t>；</a:t>
            </a:r>
            <a:endParaRPr lang="en-US" sz="2000" dirty="0" smtClean="0">
              <a:latin typeface="楷体" panose="02010609060101010101" pitchFamily="49" charset="-122"/>
              <a:cs typeface="楷体" panose="02010609060101010101" pitchFamily="49" charset="-122"/>
            </a:endParaRPr>
          </a:p>
          <a:p>
            <a:pPr marL="12700" marR="5080">
              <a:lnSpc>
                <a:spcPct val="100000"/>
              </a:lnSpc>
              <a:spcBef>
                <a:spcPts val="220"/>
              </a:spcBef>
              <a:tabLst>
                <a:tab pos="925830" algn="l"/>
              </a:tabLst>
            </a:pPr>
            <a:r>
              <a:rPr lang="en-US" altLang="zh-CN" sz="2000" dirty="0" smtClean="0">
                <a:latin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altLang="en-US" sz="2000" dirty="0" smtClean="0">
                <a:latin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000" dirty="0" smtClean="0">
                <a:latin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000" dirty="0" smtClean="0">
                <a:latin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sz="2000" dirty="0" err="1" smtClean="0">
                <a:latin typeface="楷体" panose="02010609060101010101" pitchFamily="49" charset="-122"/>
                <a:cs typeface="楷体" panose="02010609060101010101" pitchFamily="49" charset="-122"/>
              </a:rPr>
              <a:t>如果</a:t>
            </a:r>
            <a:r>
              <a:rPr sz="2000" dirty="0" err="1">
                <a:latin typeface="楷体" panose="02010609060101010101" pitchFamily="49" charset="-122"/>
                <a:cs typeface="楷体" panose="02010609060101010101" pitchFamily="49" charset="-122"/>
              </a:rPr>
              <a:t>Open表为空，则问题无解，失败</a:t>
            </a:r>
            <a:r>
              <a:rPr sz="2000" dirty="0">
                <a:latin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sz="2000" dirty="0" err="1">
                <a:latin typeface="楷体" panose="02010609060101010101" pitchFamily="49" charset="-122"/>
                <a:cs typeface="楷体" panose="02010609060101010101" pitchFamily="49" charset="-122"/>
              </a:rPr>
              <a:t>退出</a:t>
            </a:r>
            <a:r>
              <a:rPr sz="2000" dirty="0" smtClean="0">
                <a:latin typeface="楷体" panose="02010609060101010101" pitchFamily="49" charset="-122"/>
                <a:cs typeface="楷体" panose="02010609060101010101" pitchFamily="49" charset="-122"/>
              </a:rPr>
              <a:t>；</a:t>
            </a:r>
            <a:endParaRPr lang="en-US" sz="2000" dirty="0" smtClean="0">
              <a:latin typeface="楷体" panose="02010609060101010101" pitchFamily="49" charset="-122"/>
              <a:cs typeface="楷体" panose="02010609060101010101" pitchFamily="49" charset="-122"/>
            </a:endParaRPr>
          </a:p>
          <a:p>
            <a:pPr marL="12700" marR="5080">
              <a:lnSpc>
                <a:spcPct val="100000"/>
              </a:lnSpc>
              <a:spcBef>
                <a:spcPts val="220"/>
              </a:spcBef>
              <a:tabLst>
                <a:tab pos="925830" algn="l"/>
              </a:tabLst>
            </a:pPr>
            <a:r>
              <a:rPr lang="zh-CN" altLang="en-US" sz="2000" dirty="0" smtClean="0">
                <a:latin typeface="楷体" panose="02010609060101010101" pitchFamily="49" charset="-122"/>
                <a:cs typeface="楷体" panose="02010609060101010101" pitchFamily="49" charset="-122"/>
              </a:rPr>
              <a:t>   （</a:t>
            </a:r>
            <a:r>
              <a:rPr lang="en-US" altLang="zh-CN" sz="2000" dirty="0" smtClean="0">
                <a:latin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2000" dirty="0" smtClean="0">
                <a:latin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sz="2000" dirty="0" err="1" smtClean="0">
                <a:latin typeface="楷体" panose="02010609060101010101" pitchFamily="49" charset="-122"/>
                <a:cs typeface="楷体" panose="02010609060101010101" pitchFamily="49" charset="-122"/>
              </a:rPr>
              <a:t>把</a:t>
            </a:r>
            <a:r>
              <a:rPr sz="2000" dirty="0" err="1">
                <a:latin typeface="楷体" panose="02010609060101010101" pitchFamily="49" charset="-122"/>
                <a:cs typeface="楷体" panose="02010609060101010101" pitchFamily="49" charset="-122"/>
              </a:rPr>
              <a:t>Open</a:t>
            </a:r>
            <a:r>
              <a:rPr sz="2000" dirty="0" err="1" smtClean="0">
                <a:latin typeface="楷体" panose="02010609060101010101" pitchFamily="49" charset="-122"/>
                <a:cs typeface="楷体" panose="02010609060101010101" pitchFamily="49" charset="-122"/>
              </a:rPr>
              <a:t>表的第一个节点取出放入</a:t>
            </a:r>
            <a:r>
              <a:rPr sz="2000" spc="-5" dirty="0" err="1" smtClean="0">
                <a:latin typeface="楷体" panose="02010609060101010101" pitchFamily="49" charset="-122"/>
                <a:cs typeface="楷体" panose="02010609060101010101" pitchFamily="49" charset="-122"/>
              </a:rPr>
              <a:t>Closed</a:t>
            </a:r>
            <a:r>
              <a:rPr sz="2000" spc="-5" dirty="0" err="1">
                <a:latin typeface="楷体" panose="02010609060101010101" pitchFamily="49" charset="-122"/>
                <a:cs typeface="楷体" panose="02010609060101010101" pitchFamily="49" charset="-122"/>
              </a:rPr>
              <a:t>表，并记该节点</a:t>
            </a:r>
            <a:r>
              <a:rPr sz="2000" dirty="0" err="1">
                <a:latin typeface="楷体" panose="02010609060101010101" pitchFamily="49" charset="-122"/>
                <a:cs typeface="楷体" panose="02010609060101010101" pitchFamily="49" charset="-122"/>
              </a:rPr>
              <a:t>为</a:t>
            </a:r>
            <a:r>
              <a:rPr sz="2000" spc="-5" dirty="0" err="1">
                <a:latin typeface="楷体" panose="02010609060101010101" pitchFamily="49" charset="-122"/>
                <a:cs typeface="楷体" panose="02010609060101010101" pitchFamily="49" charset="-122"/>
              </a:rPr>
              <a:t>n</a:t>
            </a:r>
            <a:r>
              <a:rPr sz="2000" spc="-5" dirty="0" smtClean="0">
                <a:latin typeface="楷体" panose="02010609060101010101" pitchFamily="49" charset="-122"/>
                <a:cs typeface="楷体" panose="02010609060101010101" pitchFamily="49" charset="-122"/>
              </a:rPr>
              <a:t>；</a:t>
            </a:r>
            <a:endParaRPr lang="en-US" sz="2000" spc="-5" dirty="0" smtClean="0">
              <a:latin typeface="楷体" panose="02010609060101010101" pitchFamily="49" charset="-122"/>
              <a:cs typeface="楷体" panose="02010609060101010101" pitchFamily="49" charset="-122"/>
            </a:endParaRPr>
          </a:p>
          <a:p>
            <a:pPr marL="12700" marR="5080">
              <a:lnSpc>
                <a:spcPct val="100000"/>
              </a:lnSpc>
              <a:spcBef>
                <a:spcPts val="220"/>
              </a:spcBef>
              <a:tabLst>
                <a:tab pos="925830" algn="l"/>
              </a:tabLst>
            </a:pPr>
            <a:r>
              <a:rPr lang="en-US" sz="2000" spc="-5" dirty="0" smtClean="0">
                <a:latin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000" spc="-5" dirty="0" smtClean="0">
                <a:latin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000" spc="-5" dirty="0" smtClean="0">
                <a:latin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lang="zh-CN" altLang="en-US" sz="2000" spc="-5" dirty="0" smtClean="0">
                <a:latin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sz="2000" dirty="0" err="1">
                <a:latin typeface="楷体" panose="02010609060101010101" pitchFamily="49" charset="-122"/>
                <a:cs typeface="楷体" panose="02010609060101010101" pitchFamily="49" charset="-122"/>
              </a:rPr>
              <a:t>考察节点n是否为目标节点。若是</a:t>
            </a:r>
            <a:r>
              <a:rPr sz="2000" dirty="0">
                <a:latin typeface="楷体" panose="02010609060101010101" pitchFamily="49" charset="-122"/>
                <a:cs typeface="楷体" panose="02010609060101010101" pitchFamily="49" charset="-122"/>
              </a:rPr>
              <a:t>， 则得到问题的解，成功退出；</a:t>
            </a:r>
            <a:endParaRPr sz="2000" dirty="0">
              <a:latin typeface="楷体" panose="02010609060101010101" pitchFamily="49" charset="-122"/>
              <a:cs typeface="楷体" panose="02010609060101010101" pitchFamily="49" charset="-122"/>
            </a:endParaRPr>
          </a:p>
          <a:p>
            <a:pPr marL="925195" indent="-457835">
              <a:lnSpc>
                <a:spcPct val="100000"/>
              </a:lnSpc>
              <a:spcBef>
                <a:spcPts val="215"/>
              </a:spcBef>
              <a:buAutoNum type="arabicParenBoth" startAt="4"/>
              <a:tabLst>
                <a:tab pos="925830" algn="l"/>
              </a:tabLst>
            </a:pPr>
            <a:r>
              <a:rPr sz="2000" dirty="0">
                <a:latin typeface="楷体" panose="02010609060101010101" pitchFamily="49" charset="-122"/>
                <a:cs typeface="楷体" panose="02010609060101010101" pitchFamily="49" charset="-122"/>
              </a:rPr>
              <a:t>若节点n不可扩展，则转第(2)步；</a:t>
            </a:r>
            <a:endParaRPr sz="2000" dirty="0">
              <a:latin typeface="楷体" panose="02010609060101010101" pitchFamily="49" charset="-122"/>
              <a:cs typeface="楷体" panose="02010609060101010101" pitchFamily="49" charset="-122"/>
            </a:endParaRPr>
          </a:p>
          <a:p>
            <a:pPr marL="925195" indent="-457835">
              <a:lnSpc>
                <a:spcPct val="100000"/>
              </a:lnSpc>
              <a:spcBef>
                <a:spcPts val="220"/>
              </a:spcBef>
              <a:buAutoNum type="arabicParenBoth" startAt="4"/>
              <a:tabLst>
                <a:tab pos="925830" algn="l"/>
              </a:tabLst>
            </a:pPr>
            <a:r>
              <a:rPr sz="2000" spc="-5" dirty="0">
                <a:latin typeface="楷体" panose="02010609060101010101" pitchFamily="49" charset="-122"/>
                <a:cs typeface="楷体" panose="02010609060101010101" pitchFamily="49" charset="-122"/>
              </a:rPr>
              <a:t>扩展节</a:t>
            </a:r>
            <a:r>
              <a:rPr sz="2000" dirty="0">
                <a:latin typeface="楷体" panose="02010609060101010101" pitchFamily="49" charset="-122"/>
                <a:cs typeface="楷体" panose="02010609060101010101" pitchFamily="49" charset="-122"/>
              </a:rPr>
              <a:t>点</a:t>
            </a:r>
            <a:r>
              <a:rPr sz="2000" spc="-5" dirty="0">
                <a:latin typeface="楷体" panose="02010609060101010101" pitchFamily="49" charset="-122"/>
                <a:cs typeface="楷体" panose="02010609060101010101" pitchFamily="49" charset="-122"/>
              </a:rPr>
              <a:t>n，将其不在Closed表和</a:t>
            </a:r>
            <a:endParaRPr sz="2000" dirty="0">
              <a:latin typeface="楷体" panose="02010609060101010101" pitchFamily="49" charset="-122"/>
              <a:cs typeface="楷体" panose="02010609060101010101" pitchFamily="49" charset="-122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楷体" panose="02010609060101010101" pitchFamily="49" charset="-122"/>
                <a:cs typeface="楷体" panose="02010609060101010101" pitchFamily="49" charset="-122"/>
              </a:rPr>
              <a:t>Open表中的子节点</a:t>
            </a:r>
            <a:r>
              <a:rPr sz="2000" dirty="0">
                <a:solidFill>
                  <a:srgbClr val="0000FF"/>
                </a:solidFill>
                <a:latin typeface="楷体" panose="02010609060101010101" pitchFamily="49" charset="-122"/>
                <a:cs typeface="楷体" panose="02010609060101010101" pitchFamily="49" charset="-122"/>
              </a:rPr>
              <a:t>(</a:t>
            </a:r>
            <a:r>
              <a:rPr sz="2000" dirty="0" err="1">
                <a:solidFill>
                  <a:srgbClr val="0000FF"/>
                </a:solidFill>
                <a:latin typeface="楷体" panose="02010609060101010101" pitchFamily="49" charset="-122"/>
                <a:cs typeface="楷体" panose="02010609060101010101" pitchFamily="49" charset="-122"/>
              </a:rPr>
              <a:t>判重）</a:t>
            </a:r>
            <a:r>
              <a:rPr sz="2000" dirty="0" err="1">
                <a:latin typeface="楷体" panose="02010609060101010101" pitchFamily="49" charset="-122"/>
                <a:cs typeface="楷体" panose="02010609060101010101" pitchFamily="49" charset="-122"/>
              </a:rPr>
              <a:t>放入Open</a:t>
            </a:r>
            <a:r>
              <a:rPr sz="2000" dirty="0" err="1" smtClean="0">
                <a:latin typeface="楷体" panose="02010609060101010101" pitchFamily="49" charset="-122"/>
                <a:cs typeface="楷体" panose="02010609060101010101" pitchFamily="49" charset="-122"/>
              </a:rPr>
              <a:t>表的尾部，</a:t>
            </a:r>
            <a:r>
              <a:rPr sz="2000" dirty="0" err="1">
                <a:solidFill>
                  <a:srgbClr val="0000FF"/>
                </a:solidFill>
                <a:latin typeface="楷体" panose="02010609060101010101" pitchFamily="49" charset="-122"/>
                <a:cs typeface="楷体" panose="02010609060101010101" pitchFamily="49" charset="-122"/>
              </a:rPr>
              <a:t>并为每一个子节点设置指向父节点的指针</a:t>
            </a:r>
            <a:r>
              <a:rPr sz="2000" dirty="0">
                <a:solidFill>
                  <a:srgbClr val="0000FF"/>
                </a:solidFill>
                <a:latin typeface="楷体" panose="02010609060101010101" pitchFamily="49" charset="-122"/>
                <a:cs typeface="楷体" panose="02010609060101010101" pitchFamily="49" charset="-122"/>
              </a:rPr>
              <a:t>( 或记录节点的层次）</a:t>
            </a:r>
            <a:r>
              <a:rPr sz="2000" dirty="0">
                <a:latin typeface="楷体" panose="02010609060101010101" pitchFamily="49" charset="-122"/>
                <a:cs typeface="楷体" panose="02010609060101010101" pitchFamily="49" charset="-122"/>
              </a:rPr>
              <a:t>，然后转第(2)步。</a:t>
            </a:r>
            <a:endParaRPr sz="2000" dirty="0">
              <a:latin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40642" y="1186348"/>
            <a:ext cx="3804946" cy="515810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sz="quarter" idx="4294967295"/>
          </p:nvPr>
        </p:nvSpPr>
        <p:spPr>
          <a:xfrm>
            <a:off x="7087831" y="6543041"/>
            <a:ext cx="2057757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65"/>
              </a:lnSpc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761498" y="3446145"/>
            <a:ext cx="2802742" cy="2278380"/>
            <a:chOff x="1252" y="4631"/>
            <a:chExt cx="4413" cy="3588"/>
          </a:xfrm>
        </p:grpSpPr>
        <p:sp>
          <p:nvSpPr>
            <p:cNvPr id="2" name="object 2"/>
            <p:cNvSpPr/>
            <p:nvPr/>
          </p:nvSpPr>
          <p:spPr>
            <a:xfrm>
              <a:off x="2098" y="5473"/>
              <a:ext cx="680" cy="68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215900" y="0"/>
                  </a:moveTo>
                  <a:lnTo>
                    <a:pt x="166391" y="5701"/>
                  </a:lnTo>
                  <a:lnTo>
                    <a:pt x="120946" y="21941"/>
                  </a:lnTo>
                  <a:lnTo>
                    <a:pt x="80859" y="47426"/>
                  </a:lnTo>
                  <a:lnTo>
                    <a:pt x="47426" y="80859"/>
                  </a:lnTo>
                  <a:lnTo>
                    <a:pt x="21941" y="120946"/>
                  </a:lnTo>
                  <a:lnTo>
                    <a:pt x="5701" y="166391"/>
                  </a:lnTo>
                  <a:lnTo>
                    <a:pt x="0" y="215900"/>
                  </a:lnTo>
                  <a:lnTo>
                    <a:pt x="5701" y="265368"/>
                  </a:lnTo>
                  <a:lnTo>
                    <a:pt x="21941" y="310798"/>
                  </a:lnTo>
                  <a:lnTo>
                    <a:pt x="47426" y="350887"/>
                  </a:lnTo>
                  <a:lnTo>
                    <a:pt x="80859" y="384333"/>
                  </a:lnTo>
                  <a:lnTo>
                    <a:pt x="120946" y="409836"/>
                  </a:lnTo>
                  <a:lnTo>
                    <a:pt x="166391" y="426092"/>
                  </a:lnTo>
                  <a:lnTo>
                    <a:pt x="215900" y="431800"/>
                  </a:lnTo>
                  <a:lnTo>
                    <a:pt x="265368" y="426092"/>
                  </a:lnTo>
                  <a:lnTo>
                    <a:pt x="310798" y="409836"/>
                  </a:lnTo>
                  <a:lnTo>
                    <a:pt x="350887" y="384333"/>
                  </a:lnTo>
                  <a:lnTo>
                    <a:pt x="384333" y="350887"/>
                  </a:lnTo>
                  <a:lnTo>
                    <a:pt x="409836" y="310798"/>
                  </a:lnTo>
                  <a:lnTo>
                    <a:pt x="426092" y="265368"/>
                  </a:lnTo>
                  <a:lnTo>
                    <a:pt x="431800" y="215900"/>
                  </a:lnTo>
                  <a:lnTo>
                    <a:pt x="426092" y="166391"/>
                  </a:lnTo>
                  <a:lnTo>
                    <a:pt x="409836" y="120946"/>
                  </a:lnTo>
                  <a:lnTo>
                    <a:pt x="384333" y="80859"/>
                  </a:lnTo>
                  <a:lnTo>
                    <a:pt x="350887" y="47426"/>
                  </a:lnTo>
                  <a:lnTo>
                    <a:pt x="310798" y="21941"/>
                  </a:lnTo>
                  <a:lnTo>
                    <a:pt x="265368" y="5701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FFFF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" name="object 3"/>
            <p:cNvSpPr/>
            <p:nvPr/>
          </p:nvSpPr>
          <p:spPr>
            <a:xfrm>
              <a:off x="2098" y="5473"/>
              <a:ext cx="680" cy="68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0" y="215900"/>
                  </a:moveTo>
                  <a:lnTo>
                    <a:pt x="5701" y="166391"/>
                  </a:lnTo>
                  <a:lnTo>
                    <a:pt x="21941" y="120946"/>
                  </a:lnTo>
                  <a:lnTo>
                    <a:pt x="47426" y="80859"/>
                  </a:lnTo>
                  <a:lnTo>
                    <a:pt x="80859" y="47426"/>
                  </a:lnTo>
                  <a:lnTo>
                    <a:pt x="120946" y="21941"/>
                  </a:lnTo>
                  <a:lnTo>
                    <a:pt x="166391" y="5701"/>
                  </a:lnTo>
                  <a:lnTo>
                    <a:pt x="215900" y="0"/>
                  </a:lnTo>
                  <a:lnTo>
                    <a:pt x="265368" y="5701"/>
                  </a:lnTo>
                  <a:lnTo>
                    <a:pt x="310798" y="21941"/>
                  </a:lnTo>
                  <a:lnTo>
                    <a:pt x="350887" y="47426"/>
                  </a:lnTo>
                  <a:lnTo>
                    <a:pt x="384333" y="80859"/>
                  </a:lnTo>
                  <a:lnTo>
                    <a:pt x="409836" y="120946"/>
                  </a:lnTo>
                  <a:lnTo>
                    <a:pt x="426092" y="166391"/>
                  </a:lnTo>
                  <a:lnTo>
                    <a:pt x="431800" y="215900"/>
                  </a:lnTo>
                  <a:lnTo>
                    <a:pt x="426092" y="265368"/>
                  </a:lnTo>
                  <a:lnTo>
                    <a:pt x="409836" y="310798"/>
                  </a:lnTo>
                  <a:lnTo>
                    <a:pt x="384333" y="350887"/>
                  </a:lnTo>
                  <a:lnTo>
                    <a:pt x="350887" y="384333"/>
                  </a:lnTo>
                  <a:lnTo>
                    <a:pt x="310798" y="409836"/>
                  </a:lnTo>
                  <a:lnTo>
                    <a:pt x="265368" y="426092"/>
                  </a:lnTo>
                  <a:lnTo>
                    <a:pt x="215900" y="431800"/>
                  </a:lnTo>
                  <a:lnTo>
                    <a:pt x="166391" y="426092"/>
                  </a:lnTo>
                  <a:lnTo>
                    <a:pt x="120946" y="409836"/>
                  </a:lnTo>
                  <a:lnTo>
                    <a:pt x="80859" y="384333"/>
                  </a:lnTo>
                  <a:lnTo>
                    <a:pt x="47426" y="350887"/>
                  </a:lnTo>
                  <a:lnTo>
                    <a:pt x="21941" y="310798"/>
                  </a:lnTo>
                  <a:lnTo>
                    <a:pt x="5701" y="265368"/>
                  </a:lnTo>
                  <a:lnTo>
                    <a:pt x="0" y="215900"/>
                  </a:lnTo>
                  <a:close/>
                </a:path>
              </a:pathLst>
            </a:custGeom>
            <a:ln w="25400">
              <a:solidFill>
                <a:srgbClr val="9494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 txBox="1"/>
            <p:nvPr/>
          </p:nvSpPr>
          <p:spPr>
            <a:xfrm>
              <a:off x="2318" y="5568"/>
              <a:ext cx="241" cy="4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dirty="0">
                  <a:latin typeface="Arial" panose="020B0604020202020204"/>
                  <a:cs typeface="Arial" panose="020B0604020202020204"/>
                </a:rPr>
                <a:t>2</a:t>
              </a:r>
              <a:endParaRPr sz="1800">
                <a:latin typeface="Arial" panose="020B0604020202020204"/>
                <a:cs typeface="Arial" panose="020B0604020202020204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690" y="5460"/>
              <a:ext cx="683" cy="680"/>
            </a:xfrm>
            <a:custGeom>
              <a:avLst/>
              <a:gdLst/>
              <a:ahLst/>
              <a:cxnLst/>
              <a:rect l="l" t="t" r="r" b="b"/>
              <a:pathLst>
                <a:path w="433705" h="431800">
                  <a:moveTo>
                    <a:pt x="216662" y="0"/>
                  </a:moveTo>
                  <a:lnTo>
                    <a:pt x="166991" y="5701"/>
                  </a:lnTo>
                  <a:lnTo>
                    <a:pt x="121390" y="21941"/>
                  </a:lnTo>
                  <a:lnTo>
                    <a:pt x="81161" y="47426"/>
                  </a:lnTo>
                  <a:lnTo>
                    <a:pt x="47606" y="80859"/>
                  </a:lnTo>
                  <a:lnTo>
                    <a:pt x="22026" y="120946"/>
                  </a:lnTo>
                  <a:lnTo>
                    <a:pt x="5723" y="166391"/>
                  </a:lnTo>
                  <a:lnTo>
                    <a:pt x="0" y="215900"/>
                  </a:lnTo>
                  <a:lnTo>
                    <a:pt x="5723" y="265408"/>
                  </a:lnTo>
                  <a:lnTo>
                    <a:pt x="22026" y="310853"/>
                  </a:lnTo>
                  <a:lnTo>
                    <a:pt x="47606" y="350940"/>
                  </a:lnTo>
                  <a:lnTo>
                    <a:pt x="81161" y="384373"/>
                  </a:lnTo>
                  <a:lnTo>
                    <a:pt x="121390" y="409858"/>
                  </a:lnTo>
                  <a:lnTo>
                    <a:pt x="166991" y="426098"/>
                  </a:lnTo>
                  <a:lnTo>
                    <a:pt x="216662" y="431800"/>
                  </a:lnTo>
                  <a:lnTo>
                    <a:pt x="266379" y="426098"/>
                  </a:lnTo>
                  <a:lnTo>
                    <a:pt x="312014" y="409858"/>
                  </a:lnTo>
                  <a:lnTo>
                    <a:pt x="352265" y="384373"/>
                  </a:lnTo>
                  <a:lnTo>
                    <a:pt x="385834" y="350940"/>
                  </a:lnTo>
                  <a:lnTo>
                    <a:pt x="411421" y="310853"/>
                  </a:lnTo>
                  <a:lnTo>
                    <a:pt x="427727" y="265408"/>
                  </a:lnTo>
                  <a:lnTo>
                    <a:pt x="433450" y="215900"/>
                  </a:lnTo>
                  <a:lnTo>
                    <a:pt x="427727" y="166391"/>
                  </a:lnTo>
                  <a:lnTo>
                    <a:pt x="411421" y="120946"/>
                  </a:lnTo>
                  <a:lnTo>
                    <a:pt x="385834" y="80859"/>
                  </a:lnTo>
                  <a:lnTo>
                    <a:pt x="352265" y="47426"/>
                  </a:lnTo>
                  <a:lnTo>
                    <a:pt x="312014" y="21941"/>
                  </a:lnTo>
                  <a:lnTo>
                    <a:pt x="266379" y="5701"/>
                  </a:lnTo>
                  <a:lnTo>
                    <a:pt x="216662" y="0"/>
                  </a:lnTo>
                  <a:close/>
                </a:path>
              </a:pathLst>
            </a:custGeom>
            <a:solidFill>
              <a:srgbClr val="FFFF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690" y="5460"/>
              <a:ext cx="683" cy="680"/>
            </a:xfrm>
            <a:custGeom>
              <a:avLst/>
              <a:gdLst/>
              <a:ahLst/>
              <a:cxnLst/>
              <a:rect l="l" t="t" r="r" b="b"/>
              <a:pathLst>
                <a:path w="433705" h="431800">
                  <a:moveTo>
                    <a:pt x="0" y="215900"/>
                  </a:moveTo>
                  <a:lnTo>
                    <a:pt x="5723" y="166391"/>
                  </a:lnTo>
                  <a:lnTo>
                    <a:pt x="22026" y="120946"/>
                  </a:lnTo>
                  <a:lnTo>
                    <a:pt x="47606" y="80859"/>
                  </a:lnTo>
                  <a:lnTo>
                    <a:pt x="81161" y="47426"/>
                  </a:lnTo>
                  <a:lnTo>
                    <a:pt x="121390" y="21941"/>
                  </a:lnTo>
                  <a:lnTo>
                    <a:pt x="166991" y="5701"/>
                  </a:lnTo>
                  <a:lnTo>
                    <a:pt x="216662" y="0"/>
                  </a:lnTo>
                  <a:lnTo>
                    <a:pt x="266379" y="5701"/>
                  </a:lnTo>
                  <a:lnTo>
                    <a:pt x="312014" y="21941"/>
                  </a:lnTo>
                  <a:lnTo>
                    <a:pt x="352265" y="47426"/>
                  </a:lnTo>
                  <a:lnTo>
                    <a:pt x="385834" y="80859"/>
                  </a:lnTo>
                  <a:lnTo>
                    <a:pt x="411421" y="120946"/>
                  </a:lnTo>
                  <a:lnTo>
                    <a:pt x="427727" y="166391"/>
                  </a:lnTo>
                  <a:lnTo>
                    <a:pt x="433450" y="215900"/>
                  </a:lnTo>
                  <a:lnTo>
                    <a:pt x="427727" y="265408"/>
                  </a:lnTo>
                  <a:lnTo>
                    <a:pt x="411421" y="310853"/>
                  </a:lnTo>
                  <a:lnTo>
                    <a:pt x="385834" y="350940"/>
                  </a:lnTo>
                  <a:lnTo>
                    <a:pt x="352265" y="384373"/>
                  </a:lnTo>
                  <a:lnTo>
                    <a:pt x="312014" y="409858"/>
                  </a:lnTo>
                  <a:lnTo>
                    <a:pt x="266379" y="426098"/>
                  </a:lnTo>
                  <a:lnTo>
                    <a:pt x="216662" y="431800"/>
                  </a:lnTo>
                  <a:lnTo>
                    <a:pt x="166991" y="426098"/>
                  </a:lnTo>
                  <a:lnTo>
                    <a:pt x="121390" y="409858"/>
                  </a:lnTo>
                  <a:lnTo>
                    <a:pt x="81161" y="384373"/>
                  </a:lnTo>
                  <a:lnTo>
                    <a:pt x="47606" y="350940"/>
                  </a:lnTo>
                  <a:lnTo>
                    <a:pt x="22026" y="310853"/>
                  </a:lnTo>
                  <a:lnTo>
                    <a:pt x="5723" y="265408"/>
                  </a:lnTo>
                  <a:lnTo>
                    <a:pt x="0" y="215900"/>
                  </a:lnTo>
                  <a:close/>
                </a:path>
              </a:pathLst>
            </a:custGeom>
            <a:ln w="25400">
              <a:solidFill>
                <a:srgbClr val="9494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 txBox="1"/>
            <p:nvPr/>
          </p:nvSpPr>
          <p:spPr>
            <a:xfrm>
              <a:off x="3912" y="5556"/>
              <a:ext cx="241" cy="4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dirty="0">
                  <a:latin typeface="Arial" panose="020B0604020202020204"/>
                  <a:cs typeface="Arial" panose="020B0604020202020204"/>
                </a:rPr>
                <a:t>4</a:t>
              </a:r>
              <a:endParaRPr sz="1800">
                <a:latin typeface="Arial" panose="020B0604020202020204"/>
                <a:cs typeface="Arial" panose="020B0604020202020204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985" y="5438"/>
              <a:ext cx="680" cy="68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215900" y="0"/>
                  </a:moveTo>
                  <a:lnTo>
                    <a:pt x="166391" y="5701"/>
                  </a:lnTo>
                  <a:lnTo>
                    <a:pt x="120946" y="21941"/>
                  </a:lnTo>
                  <a:lnTo>
                    <a:pt x="80859" y="47426"/>
                  </a:lnTo>
                  <a:lnTo>
                    <a:pt x="47426" y="80859"/>
                  </a:lnTo>
                  <a:lnTo>
                    <a:pt x="21941" y="120946"/>
                  </a:lnTo>
                  <a:lnTo>
                    <a:pt x="5701" y="166391"/>
                  </a:lnTo>
                  <a:lnTo>
                    <a:pt x="0" y="215900"/>
                  </a:lnTo>
                  <a:lnTo>
                    <a:pt x="5701" y="265368"/>
                  </a:lnTo>
                  <a:lnTo>
                    <a:pt x="21941" y="310798"/>
                  </a:lnTo>
                  <a:lnTo>
                    <a:pt x="47426" y="350887"/>
                  </a:lnTo>
                  <a:lnTo>
                    <a:pt x="80859" y="384333"/>
                  </a:lnTo>
                  <a:lnTo>
                    <a:pt x="120946" y="409836"/>
                  </a:lnTo>
                  <a:lnTo>
                    <a:pt x="166391" y="426092"/>
                  </a:lnTo>
                  <a:lnTo>
                    <a:pt x="215900" y="431800"/>
                  </a:lnTo>
                  <a:lnTo>
                    <a:pt x="265408" y="426092"/>
                  </a:lnTo>
                  <a:lnTo>
                    <a:pt x="310853" y="409836"/>
                  </a:lnTo>
                  <a:lnTo>
                    <a:pt x="350940" y="384333"/>
                  </a:lnTo>
                  <a:lnTo>
                    <a:pt x="384373" y="350887"/>
                  </a:lnTo>
                  <a:lnTo>
                    <a:pt x="409858" y="310798"/>
                  </a:lnTo>
                  <a:lnTo>
                    <a:pt x="426098" y="265368"/>
                  </a:lnTo>
                  <a:lnTo>
                    <a:pt x="431800" y="215900"/>
                  </a:lnTo>
                  <a:lnTo>
                    <a:pt x="426098" y="166391"/>
                  </a:lnTo>
                  <a:lnTo>
                    <a:pt x="409858" y="120946"/>
                  </a:lnTo>
                  <a:lnTo>
                    <a:pt x="384373" y="80859"/>
                  </a:lnTo>
                  <a:lnTo>
                    <a:pt x="350940" y="47426"/>
                  </a:lnTo>
                  <a:lnTo>
                    <a:pt x="310853" y="21941"/>
                  </a:lnTo>
                  <a:lnTo>
                    <a:pt x="265408" y="5701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FFFF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985" y="5438"/>
              <a:ext cx="680" cy="68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0" y="215900"/>
                  </a:moveTo>
                  <a:lnTo>
                    <a:pt x="5701" y="166391"/>
                  </a:lnTo>
                  <a:lnTo>
                    <a:pt x="21941" y="120946"/>
                  </a:lnTo>
                  <a:lnTo>
                    <a:pt x="47426" y="80859"/>
                  </a:lnTo>
                  <a:lnTo>
                    <a:pt x="80859" y="47426"/>
                  </a:lnTo>
                  <a:lnTo>
                    <a:pt x="120946" y="21941"/>
                  </a:lnTo>
                  <a:lnTo>
                    <a:pt x="166391" y="5701"/>
                  </a:lnTo>
                  <a:lnTo>
                    <a:pt x="215900" y="0"/>
                  </a:lnTo>
                  <a:lnTo>
                    <a:pt x="265408" y="5701"/>
                  </a:lnTo>
                  <a:lnTo>
                    <a:pt x="310853" y="21941"/>
                  </a:lnTo>
                  <a:lnTo>
                    <a:pt x="350940" y="47426"/>
                  </a:lnTo>
                  <a:lnTo>
                    <a:pt x="384373" y="80859"/>
                  </a:lnTo>
                  <a:lnTo>
                    <a:pt x="409858" y="120946"/>
                  </a:lnTo>
                  <a:lnTo>
                    <a:pt x="426098" y="166391"/>
                  </a:lnTo>
                  <a:lnTo>
                    <a:pt x="431800" y="215900"/>
                  </a:lnTo>
                  <a:lnTo>
                    <a:pt x="426098" y="265368"/>
                  </a:lnTo>
                  <a:lnTo>
                    <a:pt x="409858" y="310798"/>
                  </a:lnTo>
                  <a:lnTo>
                    <a:pt x="384373" y="350887"/>
                  </a:lnTo>
                  <a:lnTo>
                    <a:pt x="350940" y="384333"/>
                  </a:lnTo>
                  <a:lnTo>
                    <a:pt x="310853" y="409836"/>
                  </a:lnTo>
                  <a:lnTo>
                    <a:pt x="265408" y="426092"/>
                  </a:lnTo>
                  <a:lnTo>
                    <a:pt x="215900" y="431800"/>
                  </a:lnTo>
                  <a:lnTo>
                    <a:pt x="166391" y="426092"/>
                  </a:lnTo>
                  <a:lnTo>
                    <a:pt x="120946" y="409836"/>
                  </a:lnTo>
                  <a:lnTo>
                    <a:pt x="80859" y="384333"/>
                  </a:lnTo>
                  <a:lnTo>
                    <a:pt x="47426" y="350887"/>
                  </a:lnTo>
                  <a:lnTo>
                    <a:pt x="21941" y="310798"/>
                  </a:lnTo>
                  <a:lnTo>
                    <a:pt x="5701" y="265368"/>
                  </a:lnTo>
                  <a:lnTo>
                    <a:pt x="0" y="215900"/>
                  </a:lnTo>
                  <a:close/>
                </a:path>
              </a:pathLst>
            </a:custGeom>
            <a:ln w="25400">
              <a:solidFill>
                <a:srgbClr val="9494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 txBox="1"/>
            <p:nvPr/>
          </p:nvSpPr>
          <p:spPr>
            <a:xfrm>
              <a:off x="5206" y="5533"/>
              <a:ext cx="241" cy="4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dirty="0">
                  <a:latin typeface="Arial" panose="020B0604020202020204"/>
                  <a:cs typeface="Arial" panose="020B0604020202020204"/>
                </a:rPr>
                <a:t>6</a:t>
              </a:r>
              <a:endParaRPr sz="1800">
                <a:latin typeface="Arial" panose="020B0604020202020204"/>
                <a:cs typeface="Arial" panose="020B0604020202020204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252" y="6745"/>
              <a:ext cx="680" cy="68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215900" y="0"/>
                  </a:moveTo>
                  <a:lnTo>
                    <a:pt x="166395" y="5701"/>
                  </a:lnTo>
                  <a:lnTo>
                    <a:pt x="120951" y="21941"/>
                  </a:lnTo>
                  <a:lnTo>
                    <a:pt x="80864" y="47426"/>
                  </a:lnTo>
                  <a:lnTo>
                    <a:pt x="47430" y="80859"/>
                  </a:lnTo>
                  <a:lnTo>
                    <a:pt x="21943" y="120946"/>
                  </a:lnTo>
                  <a:lnTo>
                    <a:pt x="5701" y="166391"/>
                  </a:lnTo>
                  <a:lnTo>
                    <a:pt x="0" y="215900"/>
                  </a:lnTo>
                  <a:lnTo>
                    <a:pt x="5701" y="265408"/>
                  </a:lnTo>
                  <a:lnTo>
                    <a:pt x="21943" y="310853"/>
                  </a:lnTo>
                  <a:lnTo>
                    <a:pt x="47430" y="350940"/>
                  </a:lnTo>
                  <a:lnTo>
                    <a:pt x="80864" y="384373"/>
                  </a:lnTo>
                  <a:lnTo>
                    <a:pt x="120951" y="409858"/>
                  </a:lnTo>
                  <a:lnTo>
                    <a:pt x="166395" y="426098"/>
                  </a:lnTo>
                  <a:lnTo>
                    <a:pt x="215900" y="431800"/>
                  </a:lnTo>
                  <a:lnTo>
                    <a:pt x="265404" y="426098"/>
                  </a:lnTo>
                  <a:lnTo>
                    <a:pt x="310848" y="409858"/>
                  </a:lnTo>
                  <a:lnTo>
                    <a:pt x="350935" y="384373"/>
                  </a:lnTo>
                  <a:lnTo>
                    <a:pt x="384369" y="350940"/>
                  </a:lnTo>
                  <a:lnTo>
                    <a:pt x="409856" y="310853"/>
                  </a:lnTo>
                  <a:lnTo>
                    <a:pt x="426098" y="265408"/>
                  </a:lnTo>
                  <a:lnTo>
                    <a:pt x="431800" y="215900"/>
                  </a:lnTo>
                  <a:lnTo>
                    <a:pt x="426098" y="166391"/>
                  </a:lnTo>
                  <a:lnTo>
                    <a:pt x="409856" y="120946"/>
                  </a:lnTo>
                  <a:lnTo>
                    <a:pt x="384369" y="80859"/>
                  </a:lnTo>
                  <a:lnTo>
                    <a:pt x="350935" y="47426"/>
                  </a:lnTo>
                  <a:lnTo>
                    <a:pt x="310848" y="21941"/>
                  </a:lnTo>
                  <a:lnTo>
                    <a:pt x="265404" y="5701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FFFF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252" y="6745"/>
              <a:ext cx="680" cy="68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0" y="215900"/>
                  </a:moveTo>
                  <a:lnTo>
                    <a:pt x="5701" y="166391"/>
                  </a:lnTo>
                  <a:lnTo>
                    <a:pt x="21943" y="120946"/>
                  </a:lnTo>
                  <a:lnTo>
                    <a:pt x="47430" y="80859"/>
                  </a:lnTo>
                  <a:lnTo>
                    <a:pt x="80864" y="47426"/>
                  </a:lnTo>
                  <a:lnTo>
                    <a:pt x="120951" y="21941"/>
                  </a:lnTo>
                  <a:lnTo>
                    <a:pt x="166395" y="5701"/>
                  </a:lnTo>
                  <a:lnTo>
                    <a:pt x="215900" y="0"/>
                  </a:lnTo>
                  <a:lnTo>
                    <a:pt x="265404" y="5701"/>
                  </a:lnTo>
                  <a:lnTo>
                    <a:pt x="310848" y="21941"/>
                  </a:lnTo>
                  <a:lnTo>
                    <a:pt x="350935" y="47426"/>
                  </a:lnTo>
                  <a:lnTo>
                    <a:pt x="384369" y="80859"/>
                  </a:lnTo>
                  <a:lnTo>
                    <a:pt x="409856" y="120946"/>
                  </a:lnTo>
                  <a:lnTo>
                    <a:pt x="426098" y="166391"/>
                  </a:lnTo>
                  <a:lnTo>
                    <a:pt x="431800" y="215900"/>
                  </a:lnTo>
                  <a:lnTo>
                    <a:pt x="426098" y="265408"/>
                  </a:lnTo>
                  <a:lnTo>
                    <a:pt x="409856" y="310853"/>
                  </a:lnTo>
                  <a:lnTo>
                    <a:pt x="384369" y="350940"/>
                  </a:lnTo>
                  <a:lnTo>
                    <a:pt x="350935" y="384373"/>
                  </a:lnTo>
                  <a:lnTo>
                    <a:pt x="310848" y="409858"/>
                  </a:lnTo>
                  <a:lnTo>
                    <a:pt x="265404" y="426098"/>
                  </a:lnTo>
                  <a:lnTo>
                    <a:pt x="215900" y="431800"/>
                  </a:lnTo>
                  <a:lnTo>
                    <a:pt x="166395" y="426098"/>
                  </a:lnTo>
                  <a:lnTo>
                    <a:pt x="120951" y="409858"/>
                  </a:lnTo>
                  <a:lnTo>
                    <a:pt x="80864" y="384373"/>
                  </a:lnTo>
                  <a:lnTo>
                    <a:pt x="47430" y="350940"/>
                  </a:lnTo>
                  <a:lnTo>
                    <a:pt x="21943" y="310853"/>
                  </a:lnTo>
                  <a:lnTo>
                    <a:pt x="5701" y="265408"/>
                  </a:lnTo>
                  <a:lnTo>
                    <a:pt x="0" y="215900"/>
                  </a:lnTo>
                  <a:close/>
                </a:path>
              </a:pathLst>
            </a:custGeom>
            <a:ln w="25400">
              <a:solidFill>
                <a:srgbClr val="9494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745" y="6858"/>
              <a:ext cx="680" cy="68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215900" y="0"/>
                  </a:moveTo>
                  <a:lnTo>
                    <a:pt x="166391" y="5701"/>
                  </a:lnTo>
                  <a:lnTo>
                    <a:pt x="120946" y="21941"/>
                  </a:lnTo>
                  <a:lnTo>
                    <a:pt x="80859" y="47426"/>
                  </a:lnTo>
                  <a:lnTo>
                    <a:pt x="47426" y="80859"/>
                  </a:lnTo>
                  <a:lnTo>
                    <a:pt x="21941" y="120946"/>
                  </a:lnTo>
                  <a:lnTo>
                    <a:pt x="5701" y="166391"/>
                  </a:lnTo>
                  <a:lnTo>
                    <a:pt x="0" y="215900"/>
                  </a:lnTo>
                  <a:lnTo>
                    <a:pt x="5701" y="265365"/>
                  </a:lnTo>
                  <a:lnTo>
                    <a:pt x="21941" y="310785"/>
                  </a:lnTo>
                  <a:lnTo>
                    <a:pt x="47426" y="350862"/>
                  </a:lnTo>
                  <a:lnTo>
                    <a:pt x="80859" y="384295"/>
                  </a:lnTo>
                  <a:lnTo>
                    <a:pt x="120946" y="409785"/>
                  </a:lnTo>
                  <a:lnTo>
                    <a:pt x="166391" y="426032"/>
                  </a:lnTo>
                  <a:lnTo>
                    <a:pt x="215900" y="431736"/>
                  </a:lnTo>
                  <a:lnTo>
                    <a:pt x="265408" y="426032"/>
                  </a:lnTo>
                  <a:lnTo>
                    <a:pt x="310853" y="409785"/>
                  </a:lnTo>
                  <a:lnTo>
                    <a:pt x="350940" y="384295"/>
                  </a:lnTo>
                  <a:lnTo>
                    <a:pt x="384373" y="350862"/>
                  </a:lnTo>
                  <a:lnTo>
                    <a:pt x="409858" y="310785"/>
                  </a:lnTo>
                  <a:lnTo>
                    <a:pt x="426098" y="265365"/>
                  </a:lnTo>
                  <a:lnTo>
                    <a:pt x="431800" y="215900"/>
                  </a:lnTo>
                  <a:lnTo>
                    <a:pt x="426098" y="166391"/>
                  </a:lnTo>
                  <a:lnTo>
                    <a:pt x="409858" y="120946"/>
                  </a:lnTo>
                  <a:lnTo>
                    <a:pt x="384373" y="80859"/>
                  </a:lnTo>
                  <a:lnTo>
                    <a:pt x="350940" y="47426"/>
                  </a:lnTo>
                  <a:lnTo>
                    <a:pt x="310853" y="21941"/>
                  </a:lnTo>
                  <a:lnTo>
                    <a:pt x="265408" y="5701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745" y="6858"/>
              <a:ext cx="680" cy="68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0" y="215900"/>
                  </a:moveTo>
                  <a:lnTo>
                    <a:pt x="5701" y="166391"/>
                  </a:lnTo>
                  <a:lnTo>
                    <a:pt x="21941" y="120946"/>
                  </a:lnTo>
                  <a:lnTo>
                    <a:pt x="47426" y="80859"/>
                  </a:lnTo>
                  <a:lnTo>
                    <a:pt x="80859" y="47426"/>
                  </a:lnTo>
                  <a:lnTo>
                    <a:pt x="120946" y="21941"/>
                  </a:lnTo>
                  <a:lnTo>
                    <a:pt x="166391" y="5701"/>
                  </a:lnTo>
                  <a:lnTo>
                    <a:pt x="215900" y="0"/>
                  </a:lnTo>
                  <a:lnTo>
                    <a:pt x="265408" y="5701"/>
                  </a:lnTo>
                  <a:lnTo>
                    <a:pt x="310853" y="21941"/>
                  </a:lnTo>
                  <a:lnTo>
                    <a:pt x="350940" y="47426"/>
                  </a:lnTo>
                  <a:lnTo>
                    <a:pt x="384373" y="80859"/>
                  </a:lnTo>
                  <a:lnTo>
                    <a:pt x="409858" y="120946"/>
                  </a:lnTo>
                  <a:lnTo>
                    <a:pt x="426098" y="166391"/>
                  </a:lnTo>
                  <a:lnTo>
                    <a:pt x="431800" y="215900"/>
                  </a:lnTo>
                  <a:lnTo>
                    <a:pt x="426098" y="265365"/>
                  </a:lnTo>
                  <a:lnTo>
                    <a:pt x="409858" y="310785"/>
                  </a:lnTo>
                  <a:lnTo>
                    <a:pt x="384373" y="350862"/>
                  </a:lnTo>
                  <a:lnTo>
                    <a:pt x="350940" y="384295"/>
                  </a:lnTo>
                  <a:lnTo>
                    <a:pt x="310853" y="409785"/>
                  </a:lnTo>
                  <a:lnTo>
                    <a:pt x="265408" y="426032"/>
                  </a:lnTo>
                  <a:lnTo>
                    <a:pt x="215900" y="431736"/>
                  </a:lnTo>
                  <a:lnTo>
                    <a:pt x="166391" y="426032"/>
                  </a:lnTo>
                  <a:lnTo>
                    <a:pt x="120946" y="409785"/>
                  </a:lnTo>
                  <a:lnTo>
                    <a:pt x="80859" y="384295"/>
                  </a:lnTo>
                  <a:lnTo>
                    <a:pt x="47426" y="350862"/>
                  </a:lnTo>
                  <a:lnTo>
                    <a:pt x="21941" y="310785"/>
                  </a:lnTo>
                  <a:lnTo>
                    <a:pt x="5701" y="265365"/>
                  </a:lnTo>
                  <a:lnTo>
                    <a:pt x="0" y="215900"/>
                  </a:lnTo>
                  <a:close/>
                </a:path>
              </a:pathLst>
            </a:custGeom>
            <a:ln w="25400">
              <a:solidFill>
                <a:srgbClr val="9494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 txBox="1"/>
            <p:nvPr/>
          </p:nvSpPr>
          <p:spPr>
            <a:xfrm>
              <a:off x="4966" y="6954"/>
              <a:ext cx="241" cy="4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spc="-5" dirty="0">
                  <a:latin typeface="Arial" panose="020B0604020202020204"/>
                  <a:cs typeface="Arial" panose="020B0604020202020204"/>
                </a:rPr>
                <a:t>5</a:t>
              </a:r>
              <a:endParaRPr sz="1800">
                <a:latin typeface="Arial" panose="020B0604020202020204"/>
                <a:cs typeface="Arial" panose="020B0604020202020204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2323" y="7537"/>
              <a:ext cx="683" cy="683"/>
            </a:xfrm>
            <a:custGeom>
              <a:avLst/>
              <a:gdLst/>
              <a:ahLst/>
              <a:cxnLst/>
              <a:rect l="l" t="t" r="r" b="b"/>
              <a:pathLst>
                <a:path w="433705" h="433704">
                  <a:moveTo>
                    <a:pt x="216662" y="0"/>
                  </a:moveTo>
                  <a:lnTo>
                    <a:pt x="166951" y="5722"/>
                  </a:lnTo>
                  <a:lnTo>
                    <a:pt x="121334" y="22024"/>
                  </a:lnTo>
                  <a:lnTo>
                    <a:pt x="81108" y="47605"/>
                  </a:lnTo>
                  <a:lnTo>
                    <a:pt x="47566" y="81163"/>
                  </a:lnTo>
                  <a:lnTo>
                    <a:pt x="22003" y="121398"/>
                  </a:lnTo>
                  <a:lnTo>
                    <a:pt x="5716" y="167011"/>
                  </a:lnTo>
                  <a:lnTo>
                    <a:pt x="0" y="216700"/>
                  </a:lnTo>
                  <a:lnTo>
                    <a:pt x="5716" y="266384"/>
                  </a:lnTo>
                  <a:lnTo>
                    <a:pt x="22003" y="311993"/>
                  </a:lnTo>
                  <a:lnTo>
                    <a:pt x="47566" y="352226"/>
                  </a:lnTo>
                  <a:lnTo>
                    <a:pt x="81108" y="385783"/>
                  </a:lnTo>
                  <a:lnTo>
                    <a:pt x="121334" y="411362"/>
                  </a:lnTo>
                  <a:lnTo>
                    <a:pt x="166951" y="427664"/>
                  </a:lnTo>
                  <a:lnTo>
                    <a:pt x="216662" y="433387"/>
                  </a:lnTo>
                  <a:lnTo>
                    <a:pt x="266332" y="427664"/>
                  </a:lnTo>
                  <a:lnTo>
                    <a:pt x="311933" y="411362"/>
                  </a:lnTo>
                  <a:lnTo>
                    <a:pt x="352162" y="385783"/>
                  </a:lnTo>
                  <a:lnTo>
                    <a:pt x="385717" y="352226"/>
                  </a:lnTo>
                  <a:lnTo>
                    <a:pt x="411297" y="311993"/>
                  </a:lnTo>
                  <a:lnTo>
                    <a:pt x="427600" y="266384"/>
                  </a:lnTo>
                  <a:lnTo>
                    <a:pt x="433324" y="216700"/>
                  </a:lnTo>
                  <a:lnTo>
                    <a:pt x="427600" y="167011"/>
                  </a:lnTo>
                  <a:lnTo>
                    <a:pt x="411297" y="121398"/>
                  </a:lnTo>
                  <a:lnTo>
                    <a:pt x="385717" y="81163"/>
                  </a:lnTo>
                  <a:lnTo>
                    <a:pt x="352162" y="47605"/>
                  </a:lnTo>
                  <a:lnTo>
                    <a:pt x="311933" y="22024"/>
                  </a:lnTo>
                  <a:lnTo>
                    <a:pt x="266332" y="5722"/>
                  </a:lnTo>
                  <a:lnTo>
                    <a:pt x="216662" y="0"/>
                  </a:lnTo>
                  <a:close/>
                </a:path>
              </a:pathLst>
            </a:custGeom>
            <a:solidFill>
              <a:srgbClr val="FFFF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323" y="7537"/>
              <a:ext cx="683" cy="683"/>
            </a:xfrm>
            <a:custGeom>
              <a:avLst/>
              <a:gdLst/>
              <a:ahLst/>
              <a:cxnLst/>
              <a:rect l="l" t="t" r="r" b="b"/>
              <a:pathLst>
                <a:path w="433705" h="433704">
                  <a:moveTo>
                    <a:pt x="0" y="216700"/>
                  </a:moveTo>
                  <a:lnTo>
                    <a:pt x="5716" y="167011"/>
                  </a:lnTo>
                  <a:lnTo>
                    <a:pt x="22003" y="121398"/>
                  </a:lnTo>
                  <a:lnTo>
                    <a:pt x="47566" y="81163"/>
                  </a:lnTo>
                  <a:lnTo>
                    <a:pt x="81108" y="47605"/>
                  </a:lnTo>
                  <a:lnTo>
                    <a:pt x="121334" y="22024"/>
                  </a:lnTo>
                  <a:lnTo>
                    <a:pt x="166951" y="5722"/>
                  </a:lnTo>
                  <a:lnTo>
                    <a:pt x="216662" y="0"/>
                  </a:lnTo>
                  <a:lnTo>
                    <a:pt x="266332" y="5722"/>
                  </a:lnTo>
                  <a:lnTo>
                    <a:pt x="311933" y="22024"/>
                  </a:lnTo>
                  <a:lnTo>
                    <a:pt x="352162" y="47605"/>
                  </a:lnTo>
                  <a:lnTo>
                    <a:pt x="385717" y="81163"/>
                  </a:lnTo>
                  <a:lnTo>
                    <a:pt x="411297" y="121398"/>
                  </a:lnTo>
                  <a:lnTo>
                    <a:pt x="427600" y="167011"/>
                  </a:lnTo>
                  <a:lnTo>
                    <a:pt x="433324" y="216700"/>
                  </a:lnTo>
                  <a:lnTo>
                    <a:pt x="427600" y="266384"/>
                  </a:lnTo>
                  <a:lnTo>
                    <a:pt x="411297" y="311993"/>
                  </a:lnTo>
                  <a:lnTo>
                    <a:pt x="385717" y="352226"/>
                  </a:lnTo>
                  <a:lnTo>
                    <a:pt x="352162" y="385783"/>
                  </a:lnTo>
                  <a:lnTo>
                    <a:pt x="311933" y="411362"/>
                  </a:lnTo>
                  <a:lnTo>
                    <a:pt x="266332" y="427664"/>
                  </a:lnTo>
                  <a:lnTo>
                    <a:pt x="216662" y="433387"/>
                  </a:lnTo>
                  <a:lnTo>
                    <a:pt x="166951" y="427664"/>
                  </a:lnTo>
                  <a:lnTo>
                    <a:pt x="121334" y="411362"/>
                  </a:lnTo>
                  <a:lnTo>
                    <a:pt x="81108" y="385783"/>
                  </a:lnTo>
                  <a:lnTo>
                    <a:pt x="47566" y="352226"/>
                  </a:lnTo>
                  <a:lnTo>
                    <a:pt x="22003" y="311993"/>
                  </a:lnTo>
                  <a:lnTo>
                    <a:pt x="5716" y="266384"/>
                  </a:lnTo>
                  <a:lnTo>
                    <a:pt x="0" y="216700"/>
                  </a:lnTo>
                  <a:close/>
                </a:path>
              </a:pathLst>
            </a:custGeom>
            <a:ln w="25400">
              <a:solidFill>
                <a:srgbClr val="9494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 txBox="1"/>
            <p:nvPr/>
          </p:nvSpPr>
          <p:spPr>
            <a:xfrm>
              <a:off x="1473" y="6841"/>
              <a:ext cx="1312" cy="127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spc="-5" dirty="0">
                  <a:latin typeface="Arial" panose="020B0604020202020204"/>
                  <a:cs typeface="Arial" panose="020B0604020202020204"/>
                </a:rPr>
                <a:t>1</a:t>
              </a:r>
              <a:endParaRPr sz="1800">
                <a:latin typeface="Arial" panose="020B0604020202020204"/>
                <a:cs typeface="Arial" panose="020B0604020202020204"/>
              </a:endParaRPr>
            </a:p>
            <a:p>
              <a:pPr>
                <a:lnSpc>
                  <a:spcPct val="100000"/>
                </a:lnSpc>
                <a:spcBef>
                  <a:spcPts val="25"/>
                </a:spcBef>
              </a:pPr>
              <a:endParaRPr sz="1550">
                <a:latin typeface="Times New Roman" panose="02020603050405020304"/>
                <a:cs typeface="Times New Roman" panose="02020603050405020304"/>
              </a:endParaRPr>
            </a:p>
            <a:p>
              <a:pPr marR="5080" algn="r">
                <a:lnSpc>
                  <a:spcPct val="100000"/>
                </a:lnSpc>
              </a:pPr>
              <a:r>
                <a:rPr sz="1800" spc="-5" dirty="0">
                  <a:latin typeface="Arial" panose="020B0604020202020204"/>
                  <a:cs typeface="Arial" panose="020B0604020202020204"/>
                </a:rPr>
                <a:t>0</a:t>
              </a:r>
              <a:endParaRPr sz="1800">
                <a:latin typeface="Arial" panose="020B0604020202020204"/>
                <a:cs typeface="Arial" panose="020B0604020202020204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3984" y="4745"/>
              <a:ext cx="195" cy="715"/>
            </a:xfrm>
            <a:custGeom>
              <a:avLst/>
              <a:gdLst/>
              <a:ahLst/>
              <a:cxnLst/>
              <a:rect l="l" t="t" r="r" b="b"/>
              <a:pathLst>
                <a:path w="123825" h="454025">
                  <a:moveTo>
                    <a:pt x="0" y="363347"/>
                  </a:moveTo>
                  <a:lnTo>
                    <a:pt x="30861" y="454025"/>
                  </a:lnTo>
                  <a:lnTo>
                    <a:pt x="77928" y="385191"/>
                  </a:lnTo>
                  <a:lnTo>
                    <a:pt x="54737" y="385191"/>
                  </a:lnTo>
                  <a:lnTo>
                    <a:pt x="26416" y="381254"/>
                  </a:lnTo>
                  <a:lnTo>
                    <a:pt x="28335" y="367201"/>
                  </a:lnTo>
                  <a:lnTo>
                    <a:pt x="0" y="363347"/>
                  </a:lnTo>
                  <a:close/>
                </a:path>
                <a:path w="123825" h="454025">
                  <a:moveTo>
                    <a:pt x="28335" y="367201"/>
                  </a:moveTo>
                  <a:lnTo>
                    <a:pt x="26416" y="381254"/>
                  </a:lnTo>
                  <a:lnTo>
                    <a:pt x="54737" y="385191"/>
                  </a:lnTo>
                  <a:lnTo>
                    <a:pt x="56662" y="371054"/>
                  </a:lnTo>
                  <a:lnTo>
                    <a:pt x="28335" y="367201"/>
                  </a:lnTo>
                  <a:close/>
                </a:path>
                <a:path w="123825" h="454025">
                  <a:moveTo>
                    <a:pt x="56662" y="371054"/>
                  </a:moveTo>
                  <a:lnTo>
                    <a:pt x="54737" y="385191"/>
                  </a:lnTo>
                  <a:lnTo>
                    <a:pt x="77928" y="385191"/>
                  </a:lnTo>
                  <a:lnTo>
                    <a:pt x="84962" y="374904"/>
                  </a:lnTo>
                  <a:lnTo>
                    <a:pt x="56662" y="371054"/>
                  </a:lnTo>
                  <a:close/>
                </a:path>
                <a:path w="123825" h="454025">
                  <a:moveTo>
                    <a:pt x="67154" y="82986"/>
                  </a:moveTo>
                  <a:lnTo>
                    <a:pt x="28335" y="367201"/>
                  </a:lnTo>
                  <a:lnTo>
                    <a:pt x="56662" y="371054"/>
                  </a:lnTo>
                  <a:lnTo>
                    <a:pt x="95368" y="86824"/>
                  </a:lnTo>
                  <a:lnTo>
                    <a:pt x="67154" y="82986"/>
                  </a:lnTo>
                  <a:close/>
                </a:path>
                <a:path w="123825" h="454025">
                  <a:moveTo>
                    <a:pt x="116263" y="68833"/>
                  </a:moveTo>
                  <a:lnTo>
                    <a:pt x="69087" y="68833"/>
                  </a:lnTo>
                  <a:lnTo>
                    <a:pt x="97281" y="72770"/>
                  </a:lnTo>
                  <a:lnTo>
                    <a:pt x="95368" y="86824"/>
                  </a:lnTo>
                  <a:lnTo>
                    <a:pt x="123698" y="90677"/>
                  </a:lnTo>
                  <a:lnTo>
                    <a:pt x="116263" y="68833"/>
                  </a:lnTo>
                  <a:close/>
                </a:path>
                <a:path w="123825" h="454025">
                  <a:moveTo>
                    <a:pt x="69087" y="68833"/>
                  </a:moveTo>
                  <a:lnTo>
                    <a:pt x="67154" y="82986"/>
                  </a:lnTo>
                  <a:lnTo>
                    <a:pt x="95368" y="86824"/>
                  </a:lnTo>
                  <a:lnTo>
                    <a:pt x="97281" y="72770"/>
                  </a:lnTo>
                  <a:lnTo>
                    <a:pt x="69087" y="68833"/>
                  </a:lnTo>
                  <a:close/>
                </a:path>
                <a:path w="123825" h="454025">
                  <a:moveTo>
                    <a:pt x="92837" y="0"/>
                  </a:moveTo>
                  <a:lnTo>
                    <a:pt x="38735" y="79120"/>
                  </a:lnTo>
                  <a:lnTo>
                    <a:pt x="67154" y="82986"/>
                  </a:lnTo>
                  <a:lnTo>
                    <a:pt x="69087" y="68833"/>
                  </a:lnTo>
                  <a:lnTo>
                    <a:pt x="116263" y="68833"/>
                  </a:lnTo>
                  <a:lnTo>
                    <a:pt x="928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677" y="4645"/>
              <a:ext cx="1213" cy="928"/>
            </a:xfrm>
            <a:custGeom>
              <a:avLst/>
              <a:gdLst/>
              <a:ahLst/>
              <a:cxnLst/>
              <a:rect l="l" t="t" r="r" b="b"/>
              <a:pathLst>
                <a:path w="770255" h="589280">
                  <a:moveTo>
                    <a:pt x="42163" y="502793"/>
                  </a:moveTo>
                  <a:lnTo>
                    <a:pt x="0" y="588899"/>
                  </a:lnTo>
                  <a:lnTo>
                    <a:pt x="94233" y="570864"/>
                  </a:lnTo>
                  <a:lnTo>
                    <a:pt x="83547" y="556894"/>
                  </a:lnTo>
                  <a:lnTo>
                    <a:pt x="65531" y="556894"/>
                  </a:lnTo>
                  <a:lnTo>
                    <a:pt x="48132" y="534162"/>
                  </a:lnTo>
                  <a:lnTo>
                    <a:pt x="59504" y="525463"/>
                  </a:lnTo>
                  <a:lnTo>
                    <a:pt x="42163" y="502793"/>
                  </a:lnTo>
                  <a:close/>
                </a:path>
                <a:path w="770255" h="589280">
                  <a:moveTo>
                    <a:pt x="59504" y="525463"/>
                  </a:moveTo>
                  <a:lnTo>
                    <a:pt x="48132" y="534162"/>
                  </a:lnTo>
                  <a:lnTo>
                    <a:pt x="65531" y="556894"/>
                  </a:lnTo>
                  <a:lnTo>
                    <a:pt x="76897" y="548200"/>
                  </a:lnTo>
                  <a:lnTo>
                    <a:pt x="59504" y="525463"/>
                  </a:lnTo>
                  <a:close/>
                </a:path>
                <a:path w="770255" h="589280">
                  <a:moveTo>
                    <a:pt x="76897" y="548200"/>
                  </a:moveTo>
                  <a:lnTo>
                    <a:pt x="65531" y="556894"/>
                  </a:lnTo>
                  <a:lnTo>
                    <a:pt x="83547" y="556894"/>
                  </a:lnTo>
                  <a:lnTo>
                    <a:pt x="76897" y="548200"/>
                  </a:lnTo>
                  <a:close/>
                </a:path>
                <a:path w="770255" h="589280">
                  <a:moveTo>
                    <a:pt x="693230" y="40698"/>
                  </a:moveTo>
                  <a:lnTo>
                    <a:pt x="59504" y="525463"/>
                  </a:lnTo>
                  <a:lnTo>
                    <a:pt x="76897" y="548200"/>
                  </a:lnTo>
                  <a:lnTo>
                    <a:pt x="710623" y="63435"/>
                  </a:lnTo>
                  <a:lnTo>
                    <a:pt x="693230" y="40698"/>
                  </a:lnTo>
                  <a:close/>
                </a:path>
                <a:path w="770255" h="589280">
                  <a:moveTo>
                    <a:pt x="754376" y="32004"/>
                  </a:moveTo>
                  <a:lnTo>
                    <a:pt x="704595" y="32004"/>
                  </a:lnTo>
                  <a:lnTo>
                    <a:pt x="721994" y="54737"/>
                  </a:lnTo>
                  <a:lnTo>
                    <a:pt x="710623" y="63435"/>
                  </a:lnTo>
                  <a:lnTo>
                    <a:pt x="727963" y="86106"/>
                  </a:lnTo>
                  <a:lnTo>
                    <a:pt x="754376" y="32004"/>
                  </a:lnTo>
                  <a:close/>
                </a:path>
                <a:path w="770255" h="589280">
                  <a:moveTo>
                    <a:pt x="704595" y="32004"/>
                  </a:moveTo>
                  <a:lnTo>
                    <a:pt x="693230" y="40698"/>
                  </a:lnTo>
                  <a:lnTo>
                    <a:pt x="710623" y="63435"/>
                  </a:lnTo>
                  <a:lnTo>
                    <a:pt x="721994" y="54737"/>
                  </a:lnTo>
                  <a:lnTo>
                    <a:pt x="704595" y="32004"/>
                  </a:lnTo>
                  <a:close/>
                </a:path>
                <a:path w="770255" h="589280">
                  <a:moveTo>
                    <a:pt x="770001" y="0"/>
                  </a:moveTo>
                  <a:lnTo>
                    <a:pt x="675894" y="18033"/>
                  </a:lnTo>
                  <a:lnTo>
                    <a:pt x="693230" y="40698"/>
                  </a:lnTo>
                  <a:lnTo>
                    <a:pt x="704595" y="32004"/>
                  </a:lnTo>
                  <a:lnTo>
                    <a:pt x="754376" y="32004"/>
                  </a:lnTo>
                  <a:lnTo>
                    <a:pt x="770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187" y="6095"/>
              <a:ext cx="898" cy="763"/>
            </a:xfrm>
            <a:custGeom>
              <a:avLst/>
              <a:gdLst/>
              <a:ahLst/>
              <a:cxnLst/>
              <a:rect l="l" t="t" r="r" b="b"/>
              <a:pathLst>
                <a:path w="570230" h="484504">
                  <a:moveTo>
                    <a:pt x="495374" y="439601"/>
                  </a:moveTo>
                  <a:lnTo>
                    <a:pt x="476884" y="461391"/>
                  </a:lnTo>
                  <a:lnTo>
                    <a:pt x="569976" y="484124"/>
                  </a:lnTo>
                  <a:lnTo>
                    <a:pt x="554917" y="448818"/>
                  </a:lnTo>
                  <a:lnTo>
                    <a:pt x="506221" y="448818"/>
                  </a:lnTo>
                  <a:lnTo>
                    <a:pt x="495374" y="439601"/>
                  </a:lnTo>
                  <a:close/>
                </a:path>
                <a:path w="570230" h="484504">
                  <a:moveTo>
                    <a:pt x="513851" y="417826"/>
                  </a:moveTo>
                  <a:lnTo>
                    <a:pt x="495374" y="439601"/>
                  </a:lnTo>
                  <a:lnTo>
                    <a:pt x="506221" y="448818"/>
                  </a:lnTo>
                  <a:lnTo>
                    <a:pt x="524763" y="427100"/>
                  </a:lnTo>
                  <a:lnTo>
                    <a:pt x="513851" y="417826"/>
                  </a:lnTo>
                  <a:close/>
                </a:path>
                <a:path w="570230" h="484504">
                  <a:moveTo>
                    <a:pt x="532383" y="395986"/>
                  </a:moveTo>
                  <a:lnTo>
                    <a:pt x="513851" y="417826"/>
                  </a:lnTo>
                  <a:lnTo>
                    <a:pt x="524763" y="427100"/>
                  </a:lnTo>
                  <a:lnTo>
                    <a:pt x="506221" y="448818"/>
                  </a:lnTo>
                  <a:lnTo>
                    <a:pt x="554917" y="448818"/>
                  </a:lnTo>
                  <a:lnTo>
                    <a:pt x="532383" y="395986"/>
                  </a:lnTo>
                  <a:close/>
                </a:path>
                <a:path w="570230" h="484504">
                  <a:moveTo>
                    <a:pt x="74642" y="44559"/>
                  </a:moveTo>
                  <a:lnTo>
                    <a:pt x="56084" y="66387"/>
                  </a:lnTo>
                  <a:lnTo>
                    <a:pt x="495374" y="439601"/>
                  </a:lnTo>
                  <a:lnTo>
                    <a:pt x="513851" y="417826"/>
                  </a:lnTo>
                  <a:lnTo>
                    <a:pt x="74642" y="44559"/>
                  </a:lnTo>
                  <a:close/>
                </a:path>
                <a:path w="570230" h="484504">
                  <a:moveTo>
                    <a:pt x="0" y="0"/>
                  </a:moveTo>
                  <a:lnTo>
                    <a:pt x="37592" y="88137"/>
                  </a:lnTo>
                  <a:lnTo>
                    <a:pt x="56084" y="66387"/>
                  </a:lnTo>
                  <a:lnTo>
                    <a:pt x="45212" y="57150"/>
                  </a:lnTo>
                  <a:lnTo>
                    <a:pt x="63753" y="35306"/>
                  </a:lnTo>
                  <a:lnTo>
                    <a:pt x="82509" y="35306"/>
                  </a:lnTo>
                  <a:lnTo>
                    <a:pt x="93090" y="22860"/>
                  </a:lnTo>
                  <a:lnTo>
                    <a:pt x="0" y="0"/>
                  </a:lnTo>
                  <a:close/>
                </a:path>
                <a:path w="570230" h="484504">
                  <a:moveTo>
                    <a:pt x="63753" y="35306"/>
                  </a:moveTo>
                  <a:lnTo>
                    <a:pt x="45212" y="57150"/>
                  </a:lnTo>
                  <a:lnTo>
                    <a:pt x="56084" y="66387"/>
                  </a:lnTo>
                  <a:lnTo>
                    <a:pt x="74642" y="44559"/>
                  </a:lnTo>
                  <a:lnTo>
                    <a:pt x="63753" y="35306"/>
                  </a:lnTo>
                  <a:close/>
                </a:path>
                <a:path w="570230" h="484504">
                  <a:moveTo>
                    <a:pt x="82509" y="35306"/>
                  </a:moveTo>
                  <a:lnTo>
                    <a:pt x="63753" y="35306"/>
                  </a:lnTo>
                  <a:lnTo>
                    <a:pt x="74642" y="44559"/>
                  </a:lnTo>
                  <a:lnTo>
                    <a:pt x="82509" y="353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777" y="5734"/>
              <a:ext cx="913" cy="135"/>
            </a:xfrm>
            <a:custGeom>
              <a:avLst/>
              <a:gdLst/>
              <a:ahLst/>
              <a:cxnLst/>
              <a:rect l="l" t="t" r="r" b="b"/>
              <a:pathLst>
                <a:path w="579755" h="85725">
                  <a:moveTo>
                    <a:pt x="551982" y="28320"/>
                  </a:moveTo>
                  <a:lnTo>
                    <a:pt x="508000" y="28320"/>
                  </a:lnTo>
                  <a:lnTo>
                    <a:pt x="508380" y="56895"/>
                  </a:lnTo>
                  <a:lnTo>
                    <a:pt x="494113" y="57092"/>
                  </a:lnTo>
                  <a:lnTo>
                    <a:pt x="494538" y="85725"/>
                  </a:lnTo>
                  <a:lnTo>
                    <a:pt x="579627" y="41656"/>
                  </a:lnTo>
                  <a:lnTo>
                    <a:pt x="551982" y="28320"/>
                  </a:lnTo>
                  <a:close/>
                </a:path>
                <a:path w="579755" h="85725">
                  <a:moveTo>
                    <a:pt x="493690" y="28517"/>
                  </a:moveTo>
                  <a:lnTo>
                    <a:pt x="0" y="35306"/>
                  </a:lnTo>
                  <a:lnTo>
                    <a:pt x="380" y="63881"/>
                  </a:lnTo>
                  <a:lnTo>
                    <a:pt x="494113" y="57092"/>
                  </a:lnTo>
                  <a:lnTo>
                    <a:pt x="493690" y="28517"/>
                  </a:lnTo>
                  <a:close/>
                </a:path>
                <a:path w="579755" h="85725">
                  <a:moveTo>
                    <a:pt x="508000" y="28320"/>
                  </a:moveTo>
                  <a:lnTo>
                    <a:pt x="493690" y="28517"/>
                  </a:lnTo>
                  <a:lnTo>
                    <a:pt x="494113" y="57092"/>
                  </a:lnTo>
                  <a:lnTo>
                    <a:pt x="508380" y="56895"/>
                  </a:lnTo>
                  <a:lnTo>
                    <a:pt x="508000" y="28320"/>
                  </a:lnTo>
                  <a:close/>
                </a:path>
                <a:path w="579755" h="85725">
                  <a:moveTo>
                    <a:pt x="493267" y="0"/>
                  </a:moveTo>
                  <a:lnTo>
                    <a:pt x="493690" y="28517"/>
                  </a:lnTo>
                  <a:lnTo>
                    <a:pt x="508000" y="28320"/>
                  </a:lnTo>
                  <a:lnTo>
                    <a:pt x="551982" y="28320"/>
                  </a:lnTo>
                  <a:lnTo>
                    <a:pt x="49326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063" y="6140"/>
              <a:ext cx="280" cy="718"/>
            </a:xfrm>
            <a:custGeom>
              <a:avLst/>
              <a:gdLst/>
              <a:ahLst/>
              <a:cxnLst/>
              <a:rect l="l" t="t" r="r" b="b"/>
              <a:pathLst>
                <a:path w="177800" h="455929">
                  <a:moveTo>
                    <a:pt x="0" y="360806"/>
                  </a:moveTo>
                  <a:lnTo>
                    <a:pt x="14097" y="455549"/>
                  </a:lnTo>
                  <a:lnTo>
                    <a:pt x="76878" y="392175"/>
                  </a:lnTo>
                  <a:lnTo>
                    <a:pt x="49911" y="392175"/>
                  </a:lnTo>
                  <a:lnTo>
                    <a:pt x="22733" y="383286"/>
                  </a:lnTo>
                  <a:lnTo>
                    <a:pt x="27184" y="369699"/>
                  </a:lnTo>
                  <a:lnTo>
                    <a:pt x="0" y="360806"/>
                  </a:lnTo>
                  <a:close/>
                </a:path>
                <a:path w="177800" h="455929">
                  <a:moveTo>
                    <a:pt x="27184" y="369699"/>
                  </a:moveTo>
                  <a:lnTo>
                    <a:pt x="22733" y="383286"/>
                  </a:lnTo>
                  <a:lnTo>
                    <a:pt x="49911" y="392175"/>
                  </a:lnTo>
                  <a:lnTo>
                    <a:pt x="54362" y="378589"/>
                  </a:lnTo>
                  <a:lnTo>
                    <a:pt x="27184" y="369699"/>
                  </a:lnTo>
                  <a:close/>
                </a:path>
                <a:path w="177800" h="455929">
                  <a:moveTo>
                    <a:pt x="54362" y="378589"/>
                  </a:moveTo>
                  <a:lnTo>
                    <a:pt x="49911" y="392175"/>
                  </a:lnTo>
                  <a:lnTo>
                    <a:pt x="76878" y="392175"/>
                  </a:lnTo>
                  <a:lnTo>
                    <a:pt x="81534" y="387476"/>
                  </a:lnTo>
                  <a:lnTo>
                    <a:pt x="54362" y="378589"/>
                  </a:lnTo>
                  <a:close/>
                </a:path>
                <a:path w="177800" h="455929">
                  <a:moveTo>
                    <a:pt x="123081" y="77010"/>
                  </a:moveTo>
                  <a:lnTo>
                    <a:pt x="27184" y="369699"/>
                  </a:lnTo>
                  <a:lnTo>
                    <a:pt x="54362" y="378589"/>
                  </a:lnTo>
                  <a:lnTo>
                    <a:pt x="150246" y="85938"/>
                  </a:lnTo>
                  <a:lnTo>
                    <a:pt x="123081" y="77010"/>
                  </a:lnTo>
                  <a:close/>
                </a:path>
                <a:path w="177800" h="455929">
                  <a:moveTo>
                    <a:pt x="172757" y="63500"/>
                  </a:moveTo>
                  <a:lnTo>
                    <a:pt x="127508" y="63500"/>
                  </a:lnTo>
                  <a:lnTo>
                    <a:pt x="154686" y="72389"/>
                  </a:lnTo>
                  <a:lnTo>
                    <a:pt x="150246" y="85938"/>
                  </a:lnTo>
                  <a:lnTo>
                    <a:pt x="177419" y="94868"/>
                  </a:lnTo>
                  <a:lnTo>
                    <a:pt x="172757" y="63500"/>
                  </a:lnTo>
                  <a:close/>
                </a:path>
                <a:path w="177800" h="455929">
                  <a:moveTo>
                    <a:pt x="127508" y="63500"/>
                  </a:moveTo>
                  <a:lnTo>
                    <a:pt x="123081" y="77010"/>
                  </a:lnTo>
                  <a:lnTo>
                    <a:pt x="150246" y="85938"/>
                  </a:lnTo>
                  <a:lnTo>
                    <a:pt x="154686" y="72389"/>
                  </a:lnTo>
                  <a:lnTo>
                    <a:pt x="127508" y="63500"/>
                  </a:lnTo>
                  <a:close/>
                </a:path>
                <a:path w="177800" h="455929">
                  <a:moveTo>
                    <a:pt x="163322" y="0"/>
                  </a:moveTo>
                  <a:lnTo>
                    <a:pt x="95885" y="68072"/>
                  </a:lnTo>
                  <a:lnTo>
                    <a:pt x="123081" y="77010"/>
                  </a:lnTo>
                  <a:lnTo>
                    <a:pt x="127508" y="63500"/>
                  </a:lnTo>
                  <a:lnTo>
                    <a:pt x="172757" y="63500"/>
                  </a:lnTo>
                  <a:lnTo>
                    <a:pt x="1633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677" y="6095"/>
              <a:ext cx="523" cy="650"/>
            </a:xfrm>
            <a:custGeom>
              <a:avLst/>
              <a:gdLst/>
              <a:ahLst/>
              <a:cxnLst/>
              <a:rect l="l" t="t" r="r" b="b"/>
              <a:pathLst>
                <a:path w="332105" h="412750">
                  <a:moveTo>
                    <a:pt x="20307" y="319024"/>
                  </a:moveTo>
                  <a:lnTo>
                    <a:pt x="0" y="412750"/>
                  </a:lnTo>
                  <a:lnTo>
                    <a:pt x="87122" y="372744"/>
                  </a:lnTo>
                  <a:lnTo>
                    <a:pt x="78750" y="366013"/>
                  </a:lnTo>
                  <a:lnTo>
                    <a:pt x="55892" y="366013"/>
                  </a:lnTo>
                  <a:lnTo>
                    <a:pt x="33616" y="348106"/>
                  </a:lnTo>
                  <a:lnTo>
                    <a:pt x="42592" y="336942"/>
                  </a:lnTo>
                  <a:lnTo>
                    <a:pt x="20307" y="319024"/>
                  </a:lnTo>
                  <a:close/>
                </a:path>
                <a:path w="332105" h="412750">
                  <a:moveTo>
                    <a:pt x="42592" y="336942"/>
                  </a:moveTo>
                  <a:lnTo>
                    <a:pt x="33616" y="348106"/>
                  </a:lnTo>
                  <a:lnTo>
                    <a:pt x="55892" y="366013"/>
                  </a:lnTo>
                  <a:lnTo>
                    <a:pt x="64865" y="354850"/>
                  </a:lnTo>
                  <a:lnTo>
                    <a:pt x="42592" y="336942"/>
                  </a:lnTo>
                  <a:close/>
                </a:path>
                <a:path w="332105" h="412750">
                  <a:moveTo>
                    <a:pt x="64865" y="354850"/>
                  </a:moveTo>
                  <a:lnTo>
                    <a:pt x="55892" y="366013"/>
                  </a:lnTo>
                  <a:lnTo>
                    <a:pt x="78750" y="366013"/>
                  </a:lnTo>
                  <a:lnTo>
                    <a:pt x="64865" y="354850"/>
                  </a:lnTo>
                  <a:close/>
                </a:path>
                <a:path w="332105" h="412750">
                  <a:moveTo>
                    <a:pt x="266926" y="57906"/>
                  </a:moveTo>
                  <a:lnTo>
                    <a:pt x="42592" y="336942"/>
                  </a:lnTo>
                  <a:lnTo>
                    <a:pt x="64865" y="354850"/>
                  </a:lnTo>
                  <a:lnTo>
                    <a:pt x="289169" y="75794"/>
                  </a:lnTo>
                  <a:lnTo>
                    <a:pt x="266926" y="57906"/>
                  </a:lnTo>
                  <a:close/>
                </a:path>
                <a:path w="332105" h="412750">
                  <a:moveTo>
                    <a:pt x="321655" y="46736"/>
                  </a:moveTo>
                  <a:lnTo>
                    <a:pt x="275907" y="46736"/>
                  </a:lnTo>
                  <a:lnTo>
                    <a:pt x="298132" y="64643"/>
                  </a:lnTo>
                  <a:lnTo>
                    <a:pt x="289169" y="75794"/>
                  </a:lnTo>
                  <a:lnTo>
                    <a:pt x="311467" y="93725"/>
                  </a:lnTo>
                  <a:lnTo>
                    <a:pt x="321655" y="46736"/>
                  </a:lnTo>
                  <a:close/>
                </a:path>
                <a:path w="332105" h="412750">
                  <a:moveTo>
                    <a:pt x="275907" y="46736"/>
                  </a:moveTo>
                  <a:lnTo>
                    <a:pt x="266926" y="57906"/>
                  </a:lnTo>
                  <a:lnTo>
                    <a:pt x="289169" y="75794"/>
                  </a:lnTo>
                  <a:lnTo>
                    <a:pt x="298132" y="64643"/>
                  </a:lnTo>
                  <a:lnTo>
                    <a:pt x="275907" y="46736"/>
                  </a:lnTo>
                  <a:close/>
                </a:path>
                <a:path w="332105" h="412750">
                  <a:moveTo>
                    <a:pt x="331787" y="0"/>
                  </a:moveTo>
                  <a:lnTo>
                    <a:pt x="244665" y="40005"/>
                  </a:lnTo>
                  <a:lnTo>
                    <a:pt x="266926" y="57906"/>
                  </a:lnTo>
                  <a:lnTo>
                    <a:pt x="275907" y="46736"/>
                  </a:lnTo>
                  <a:lnTo>
                    <a:pt x="321655" y="46736"/>
                  </a:lnTo>
                  <a:lnTo>
                    <a:pt x="3317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355" y="4631"/>
              <a:ext cx="730" cy="904"/>
            </a:xfrm>
            <a:custGeom>
              <a:avLst/>
              <a:gdLst/>
              <a:ahLst/>
              <a:cxnLst/>
              <a:rect l="l" t="t" r="r" b="b"/>
              <a:pathLst>
                <a:path w="463550" h="574039">
                  <a:moveTo>
                    <a:pt x="398876" y="516033"/>
                  </a:moveTo>
                  <a:lnTo>
                    <a:pt x="376555" y="533907"/>
                  </a:lnTo>
                  <a:lnTo>
                    <a:pt x="463550" y="574039"/>
                  </a:lnTo>
                  <a:lnTo>
                    <a:pt x="453516" y="527176"/>
                  </a:lnTo>
                  <a:lnTo>
                    <a:pt x="407797" y="527176"/>
                  </a:lnTo>
                  <a:lnTo>
                    <a:pt x="398876" y="516033"/>
                  </a:lnTo>
                  <a:close/>
                </a:path>
                <a:path w="463550" h="574039">
                  <a:moveTo>
                    <a:pt x="421093" y="498243"/>
                  </a:moveTo>
                  <a:lnTo>
                    <a:pt x="398876" y="516033"/>
                  </a:lnTo>
                  <a:lnTo>
                    <a:pt x="407797" y="527176"/>
                  </a:lnTo>
                  <a:lnTo>
                    <a:pt x="430022" y="509396"/>
                  </a:lnTo>
                  <a:lnTo>
                    <a:pt x="421093" y="498243"/>
                  </a:lnTo>
                  <a:close/>
                </a:path>
                <a:path w="463550" h="574039">
                  <a:moveTo>
                    <a:pt x="443483" y="480313"/>
                  </a:moveTo>
                  <a:lnTo>
                    <a:pt x="421093" y="498243"/>
                  </a:lnTo>
                  <a:lnTo>
                    <a:pt x="430022" y="509396"/>
                  </a:lnTo>
                  <a:lnTo>
                    <a:pt x="407797" y="527176"/>
                  </a:lnTo>
                  <a:lnTo>
                    <a:pt x="453516" y="527176"/>
                  </a:lnTo>
                  <a:lnTo>
                    <a:pt x="443483" y="480313"/>
                  </a:lnTo>
                  <a:close/>
                </a:path>
                <a:path w="463550" h="574039">
                  <a:moveTo>
                    <a:pt x="22225" y="0"/>
                  </a:moveTo>
                  <a:lnTo>
                    <a:pt x="0" y="17779"/>
                  </a:lnTo>
                  <a:lnTo>
                    <a:pt x="398876" y="516033"/>
                  </a:lnTo>
                  <a:lnTo>
                    <a:pt x="421093" y="498243"/>
                  </a:lnTo>
                  <a:lnTo>
                    <a:pt x="2222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905" y="7265"/>
              <a:ext cx="518" cy="373"/>
            </a:xfrm>
            <a:custGeom>
              <a:avLst/>
              <a:gdLst/>
              <a:ahLst/>
              <a:cxnLst/>
              <a:rect l="l" t="t" r="r" b="b"/>
              <a:pathLst>
                <a:path w="328930" h="236854">
                  <a:moveTo>
                    <a:pt x="250656" y="198051"/>
                  </a:moveTo>
                  <a:lnTo>
                    <a:pt x="233934" y="221246"/>
                  </a:lnTo>
                  <a:lnTo>
                    <a:pt x="328675" y="236537"/>
                  </a:lnTo>
                  <a:lnTo>
                    <a:pt x="312847" y="206400"/>
                  </a:lnTo>
                  <a:lnTo>
                    <a:pt x="262255" y="206400"/>
                  </a:lnTo>
                  <a:lnTo>
                    <a:pt x="250656" y="198051"/>
                  </a:lnTo>
                  <a:close/>
                </a:path>
                <a:path w="328930" h="236854">
                  <a:moveTo>
                    <a:pt x="267390" y="174840"/>
                  </a:moveTo>
                  <a:lnTo>
                    <a:pt x="250656" y="198051"/>
                  </a:lnTo>
                  <a:lnTo>
                    <a:pt x="262255" y="206400"/>
                  </a:lnTo>
                  <a:lnTo>
                    <a:pt x="279019" y="183210"/>
                  </a:lnTo>
                  <a:lnTo>
                    <a:pt x="267390" y="174840"/>
                  </a:lnTo>
                  <a:close/>
                </a:path>
                <a:path w="328930" h="236854">
                  <a:moveTo>
                    <a:pt x="284099" y="151663"/>
                  </a:moveTo>
                  <a:lnTo>
                    <a:pt x="267390" y="174840"/>
                  </a:lnTo>
                  <a:lnTo>
                    <a:pt x="279019" y="183210"/>
                  </a:lnTo>
                  <a:lnTo>
                    <a:pt x="262255" y="206400"/>
                  </a:lnTo>
                  <a:lnTo>
                    <a:pt x="312847" y="206400"/>
                  </a:lnTo>
                  <a:lnTo>
                    <a:pt x="284099" y="151663"/>
                  </a:lnTo>
                  <a:close/>
                </a:path>
                <a:path w="328930" h="236854">
                  <a:moveTo>
                    <a:pt x="77908" y="38458"/>
                  </a:moveTo>
                  <a:lnTo>
                    <a:pt x="61205" y="61672"/>
                  </a:lnTo>
                  <a:lnTo>
                    <a:pt x="250656" y="198051"/>
                  </a:lnTo>
                  <a:lnTo>
                    <a:pt x="267390" y="174840"/>
                  </a:lnTo>
                  <a:lnTo>
                    <a:pt x="77908" y="38458"/>
                  </a:lnTo>
                  <a:close/>
                </a:path>
                <a:path w="328930" h="236854">
                  <a:moveTo>
                    <a:pt x="0" y="0"/>
                  </a:moveTo>
                  <a:lnTo>
                    <a:pt x="44538" y="84836"/>
                  </a:lnTo>
                  <a:lnTo>
                    <a:pt x="61205" y="61672"/>
                  </a:lnTo>
                  <a:lnTo>
                    <a:pt x="49631" y="53340"/>
                  </a:lnTo>
                  <a:lnTo>
                    <a:pt x="66293" y="30099"/>
                  </a:lnTo>
                  <a:lnTo>
                    <a:pt x="83923" y="30099"/>
                  </a:lnTo>
                  <a:lnTo>
                    <a:pt x="94615" y="15240"/>
                  </a:lnTo>
                  <a:lnTo>
                    <a:pt x="0" y="0"/>
                  </a:lnTo>
                  <a:close/>
                </a:path>
                <a:path w="328930" h="236854">
                  <a:moveTo>
                    <a:pt x="66293" y="30099"/>
                  </a:moveTo>
                  <a:lnTo>
                    <a:pt x="49631" y="53340"/>
                  </a:lnTo>
                  <a:lnTo>
                    <a:pt x="61205" y="61672"/>
                  </a:lnTo>
                  <a:lnTo>
                    <a:pt x="77908" y="38458"/>
                  </a:lnTo>
                  <a:lnTo>
                    <a:pt x="66293" y="30099"/>
                  </a:lnTo>
                  <a:close/>
                </a:path>
                <a:path w="328930" h="236854">
                  <a:moveTo>
                    <a:pt x="83923" y="30099"/>
                  </a:moveTo>
                  <a:lnTo>
                    <a:pt x="66293" y="30099"/>
                  </a:lnTo>
                  <a:lnTo>
                    <a:pt x="77908" y="38458"/>
                  </a:lnTo>
                  <a:lnTo>
                    <a:pt x="83923" y="300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4644308" y="3514726"/>
            <a:ext cx="332163" cy="346075"/>
          </a:xfrm>
          <a:prstGeom prst="rect">
            <a:avLst/>
          </a:prstGeom>
          <a:solidFill>
            <a:srgbClr val="FFFF85"/>
          </a:solidFill>
          <a:ln w="12700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5"/>
              </a:spcBef>
            </a:pPr>
            <a:r>
              <a:rPr sz="2000" dirty="0">
                <a:latin typeface="Arial" panose="020B0604020202020204"/>
                <a:cs typeface="Arial" panose="020B0604020202020204"/>
              </a:rPr>
              <a:t>3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4294967295"/>
          </p:nvPr>
        </p:nvSpPr>
        <p:spPr>
          <a:xfrm>
            <a:off x="7087831" y="6543041"/>
            <a:ext cx="2057757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65"/>
              </a:lnSpc>
            </a:pPr>
            <a:fld id="{81D60167-4931-47E6-BA6A-407CBD079E47}" type="slidenum">
              <a:rPr dirty="0"/>
            </a:fld>
            <a:endParaRPr dirty="0"/>
          </a:p>
        </p:txBody>
      </p:sp>
      <p:sp>
        <p:nvSpPr>
          <p:cNvPr id="28" name="object 28"/>
          <p:cNvSpPr txBox="1"/>
          <p:nvPr/>
        </p:nvSpPr>
        <p:spPr>
          <a:xfrm>
            <a:off x="4507631" y="2576449"/>
            <a:ext cx="3992938" cy="1307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楷体" panose="02010609060101010101" pitchFamily="49" charset="-122"/>
                <a:cs typeface="楷体" panose="02010609060101010101" pitchFamily="49" charset="-122"/>
              </a:rPr>
              <a:t>广度优先搜索队列变化过程：</a:t>
            </a:r>
            <a:endParaRPr sz="2400">
              <a:latin typeface="楷体" panose="02010609060101010101" pitchFamily="49" charset="-122"/>
              <a:cs typeface="楷体" panose="02010609060101010101" pitchFamily="49" charset="-122"/>
            </a:endParaRPr>
          </a:p>
          <a:p>
            <a:pPr marL="3326130">
              <a:lnSpc>
                <a:spcPct val="100000"/>
              </a:lnSpc>
              <a:spcBef>
                <a:spcPts val="1505"/>
              </a:spcBef>
            </a:pPr>
            <a:r>
              <a:rPr sz="1600" spc="-5" dirty="0">
                <a:latin typeface="Arial" panose="020B0604020202020204"/>
                <a:cs typeface="Arial" panose="020B0604020202020204"/>
              </a:rPr>
              <a:t>Closed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 panose="02020603050405020304"/>
              <a:cs typeface="Times New Roman" panose="02020603050405020304"/>
            </a:endParaRPr>
          </a:p>
          <a:p>
            <a:pPr marL="3326130">
              <a:lnSpc>
                <a:spcPct val="100000"/>
              </a:lnSpc>
            </a:pPr>
            <a:r>
              <a:rPr sz="1600" spc="-5" dirty="0">
                <a:latin typeface="Arial" panose="020B0604020202020204"/>
                <a:cs typeface="Arial" panose="020B0604020202020204"/>
              </a:rPr>
              <a:t>Open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9837" y="2552319"/>
            <a:ext cx="4141554" cy="89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6FC0"/>
                </a:solidFill>
                <a:latin typeface="黑体" panose="02010609060101010101" charset="-122"/>
                <a:cs typeface="黑体" panose="02010609060101010101" charset="-122"/>
              </a:rPr>
              <a:t>如何搜索到一条走到5的路径？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  <a:p>
            <a:pPr marL="585470" algn="ctr">
              <a:lnSpc>
                <a:spcPct val="100000"/>
              </a:lnSpc>
              <a:spcBef>
                <a:spcPts val="1835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3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61497" y="1436371"/>
            <a:ext cx="448959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ym typeface="+mn-ea"/>
              </a:rPr>
              <a:t>假设农夫起始位于</a:t>
            </a:r>
            <a:r>
              <a:rPr sz="2400" dirty="0">
                <a:sym typeface="+mn-ea"/>
              </a:rPr>
              <a:t>点</a:t>
            </a:r>
            <a:r>
              <a:rPr sz="2400" spc="-5" dirty="0">
                <a:sym typeface="+mn-ea"/>
              </a:rPr>
              <a:t>3，牛位于</a:t>
            </a:r>
            <a:r>
              <a:rPr sz="2400" dirty="0">
                <a:sym typeface="+mn-ea"/>
              </a:rPr>
              <a:t>5</a:t>
            </a:r>
            <a:endParaRPr sz="2400" dirty="0"/>
          </a:p>
          <a:p>
            <a:pPr marL="12700" algn="l">
              <a:lnSpc>
                <a:spcPct val="100000"/>
              </a:lnSpc>
            </a:pPr>
            <a:r>
              <a:rPr sz="2400" dirty="0">
                <a:sym typeface="+mn-ea"/>
              </a:rPr>
              <a:t>N=3,K=5，最右边是6。</a:t>
            </a:r>
            <a:endParaRPr lang="zh-CN" altLang="en-US" sz="2400" dirty="0"/>
          </a:p>
        </p:txBody>
      </p:sp>
      <p:sp>
        <p:nvSpPr>
          <p:cNvPr id="34" name="标题 1"/>
          <p:cNvSpPr txBox="1"/>
          <p:nvPr/>
        </p:nvSpPr>
        <p:spPr>
          <a:xfrm>
            <a:off x="457835" y="436830"/>
            <a:ext cx="8229600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3.5.2 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2805]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</a:rPr>
              <a:t>抓住那</a:t>
            </a: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</a:rPr>
              <a:t>头牛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</a:rPr>
              <a:t>分析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88" descr="再生纸"/>
          <p:cNvSpPr/>
          <p:nvPr/>
        </p:nvSpPr>
        <p:spPr>
          <a:xfrm>
            <a:off x="747610" y="1267507"/>
            <a:ext cx="7716590" cy="1000125"/>
          </a:xfrm>
          <a:prstGeom prst="roundRect">
            <a:avLst>
              <a:gd name="adj" fmla="val 10903"/>
            </a:avLst>
          </a:prstGeom>
          <a:blipFill rotWithShape="0">
            <a:blip r:embed="rId1"/>
          </a:blipFill>
          <a:ln w="25400">
            <a:noFill/>
          </a:ln>
          <a:effectLst>
            <a:outerShdw dist="107763" dir="2699999" algn="ctr" rotWithShape="0">
              <a:schemeClr val="bg2"/>
            </a:outerShdw>
          </a:effectLst>
        </p:spPr>
        <p:txBody>
          <a:bodyPr anchor="ctr"/>
          <a:lstStyle/>
          <a:p>
            <a:pPr indent="563880"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队列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的顺序存储结构通常由一个</a:t>
            </a:r>
            <a:r>
              <a:rPr lang="zh-CN" altLang="zh-CN" sz="20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一维数组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和一个记录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队列头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元素位置的变量</a:t>
            </a:r>
            <a:r>
              <a:rPr lang="en-US" altLang="zh-CN" sz="20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front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以及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一个记录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队列尾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元素位置的变量</a:t>
            </a:r>
            <a:r>
              <a:rPr lang="en-US" altLang="zh-CN" sz="20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rear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组成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399" y="2357439"/>
            <a:ext cx="5244424" cy="19383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>
                <a:solidFill>
                  <a:srgbClr val="0070C0"/>
                </a:solidFill>
                <a:latin typeface="Times New Roman" panose="02020603050405020304" pitchFamily="18" charset="0"/>
              </a:rPr>
              <a:t>#define</a:t>
            </a:r>
            <a:r>
              <a:rPr lang="en-US" altLang="zh-CN" sz="2000" b="1">
                <a:latin typeface="Times New Roman" panose="02020603050405020304" pitchFamily="18" charset="0"/>
              </a:rPr>
              <a:t> </a:t>
            </a:r>
            <a:r>
              <a:rPr lang="en-US" altLang="zh-CN" sz="2000" b="1" err="1">
                <a:latin typeface="Times New Roman" panose="02020603050405020304" pitchFamily="18" charset="0"/>
              </a:rPr>
              <a:t>MaxSize</a:t>
            </a:r>
            <a:r>
              <a:rPr lang="en-US" altLang="zh-CN" sz="2000" b="1">
                <a:latin typeface="Times New Roman" panose="02020603050405020304" pitchFamily="18" charset="0"/>
              </a:rPr>
              <a:t>  &lt;</a:t>
            </a:r>
            <a:r>
              <a:rPr lang="zh-CN" altLang="en-US" sz="2000" b="1" dirty="0">
                <a:latin typeface="Times New Roman" panose="02020603050405020304" pitchFamily="18" charset="0"/>
              </a:rPr>
              <a:t>储存数据元素的最大个数</a:t>
            </a:r>
            <a:r>
              <a:rPr lang="en-US" altLang="zh-CN" sz="2000" b="1">
                <a:latin typeface="Times New Roman" panose="02020603050405020304" pitchFamily="18" charset="0"/>
              </a:rPr>
              <a:t>&gt;</a:t>
            </a:r>
            <a:endParaRPr lang="en-US" altLang="zh-CN" sz="2000" b="1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2000" b="1" err="1">
                <a:solidFill>
                  <a:srgbClr val="0070C0"/>
                </a:solidFill>
                <a:latin typeface="Times New Roman" panose="02020603050405020304" pitchFamily="18" charset="0"/>
              </a:rPr>
              <a:t>typedef</a:t>
            </a:r>
            <a:r>
              <a:rPr lang="en-US" altLang="zh-CN" sz="2000" b="1">
                <a:latin typeface="Times New Roman" panose="02020603050405020304" pitchFamily="18" charset="0"/>
              </a:rPr>
              <a:t>  </a:t>
            </a:r>
            <a:r>
              <a:rPr lang="en-US" altLang="zh-CN" sz="2000" b="1" err="1">
                <a:solidFill>
                  <a:srgbClr val="0070C0"/>
                </a:solidFill>
                <a:latin typeface="Times New Roman" panose="02020603050405020304" pitchFamily="18" charset="0"/>
              </a:rPr>
              <a:t>struct</a:t>
            </a:r>
            <a:r>
              <a:rPr lang="en-US" altLang="zh-CN" sz="2000" b="1">
                <a:latin typeface="Times New Roman" panose="02020603050405020304" pitchFamily="18" charset="0"/>
              </a:rPr>
              <a:t>  {</a:t>
            </a:r>
            <a:endParaRPr lang="en-US" altLang="zh-CN" sz="2000" b="1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2000" b="1">
                <a:latin typeface="Times New Roman" panose="02020603050405020304" pitchFamily="18" charset="0"/>
              </a:rPr>
              <a:t>	</a:t>
            </a:r>
            <a:r>
              <a:rPr lang="en-US" altLang="zh-CN" sz="2000" b="1" err="1">
                <a:latin typeface="Times New Roman" panose="02020603050405020304" pitchFamily="18" charset="0"/>
              </a:rPr>
              <a:t>ElementType</a:t>
            </a:r>
            <a:r>
              <a:rPr lang="en-US" altLang="zh-CN" sz="2000" b="1">
                <a:latin typeface="Times New Roman" panose="02020603050405020304" pitchFamily="18" charset="0"/>
              </a:rPr>
              <a:t>  Data[ </a:t>
            </a:r>
            <a:r>
              <a:rPr lang="en-US" altLang="zh-CN" sz="2000" b="1" err="1">
                <a:latin typeface="Times New Roman" panose="02020603050405020304" pitchFamily="18" charset="0"/>
              </a:rPr>
              <a:t>MaxSize</a:t>
            </a:r>
            <a:r>
              <a:rPr lang="en-US" altLang="zh-CN" sz="2000" b="1">
                <a:latin typeface="Times New Roman" panose="02020603050405020304" pitchFamily="18" charset="0"/>
              </a:rPr>
              <a:t> ];</a:t>
            </a:r>
            <a:endParaRPr lang="en-US" altLang="zh-CN" sz="2000" b="1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2000" b="1">
                <a:latin typeface="Times New Roman" panose="02020603050405020304" pitchFamily="18" charset="0"/>
              </a:rPr>
              <a:t>	</a:t>
            </a:r>
            <a:r>
              <a:rPr lang="en-US" altLang="zh-CN" sz="2000" b="1" err="1">
                <a:solidFill>
                  <a:srgbClr val="0070C0"/>
                </a:solidFill>
                <a:latin typeface="Times New Roman" panose="02020603050405020304" pitchFamily="18" charset="0"/>
              </a:rPr>
              <a:t>int</a:t>
            </a:r>
            <a:r>
              <a:rPr lang="en-US" altLang="zh-CN" sz="2000" b="1">
                <a:latin typeface="Times New Roman" panose="02020603050405020304" pitchFamily="18" charset="0"/>
              </a:rPr>
              <a:t>  rear;</a:t>
            </a:r>
            <a:endParaRPr lang="en-US" altLang="zh-CN" sz="2000" b="1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2000" b="1">
                <a:latin typeface="Times New Roman" panose="02020603050405020304" pitchFamily="18" charset="0"/>
              </a:rPr>
              <a:t>	</a:t>
            </a:r>
            <a:r>
              <a:rPr lang="en-US" altLang="zh-CN" sz="2000" b="1" err="1">
                <a:solidFill>
                  <a:srgbClr val="0070C0"/>
                </a:solidFill>
                <a:latin typeface="Times New Roman" panose="02020603050405020304" pitchFamily="18" charset="0"/>
              </a:rPr>
              <a:t>int</a:t>
            </a:r>
            <a:r>
              <a:rPr lang="en-US" altLang="zh-CN" sz="2000" b="1">
                <a:latin typeface="Times New Roman" panose="02020603050405020304" pitchFamily="18" charset="0"/>
              </a:rPr>
              <a:t>  front;</a:t>
            </a:r>
            <a:endParaRPr lang="en-US" altLang="zh-CN" sz="2000" b="1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2000" b="1">
                <a:latin typeface="Times New Roman" panose="02020603050405020304" pitchFamily="18" charset="0"/>
              </a:rPr>
              <a:t>} Queue;</a:t>
            </a:r>
            <a:endParaRPr lang="en-US" altLang="zh-CN" sz="2000" b="1">
              <a:latin typeface="Times New Roman" panose="02020603050405020304" pitchFamily="18" charset="0"/>
            </a:endParaRPr>
          </a:p>
        </p:txBody>
      </p:sp>
      <p:sp>
        <p:nvSpPr>
          <p:cNvPr id="38" name="Rectangle 170" descr="白色大理石"/>
          <p:cNvSpPr/>
          <p:nvPr/>
        </p:nvSpPr>
        <p:spPr>
          <a:xfrm>
            <a:off x="2867523" y="3151188"/>
            <a:ext cx="1066985" cy="457200"/>
          </a:xfrm>
          <a:prstGeom prst="rect">
            <a:avLst/>
          </a:prstGeom>
          <a:blipFill rotWithShape="0">
            <a:blip r:embed="rId2"/>
          </a:blipFill>
          <a:ln w="508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r>
              <a:rPr lang="en-US" altLang="zh-CN">
                <a:latin typeface="Arial" panose="020B0604020202020204" pitchFamily="34" charset="0"/>
              </a:rPr>
              <a:t>Job 3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41" name="Text Box 68"/>
          <p:cNvSpPr txBox="1"/>
          <p:nvPr/>
        </p:nvSpPr>
        <p:spPr>
          <a:xfrm>
            <a:off x="500150" y="2341563"/>
            <a:ext cx="78499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  <a:ea typeface="MS Hei"/>
              </a:rPr>
              <a:t>〖</a:t>
            </a:r>
            <a:r>
              <a:rPr lang="zh-CN" altLang="en-US" sz="2000" b="1" dirty="0">
                <a:latin typeface="Times New Roman" panose="02020603050405020304" pitchFamily="18" charset="0"/>
                <a:ea typeface="MS Hei"/>
              </a:rPr>
              <a:t>例</a:t>
            </a:r>
            <a:r>
              <a:rPr lang="en-US" altLang="zh-CN" sz="2000" b="1">
                <a:latin typeface="Times New Roman" panose="02020603050405020304" pitchFamily="18" charset="0"/>
                <a:ea typeface="MS Hei"/>
              </a:rPr>
              <a:t>〗</a:t>
            </a:r>
            <a:r>
              <a:rPr lang="en-US" altLang="zh-CN" sz="2000" b="1">
                <a:latin typeface="Times New Roman" panose="02020603050405020304" pitchFamily="18" charset="0"/>
              </a:rPr>
              <a:t>  </a:t>
            </a:r>
            <a:r>
              <a:rPr lang="zh-CN" altLang="en-US" sz="2000" b="1" dirty="0">
                <a:latin typeface="Times New Roman" panose="02020603050405020304" pitchFamily="18" charset="0"/>
              </a:rPr>
              <a:t>一个工作队列</a:t>
            </a:r>
            <a:endParaRPr lang="en-US" altLang="zh-CN" sz="2000" b="1">
              <a:latin typeface="Times New Roman" panose="02020603050405020304" pitchFamily="18" charset="0"/>
            </a:endParaRPr>
          </a:p>
        </p:txBody>
      </p:sp>
      <p:sp>
        <p:nvSpPr>
          <p:cNvPr id="43" name="Text Box 151"/>
          <p:cNvSpPr txBox="1"/>
          <p:nvPr/>
        </p:nvSpPr>
        <p:spPr>
          <a:xfrm>
            <a:off x="809765" y="4541838"/>
            <a:ext cx="1829118" cy="406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000" err="1">
                <a:latin typeface="Times New Roman" panose="02020603050405020304" pitchFamily="18" charset="0"/>
                <a:sym typeface="Wingdings" panose="05000000000000000000" pitchFamily="2" charset="2"/>
              </a:rPr>
              <a:t>AddQ</a:t>
            </a:r>
            <a:r>
              <a:rPr lang="en-US" altLang="zh-CN" sz="2000">
                <a:latin typeface="Times New Roman" panose="02020603050405020304" pitchFamily="18" charset="0"/>
                <a:sym typeface="Wingdings" panose="05000000000000000000" pitchFamily="2" charset="2"/>
              </a:rPr>
              <a:t> Job 1</a:t>
            </a:r>
            <a:endParaRPr lang="en-US" altLang="zh-CN" sz="2000">
              <a:latin typeface="Times New Roman" panose="02020603050405020304" pitchFamily="18" charset="0"/>
            </a:endParaRPr>
          </a:p>
        </p:txBody>
      </p:sp>
      <p:sp>
        <p:nvSpPr>
          <p:cNvPr id="44" name="Text Box 152"/>
          <p:cNvSpPr txBox="1"/>
          <p:nvPr/>
        </p:nvSpPr>
        <p:spPr>
          <a:xfrm>
            <a:off x="2638883" y="4541838"/>
            <a:ext cx="1829118" cy="406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000" err="1">
                <a:latin typeface="Times New Roman" panose="02020603050405020304" pitchFamily="18" charset="0"/>
                <a:sym typeface="Wingdings" panose="05000000000000000000" pitchFamily="2" charset="2"/>
              </a:rPr>
              <a:t>AddQ</a:t>
            </a:r>
            <a:r>
              <a:rPr lang="en-US" altLang="zh-CN" sz="2000">
                <a:latin typeface="Times New Roman" panose="02020603050405020304" pitchFamily="18" charset="0"/>
                <a:sym typeface="Wingdings" panose="05000000000000000000" pitchFamily="2" charset="2"/>
              </a:rPr>
              <a:t> Job 2</a:t>
            </a:r>
            <a:endParaRPr lang="en-US" altLang="zh-CN" sz="200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5" name="Text Box 153"/>
          <p:cNvSpPr txBox="1"/>
          <p:nvPr/>
        </p:nvSpPr>
        <p:spPr>
          <a:xfrm>
            <a:off x="4468001" y="4541838"/>
            <a:ext cx="1829118" cy="406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000" err="1">
                <a:latin typeface="Times New Roman" panose="02020603050405020304" pitchFamily="18" charset="0"/>
                <a:sym typeface="Wingdings" panose="05000000000000000000" pitchFamily="2" charset="2"/>
              </a:rPr>
              <a:t>AddQ</a:t>
            </a:r>
            <a:r>
              <a:rPr lang="en-US" altLang="zh-CN" sz="2000">
                <a:latin typeface="Times New Roman" panose="02020603050405020304" pitchFamily="18" charset="0"/>
                <a:sym typeface="Wingdings" panose="05000000000000000000" pitchFamily="2" charset="2"/>
              </a:rPr>
              <a:t> Job 3</a:t>
            </a:r>
            <a:endParaRPr lang="en-US" altLang="zh-CN" sz="200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6" name="Text Box 154"/>
          <p:cNvSpPr txBox="1"/>
          <p:nvPr/>
        </p:nvSpPr>
        <p:spPr>
          <a:xfrm>
            <a:off x="6297118" y="4541838"/>
            <a:ext cx="1829118" cy="406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000" err="1">
                <a:latin typeface="Times New Roman" panose="02020603050405020304" pitchFamily="18" charset="0"/>
                <a:sym typeface="Wingdings" panose="05000000000000000000" pitchFamily="2" charset="2"/>
              </a:rPr>
              <a:t>DeleteQ</a:t>
            </a:r>
            <a:r>
              <a:rPr lang="en-US" altLang="zh-CN" sz="2000">
                <a:latin typeface="Times New Roman" panose="02020603050405020304" pitchFamily="18" charset="0"/>
                <a:sym typeface="Wingdings" panose="05000000000000000000" pitchFamily="2" charset="2"/>
              </a:rPr>
              <a:t> Job 1</a:t>
            </a:r>
            <a:endParaRPr lang="en-US" altLang="zh-CN" sz="200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7" name="Text Box 155"/>
          <p:cNvSpPr txBox="1"/>
          <p:nvPr/>
        </p:nvSpPr>
        <p:spPr>
          <a:xfrm>
            <a:off x="809765" y="4973638"/>
            <a:ext cx="1829118" cy="406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000" err="1">
                <a:latin typeface="Times New Roman" panose="02020603050405020304" pitchFamily="18" charset="0"/>
                <a:sym typeface="Wingdings" panose="05000000000000000000" pitchFamily="2" charset="2"/>
              </a:rPr>
              <a:t>AddQ</a:t>
            </a:r>
            <a:r>
              <a:rPr lang="en-US" altLang="zh-CN" sz="2000">
                <a:latin typeface="Times New Roman" panose="02020603050405020304" pitchFamily="18" charset="0"/>
                <a:sym typeface="Wingdings" panose="05000000000000000000" pitchFamily="2" charset="2"/>
              </a:rPr>
              <a:t> Job 4</a:t>
            </a:r>
            <a:endParaRPr lang="en-US" altLang="zh-CN" sz="200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8" name="Text Box 156"/>
          <p:cNvSpPr txBox="1"/>
          <p:nvPr/>
        </p:nvSpPr>
        <p:spPr>
          <a:xfrm>
            <a:off x="2638883" y="4973638"/>
            <a:ext cx="1829118" cy="406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000" err="1">
                <a:latin typeface="Times New Roman" panose="02020603050405020304" pitchFamily="18" charset="0"/>
                <a:sym typeface="Wingdings" panose="05000000000000000000" pitchFamily="2" charset="2"/>
              </a:rPr>
              <a:t>AddQ</a:t>
            </a:r>
            <a:r>
              <a:rPr lang="en-US" altLang="zh-CN" sz="2000">
                <a:latin typeface="Times New Roman" panose="02020603050405020304" pitchFamily="18" charset="0"/>
                <a:sym typeface="Wingdings" panose="05000000000000000000" pitchFamily="2" charset="2"/>
              </a:rPr>
              <a:t> Job 5</a:t>
            </a:r>
            <a:endParaRPr lang="en-US" altLang="zh-CN" sz="200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9" name="Text Box 157"/>
          <p:cNvSpPr txBox="1"/>
          <p:nvPr/>
        </p:nvSpPr>
        <p:spPr>
          <a:xfrm>
            <a:off x="4468001" y="4973638"/>
            <a:ext cx="1829118" cy="406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000" err="1">
                <a:latin typeface="Times New Roman" panose="02020603050405020304" pitchFamily="18" charset="0"/>
                <a:sym typeface="Wingdings" panose="05000000000000000000" pitchFamily="2" charset="2"/>
              </a:rPr>
              <a:t>AddQ</a:t>
            </a:r>
            <a:r>
              <a:rPr lang="en-US" altLang="zh-CN" sz="2000">
                <a:latin typeface="Times New Roman" panose="02020603050405020304" pitchFamily="18" charset="0"/>
                <a:sym typeface="Wingdings" panose="05000000000000000000" pitchFamily="2" charset="2"/>
              </a:rPr>
              <a:t> Job 6</a:t>
            </a:r>
            <a:endParaRPr lang="en-US" altLang="zh-CN" sz="200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0" name="Text Box 158"/>
          <p:cNvSpPr txBox="1"/>
          <p:nvPr/>
        </p:nvSpPr>
        <p:spPr>
          <a:xfrm>
            <a:off x="6297118" y="4973638"/>
            <a:ext cx="1829118" cy="406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000" err="1">
                <a:latin typeface="Times New Roman" panose="02020603050405020304" pitchFamily="18" charset="0"/>
                <a:sym typeface="Wingdings" panose="05000000000000000000" pitchFamily="2" charset="2"/>
              </a:rPr>
              <a:t>DeleteQ</a:t>
            </a:r>
            <a:r>
              <a:rPr lang="en-US" altLang="zh-CN" sz="2000">
                <a:latin typeface="Times New Roman" panose="02020603050405020304" pitchFamily="18" charset="0"/>
                <a:sym typeface="Wingdings" panose="05000000000000000000" pitchFamily="2" charset="2"/>
              </a:rPr>
              <a:t> Job 2</a:t>
            </a:r>
            <a:endParaRPr lang="en-US" altLang="zh-CN" sz="200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1" name="Text Box 159"/>
          <p:cNvSpPr txBox="1"/>
          <p:nvPr/>
        </p:nvSpPr>
        <p:spPr>
          <a:xfrm>
            <a:off x="809765" y="5380038"/>
            <a:ext cx="1829118" cy="406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000" err="1">
                <a:latin typeface="Times New Roman" panose="02020603050405020304" pitchFamily="18" charset="0"/>
                <a:sym typeface="Wingdings" panose="05000000000000000000" pitchFamily="2" charset="2"/>
              </a:rPr>
              <a:t>AddQ</a:t>
            </a:r>
            <a:r>
              <a:rPr lang="en-US" altLang="zh-CN" sz="2000">
                <a:latin typeface="Times New Roman" panose="02020603050405020304" pitchFamily="18" charset="0"/>
                <a:sym typeface="Wingdings" panose="05000000000000000000" pitchFamily="2" charset="2"/>
              </a:rPr>
              <a:t> Job 7</a:t>
            </a:r>
            <a:endParaRPr lang="en-US" altLang="zh-CN" sz="200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2" name="Text Box 160"/>
          <p:cNvSpPr txBox="1"/>
          <p:nvPr/>
        </p:nvSpPr>
        <p:spPr>
          <a:xfrm>
            <a:off x="2638883" y="5380038"/>
            <a:ext cx="1829118" cy="406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000" err="1">
                <a:latin typeface="Times New Roman" panose="02020603050405020304" pitchFamily="18" charset="0"/>
                <a:sym typeface="Wingdings" panose="05000000000000000000" pitchFamily="2" charset="2"/>
              </a:rPr>
              <a:t>AddQ</a:t>
            </a:r>
            <a:r>
              <a:rPr lang="en-US" altLang="zh-CN" sz="2000">
                <a:latin typeface="Times New Roman" panose="02020603050405020304" pitchFamily="18" charset="0"/>
                <a:sym typeface="Wingdings" panose="05000000000000000000" pitchFamily="2" charset="2"/>
              </a:rPr>
              <a:t> Job 8</a:t>
            </a:r>
            <a:endParaRPr lang="en-US" altLang="zh-CN" sz="200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3" name="Rectangle 161" descr="白色大理石"/>
          <p:cNvSpPr/>
          <p:nvPr/>
        </p:nvSpPr>
        <p:spPr>
          <a:xfrm>
            <a:off x="733553" y="3151188"/>
            <a:ext cx="1066985" cy="457200"/>
          </a:xfrm>
          <a:prstGeom prst="rect">
            <a:avLst/>
          </a:prstGeom>
          <a:blipFill rotWithShape="0">
            <a:blip r:embed="rId2"/>
          </a:blipFill>
          <a:ln w="508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r>
              <a:rPr lang="en-US" altLang="zh-CN">
                <a:latin typeface="Arial" panose="020B0604020202020204" pitchFamily="34" charset="0"/>
              </a:rPr>
              <a:t>Job 1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54" name="Rectangle 162" descr="白色大理石"/>
          <p:cNvSpPr/>
          <p:nvPr/>
        </p:nvSpPr>
        <p:spPr>
          <a:xfrm>
            <a:off x="1800538" y="3151188"/>
            <a:ext cx="1066985" cy="457200"/>
          </a:xfrm>
          <a:prstGeom prst="rect">
            <a:avLst/>
          </a:prstGeom>
          <a:blipFill rotWithShape="0">
            <a:blip r:embed="rId2"/>
          </a:blipFill>
          <a:ln w="508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r>
              <a:rPr lang="en-US" altLang="zh-CN">
                <a:latin typeface="Arial" panose="020B0604020202020204" pitchFamily="34" charset="0"/>
              </a:rPr>
              <a:t>Job 2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32789" name="AutoShape 165"/>
          <p:cNvSpPr/>
          <p:nvPr/>
        </p:nvSpPr>
        <p:spPr>
          <a:xfrm flipV="1">
            <a:off x="1143199" y="3913188"/>
            <a:ext cx="762132" cy="381000"/>
          </a:xfrm>
          <a:prstGeom prst="wedgeRectCallout">
            <a:avLst>
              <a:gd name="adj1" fmla="val -39796"/>
              <a:gd name="adj2" fmla="val 106667"/>
            </a:avLst>
          </a:prstGeom>
          <a:gradFill rotWithShape="0">
            <a:gsLst>
              <a:gs pos="0">
                <a:srgbClr val="CFCFCF"/>
              </a:gs>
              <a:gs pos="100000">
                <a:srgbClr val="FFFF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/>
          <a:lstStyle/>
          <a:p>
            <a:pPr algn="ctr" eaLnBrk="1" hangingPunct="1">
              <a:lnSpc>
                <a:spcPct val="90000"/>
              </a:lnSpc>
            </a:pPr>
            <a:r>
              <a:rPr lang="en-US" altLang="zh-CN" sz="2000">
                <a:latin typeface="Times New Roman" panose="02020603050405020304" pitchFamily="18" charset="0"/>
              </a:rPr>
              <a:t>Rear</a:t>
            </a:r>
            <a:endParaRPr lang="en-US" altLang="zh-CN" sz="2000">
              <a:latin typeface="Times New Roman" panose="02020603050405020304" pitchFamily="18" charset="0"/>
            </a:endParaRPr>
          </a:p>
        </p:txBody>
      </p:sp>
      <p:sp>
        <p:nvSpPr>
          <p:cNvPr id="56" name="Rectangle 177" descr="白色大理石"/>
          <p:cNvSpPr/>
          <p:nvPr/>
        </p:nvSpPr>
        <p:spPr>
          <a:xfrm>
            <a:off x="3934508" y="3151188"/>
            <a:ext cx="1066985" cy="457200"/>
          </a:xfrm>
          <a:prstGeom prst="rect">
            <a:avLst/>
          </a:prstGeom>
          <a:blipFill rotWithShape="0">
            <a:blip r:embed="rId2"/>
          </a:blipFill>
          <a:ln w="508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r>
              <a:rPr lang="en-US" altLang="zh-CN">
                <a:latin typeface="Arial" panose="020B0604020202020204" pitchFamily="34" charset="0"/>
              </a:rPr>
              <a:t>Job 4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57" name="Rectangle 182" descr="白色大理石"/>
          <p:cNvSpPr/>
          <p:nvPr/>
        </p:nvSpPr>
        <p:spPr>
          <a:xfrm>
            <a:off x="5001494" y="3151188"/>
            <a:ext cx="1066985" cy="457200"/>
          </a:xfrm>
          <a:prstGeom prst="rect">
            <a:avLst/>
          </a:prstGeom>
          <a:blipFill rotWithShape="0">
            <a:blip r:embed="rId2"/>
          </a:blipFill>
          <a:ln w="508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r>
              <a:rPr lang="en-US" altLang="zh-CN">
                <a:latin typeface="Arial" panose="020B0604020202020204" pitchFamily="34" charset="0"/>
              </a:rPr>
              <a:t>Job 5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58" name="Rectangle 186" descr="白色大理石"/>
          <p:cNvSpPr/>
          <p:nvPr/>
        </p:nvSpPr>
        <p:spPr>
          <a:xfrm>
            <a:off x="6068479" y="3151188"/>
            <a:ext cx="1066985" cy="457200"/>
          </a:xfrm>
          <a:prstGeom prst="rect">
            <a:avLst/>
          </a:prstGeom>
          <a:blipFill rotWithShape="0">
            <a:blip r:embed="rId2"/>
          </a:blipFill>
          <a:ln w="508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r>
              <a:rPr lang="en-US" altLang="zh-CN">
                <a:latin typeface="Arial" panose="020B0604020202020204" pitchFamily="34" charset="0"/>
              </a:rPr>
              <a:t>Job 6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32793" name="AutoShape 190"/>
          <p:cNvSpPr/>
          <p:nvPr/>
        </p:nvSpPr>
        <p:spPr>
          <a:xfrm flipV="1">
            <a:off x="214350" y="3960813"/>
            <a:ext cx="762132" cy="381000"/>
          </a:xfrm>
          <a:prstGeom prst="wedgeRectCallout">
            <a:avLst>
              <a:gd name="adj1" fmla="val -25005"/>
              <a:gd name="adj2" fmla="val 113333"/>
            </a:avLst>
          </a:prstGeom>
          <a:gradFill rotWithShape="0">
            <a:gsLst>
              <a:gs pos="0">
                <a:srgbClr val="CFCFCF"/>
              </a:gs>
              <a:gs pos="100000">
                <a:srgbClr val="FFFF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/>
          <a:lstStyle/>
          <a:p>
            <a:pPr algn="ctr" eaLnBrk="1" hangingPunct="1">
              <a:lnSpc>
                <a:spcPct val="90000"/>
              </a:lnSpc>
            </a:pPr>
            <a:r>
              <a:rPr lang="en-US" altLang="zh-CN" sz="2000">
                <a:latin typeface="Times New Roman" panose="02020603050405020304" pitchFamily="18" charset="0"/>
              </a:rPr>
              <a:t>Front</a:t>
            </a:r>
            <a:endParaRPr lang="en-US" altLang="zh-CN" sz="2000">
              <a:latin typeface="Times New Roman" panose="02020603050405020304" pitchFamily="18" charset="0"/>
            </a:endParaRPr>
          </a:p>
        </p:txBody>
      </p:sp>
      <p:sp>
        <p:nvSpPr>
          <p:cNvPr id="32794" name="AutoShape 193"/>
          <p:cNvSpPr/>
          <p:nvPr/>
        </p:nvSpPr>
        <p:spPr>
          <a:xfrm flipV="1">
            <a:off x="1143199" y="3960813"/>
            <a:ext cx="762132" cy="381000"/>
          </a:xfrm>
          <a:prstGeom prst="wedgeRectCallout">
            <a:avLst>
              <a:gd name="adj1" fmla="val -133338"/>
              <a:gd name="adj2" fmla="val 133333"/>
            </a:avLst>
          </a:prstGeom>
          <a:gradFill rotWithShape="0">
            <a:gsLst>
              <a:gs pos="0">
                <a:srgbClr val="CFCFCF"/>
              </a:gs>
              <a:gs pos="100000">
                <a:srgbClr val="FFFF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/>
          <a:lstStyle/>
          <a:p>
            <a:pPr algn="ctr" eaLnBrk="1" hangingPunct="1">
              <a:lnSpc>
                <a:spcPct val="90000"/>
              </a:lnSpc>
            </a:pPr>
            <a:r>
              <a:rPr lang="en-US" altLang="zh-CN" sz="2000">
                <a:latin typeface="Times New Roman" panose="02020603050405020304" pitchFamily="18" charset="0"/>
              </a:rPr>
              <a:t>Rear</a:t>
            </a:r>
            <a:endParaRPr lang="en-US" altLang="zh-CN" sz="2000">
              <a:latin typeface="Times New Roman" panose="02020603050405020304" pitchFamily="18" charset="0"/>
            </a:endParaRPr>
          </a:p>
        </p:txBody>
      </p:sp>
      <p:sp>
        <p:nvSpPr>
          <p:cNvPr id="61" name="Rectangle 194" descr="白色大理石"/>
          <p:cNvSpPr/>
          <p:nvPr/>
        </p:nvSpPr>
        <p:spPr>
          <a:xfrm>
            <a:off x="7135464" y="3151188"/>
            <a:ext cx="1066985" cy="457200"/>
          </a:xfrm>
          <a:prstGeom prst="rect">
            <a:avLst/>
          </a:prstGeom>
          <a:blipFill rotWithShape="0">
            <a:blip r:embed="rId2"/>
          </a:blipFill>
          <a:ln w="508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r>
              <a:rPr lang="en-US" altLang="zh-CN">
                <a:latin typeface="Arial" panose="020B0604020202020204" pitchFamily="34" charset="0"/>
              </a:rPr>
              <a:t>Job 7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grpSp>
        <p:nvGrpSpPr>
          <p:cNvPr id="62" name="Group 142"/>
          <p:cNvGrpSpPr/>
          <p:nvPr/>
        </p:nvGrpSpPr>
        <p:grpSpPr>
          <a:xfrm>
            <a:off x="733552" y="2770188"/>
            <a:ext cx="7468897" cy="914400"/>
            <a:chOff x="576" y="2592"/>
            <a:chExt cx="4704" cy="576"/>
          </a:xfrm>
        </p:grpSpPr>
        <p:sp>
          <p:nvSpPr>
            <p:cNvPr id="32803" name="Rectangle 123"/>
            <p:cNvSpPr/>
            <p:nvPr/>
          </p:nvSpPr>
          <p:spPr>
            <a:xfrm>
              <a:off x="576" y="2832"/>
              <a:ext cx="672" cy="288"/>
            </a:xfrm>
            <a:prstGeom prst="rect">
              <a:avLst/>
            </a:prstGeom>
            <a:noFill/>
            <a:ln w="508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eaLnBrk="1" hangingPunct="1"/>
              <a:endParaRPr lang="zh-CN" altLang="zh-CN" dirty="0">
                <a:latin typeface="Times New Roman" panose="02020603050405020304" pitchFamily="18" charset="0"/>
              </a:endParaRPr>
            </a:p>
          </p:txBody>
        </p:sp>
        <p:sp>
          <p:nvSpPr>
            <p:cNvPr id="32804" name="Rectangle 124"/>
            <p:cNvSpPr/>
            <p:nvPr/>
          </p:nvSpPr>
          <p:spPr>
            <a:xfrm>
              <a:off x="1248" y="2832"/>
              <a:ext cx="672" cy="288"/>
            </a:xfrm>
            <a:prstGeom prst="rect">
              <a:avLst/>
            </a:prstGeom>
            <a:noFill/>
            <a:ln w="508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eaLnBrk="1" hangingPunct="1"/>
              <a:endParaRPr lang="zh-CN" altLang="zh-CN" dirty="0">
                <a:latin typeface="Times New Roman" panose="02020603050405020304" pitchFamily="18" charset="0"/>
              </a:endParaRPr>
            </a:p>
          </p:txBody>
        </p:sp>
        <p:sp>
          <p:nvSpPr>
            <p:cNvPr id="32805" name="Rectangle 125"/>
            <p:cNvSpPr/>
            <p:nvPr/>
          </p:nvSpPr>
          <p:spPr>
            <a:xfrm>
              <a:off x="1920" y="2832"/>
              <a:ext cx="672" cy="288"/>
            </a:xfrm>
            <a:prstGeom prst="rect">
              <a:avLst/>
            </a:prstGeom>
            <a:noFill/>
            <a:ln w="508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eaLnBrk="1" hangingPunct="1"/>
              <a:endParaRPr lang="zh-CN" altLang="zh-CN" dirty="0">
                <a:latin typeface="Times New Roman" panose="02020603050405020304" pitchFamily="18" charset="0"/>
              </a:endParaRPr>
            </a:p>
          </p:txBody>
        </p:sp>
        <p:sp>
          <p:nvSpPr>
            <p:cNvPr id="32806" name="Rectangle 126"/>
            <p:cNvSpPr/>
            <p:nvPr/>
          </p:nvSpPr>
          <p:spPr>
            <a:xfrm>
              <a:off x="2592" y="2832"/>
              <a:ext cx="672" cy="288"/>
            </a:xfrm>
            <a:prstGeom prst="rect">
              <a:avLst/>
            </a:prstGeom>
            <a:noFill/>
            <a:ln w="508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eaLnBrk="1" hangingPunct="1"/>
              <a:endParaRPr lang="zh-CN" altLang="zh-CN" dirty="0">
                <a:latin typeface="Times New Roman" panose="02020603050405020304" pitchFamily="18" charset="0"/>
              </a:endParaRPr>
            </a:p>
          </p:txBody>
        </p:sp>
        <p:sp>
          <p:nvSpPr>
            <p:cNvPr id="32807" name="Rectangle 127"/>
            <p:cNvSpPr/>
            <p:nvPr/>
          </p:nvSpPr>
          <p:spPr>
            <a:xfrm>
              <a:off x="3264" y="2832"/>
              <a:ext cx="672" cy="288"/>
            </a:xfrm>
            <a:prstGeom prst="rect">
              <a:avLst/>
            </a:prstGeom>
            <a:noFill/>
            <a:ln w="508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eaLnBrk="1" hangingPunct="1"/>
              <a:endParaRPr lang="zh-CN" altLang="zh-CN" dirty="0">
                <a:latin typeface="Times New Roman" panose="02020603050405020304" pitchFamily="18" charset="0"/>
              </a:endParaRPr>
            </a:p>
          </p:txBody>
        </p:sp>
        <p:sp>
          <p:nvSpPr>
            <p:cNvPr id="32808" name="Rectangle 128"/>
            <p:cNvSpPr/>
            <p:nvPr/>
          </p:nvSpPr>
          <p:spPr>
            <a:xfrm>
              <a:off x="3936" y="2832"/>
              <a:ext cx="672" cy="288"/>
            </a:xfrm>
            <a:prstGeom prst="rect">
              <a:avLst/>
            </a:prstGeom>
            <a:noFill/>
            <a:ln w="508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eaLnBrk="1" hangingPunct="1"/>
              <a:endParaRPr lang="zh-CN" altLang="zh-CN" dirty="0">
                <a:latin typeface="Times New Roman" panose="02020603050405020304" pitchFamily="18" charset="0"/>
              </a:endParaRPr>
            </a:p>
          </p:txBody>
        </p:sp>
        <p:sp>
          <p:nvSpPr>
            <p:cNvPr id="32809" name="Rectangle 129"/>
            <p:cNvSpPr/>
            <p:nvPr/>
          </p:nvSpPr>
          <p:spPr>
            <a:xfrm>
              <a:off x="4608" y="2832"/>
              <a:ext cx="672" cy="288"/>
            </a:xfrm>
            <a:prstGeom prst="rect">
              <a:avLst/>
            </a:prstGeom>
            <a:noFill/>
            <a:ln w="508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eaLnBrk="1" hangingPunct="1"/>
              <a:endParaRPr lang="zh-CN" altLang="zh-CN" dirty="0">
                <a:latin typeface="Times New Roman" panose="02020603050405020304" pitchFamily="18" charset="0"/>
              </a:endParaRPr>
            </a:p>
          </p:txBody>
        </p:sp>
        <p:sp>
          <p:nvSpPr>
            <p:cNvPr id="32810" name="Rectangle 131" descr="栎木"/>
            <p:cNvSpPr/>
            <p:nvPr/>
          </p:nvSpPr>
          <p:spPr>
            <a:xfrm>
              <a:off x="576" y="2784"/>
              <a:ext cx="4704" cy="48"/>
            </a:xfrm>
            <a:prstGeom prst="rect">
              <a:avLst/>
            </a:prstGeom>
            <a:blipFill rotWithShape="0">
              <a:blip r:embed="rId3"/>
            </a:blipFill>
            <a:ln w="9525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1" hangingPunct="1"/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32811" name="Rectangle 132" descr="栎木"/>
            <p:cNvSpPr/>
            <p:nvPr/>
          </p:nvSpPr>
          <p:spPr>
            <a:xfrm>
              <a:off x="576" y="3120"/>
              <a:ext cx="4704" cy="48"/>
            </a:xfrm>
            <a:prstGeom prst="rect">
              <a:avLst/>
            </a:prstGeom>
            <a:blipFill rotWithShape="0">
              <a:blip r:embed="rId3"/>
            </a:blipFill>
            <a:ln w="9525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1" hangingPunct="1"/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32812" name="Rectangle 134"/>
            <p:cNvSpPr/>
            <p:nvPr/>
          </p:nvSpPr>
          <p:spPr>
            <a:xfrm>
              <a:off x="768" y="2592"/>
              <a:ext cx="288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zh-CN" sz="2000">
                  <a:latin typeface="Times New Roman" panose="02020603050405020304" pitchFamily="18" charset="0"/>
                  <a:sym typeface="Symbol" panose="05050102010706020507" pitchFamily="18" charset="2"/>
                </a:rPr>
                <a:t>0</a:t>
              </a:r>
              <a:endParaRPr lang="en-US" altLang="zh-CN" sz="2000">
                <a:latin typeface="Times New Roman" panose="02020603050405020304" pitchFamily="18" charset="0"/>
              </a:endParaRPr>
            </a:p>
          </p:txBody>
        </p:sp>
        <p:sp>
          <p:nvSpPr>
            <p:cNvPr id="32813" name="Rectangle 135"/>
            <p:cNvSpPr/>
            <p:nvPr/>
          </p:nvSpPr>
          <p:spPr>
            <a:xfrm>
              <a:off x="1440" y="2592"/>
              <a:ext cx="288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zh-CN" sz="2000">
                  <a:latin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  <a:endParaRPr lang="en-US" altLang="zh-CN" sz="2000">
                <a:latin typeface="Times New Roman" panose="02020603050405020304" pitchFamily="18" charset="0"/>
              </a:endParaRPr>
            </a:p>
          </p:txBody>
        </p:sp>
        <p:sp>
          <p:nvSpPr>
            <p:cNvPr id="32814" name="Rectangle 136"/>
            <p:cNvSpPr/>
            <p:nvPr/>
          </p:nvSpPr>
          <p:spPr>
            <a:xfrm>
              <a:off x="2112" y="2592"/>
              <a:ext cx="288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zh-CN" sz="2000"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endParaRPr lang="en-US" altLang="zh-CN" sz="2000">
                <a:latin typeface="Times New Roman" panose="02020603050405020304" pitchFamily="18" charset="0"/>
              </a:endParaRPr>
            </a:p>
          </p:txBody>
        </p:sp>
        <p:sp>
          <p:nvSpPr>
            <p:cNvPr id="32815" name="Rectangle 137"/>
            <p:cNvSpPr/>
            <p:nvPr/>
          </p:nvSpPr>
          <p:spPr>
            <a:xfrm>
              <a:off x="2736" y="2592"/>
              <a:ext cx="288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zh-CN" sz="2000">
                  <a:latin typeface="Times New Roman" panose="02020603050405020304" pitchFamily="18" charset="0"/>
                  <a:sym typeface="Symbol" panose="05050102010706020507" pitchFamily="18" charset="2"/>
                </a:rPr>
                <a:t>3</a:t>
              </a:r>
              <a:endParaRPr lang="en-US" altLang="zh-CN" sz="2000">
                <a:latin typeface="Times New Roman" panose="02020603050405020304" pitchFamily="18" charset="0"/>
              </a:endParaRPr>
            </a:p>
          </p:txBody>
        </p:sp>
        <p:sp>
          <p:nvSpPr>
            <p:cNvPr id="32816" name="Rectangle 138"/>
            <p:cNvSpPr/>
            <p:nvPr/>
          </p:nvSpPr>
          <p:spPr>
            <a:xfrm>
              <a:off x="3456" y="2592"/>
              <a:ext cx="288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zh-CN" sz="2000"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  <a:endParaRPr lang="en-US" altLang="zh-CN" sz="2000">
                <a:latin typeface="Times New Roman" panose="02020603050405020304" pitchFamily="18" charset="0"/>
              </a:endParaRPr>
            </a:p>
          </p:txBody>
        </p:sp>
        <p:sp>
          <p:nvSpPr>
            <p:cNvPr id="32817" name="Rectangle 139"/>
            <p:cNvSpPr/>
            <p:nvPr/>
          </p:nvSpPr>
          <p:spPr>
            <a:xfrm>
              <a:off x="4128" y="2592"/>
              <a:ext cx="288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zh-CN" sz="2000"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  <a:endParaRPr lang="en-US" altLang="zh-CN" sz="2000">
                <a:latin typeface="Times New Roman" panose="02020603050405020304" pitchFamily="18" charset="0"/>
              </a:endParaRPr>
            </a:p>
          </p:txBody>
        </p:sp>
        <p:sp>
          <p:nvSpPr>
            <p:cNvPr id="32818" name="Rectangle 140"/>
            <p:cNvSpPr/>
            <p:nvPr/>
          </p:nvSpPr>
          <p:spPr>
            <a:xfrm>
              <a:off x="4800" y="2592"/>
              <a:ext cx="288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zh-CN" sz="2000"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  <a:endParaRPr lang="en-US" altLang="zh-CN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32797" name="AutoShape 165"/>
          <p:cNvSpPr/>
          <p:nvPr/>
        </p:nvSpPr>
        <p:spPr>
          <a:xfrm flipV="1">
            <a:off x="3286696" y="3913188"/>
            <a:ext cx="762132" cy="381000"/>
          </a:xfrm>
          <a:prstGeom prst="wedgeRectCallout">
            <a:avLst>
              <a:gd name="adj1" fmla="val -39796"/>
              <a:gd name="adj2" fmla="val 106667"/>
            </a:avLst>
          </a:prstGeom>
          <a:gradFill rotWithShape="0">
            <a:gsLst>
              <a:gs pos="0">
                <a:srgbClr val="CFCFCF"/>
              </a:gs>
              <a:gs pos="100000">
                <a:srgbClr val="FFFF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/>
          <a:lstStyle/>
          <a:p>
            <a:pPr algn="ctr" eaLnBrk="1" hangingPunct="1">
              <a:lnSpc>
                <a:spcPct val="90000"/>
              </a:lnSpc>
            </a:pPr>
            <a:r>
              <a:rPr lang="en-US" altLang="zh-CN" sz="2000">
                <a:latin typeface="Times New Roman" panose="02020603050405020304" pitchFamily="18" charset="0"/>
              </a:rPr>
              <a:t>Rear</a:t>
            </a:r>
            <a:endParaRPr lang="en-US" altLang="zh-CN" sz="2000">
              <a:latin typeface="Times New Roman" panose="02020603050405020304" pitchFamily="18" charset="0"/>
            </a:endParaRPr>
          </a:p>
        </p:txBody>
      </p:sp>
      <p:sp>
        <p:nvSpPr>
          <p:cNvPr id="32798" name="AutoShape 165"/>
          <p:cNvSpPr/>
          <p:nvPr/>
        </p:nvSpPr>
        <p:spPr>
          <a:xfrm flipV="1">
            <a:off x="5430193" y="3913188"/>
            <a:ext cx="762132" cy="381000"/>
          </a:xfrm>
          <a:prstGeom prst="wedgeRectCallout">
            <a:avLst>
              <a:gd name="adj1" fmla="val -39796"/>
              <a:gd name="adj2" fmla="val 106667"/>
            </a:avLst>
          </a:prstGeom>
          <a:gradFill rotWithShape="0">
            <a:gsLst>
              <a:gs pos="0">
                <a:srgbClr val="CFCFCF"/>
              </a:gs>
              <a:gs pos="100000">
                <a:srgbClr val="FFFF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/>
          <a:lstStyle/>
          <a:p>
            <a:pPr algn="ctr" eaLnBrk="1" hangingPunct="1">
              <a:lnSpc>
                <a:spcPct val="90000"/>
              </a:lnSpc>
            </a:pPr>
            <a:r>
              <a:rPr lang="en-US" altLang="zh-CN" sz="2000">
                <a:latin typeface="Times New Roman" panose="02020603050405020304" pitchFamily="18" charset="0"/>
              </a:rPr>
              <a:t>Rear</a:t>
            </a:r>
            <a:endParaRPr lang="en-US" altLang="zh-CN" sz="2000">
              <a:latin typeface="Times New Roman" panose="02020603050405020304" pitchFamily="18" charset="0"/>
            </a:endParaRPr>
          </a:p>
        </p:txBody>
      </p:sp>
      <p:sp>
        <p:nvSpPr>
          <p:cNvPr id="32799" name="AutoShape 190"/>
          <p:cNvSpPr/>
          <p:nvPr/>
        </p:nvSpPr>
        <p:spPr>
          <a:xfrm flipV="1">
            <a:off x="2143497" y="3841750"/>
            <a:ext cx="762132" cy="381000"/>
          </a:xfrm>
          <a:prstGeom prst="wedgeRectCallout">
            <a:avLst>
              <a:gd name="adj1" fmla="val -33338"/>
              <a:gd name="adj2" fmla="val 96667"/>
            </a:avLst>
          </a:prstGeom>
          <a:gradFill rotWithShape="0">
            <a:gsLst>
              <a:gs pos="0">
                <a:srgbClr val="CFCFCF"/>
              </a:gs>
              <a:gs pos="100000">
                <a:srgbClr val="FFFF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/>
          <a:lstStyle/>
          <a:p>
            <a:pPr algn="ctr" eaLnBrk="1" hangingPunct="1">
              <a:lnSpc>
                <a:spcPct val="90000"/>
              </a:lnSpc>
            </a:pPr>
            <a:r>
              <a:rPr lang="en-US" altLang="zh-CN" sz="2000">
                <a:latin typeface="Times New Roman" panose="02020603050405020304" pitchFamily="18" charset="0"/>
              </a:rPr>
              <a:t>Front</a:t>
            </a:r>
            <a:endParaRPr lang="en-US" altLang="zh-CN" sz="2000">
              <a:latin typeface="Times New Roman" panose="02020603050405020304" pitchFamily="18" charset="0"/>
            </a:endParaRPr>
          </a:p>
        </p:txBody>
      </p:sp>
      <p:sp>
        <p:nvSpPr>
          <p:cNvPr id="32800" name="AutoShape 165"/>
          <p:cNvSpPr/>
          <p:nvPr/>
        </p:nvSpPr>
        <p:spPr>
          <a:xfrm flipV="1">
            <a:off x="7454608" y="3913188"/>
            <a:ext cx="762132" cy="381000"/>
          </a:xfrm>
          <a:prstGeom prst="wedgeRectCallout">
            <a:avLst>
              <a:gd name="adj1" fmla="val -39796"/>
              <a:gd name="adj2" fmla="val 106667"/>
            </a:avLst>
          </a:prstGeom>
          <a:gradFill rotWithShape="0">
            <a:gsLst>
              <a:gs pos="0">
                <a:srgbClr val="CFCFCF"/>
              </a:gs>
              <a:gs pos="100000">
                <a:srgbClr val="FFFF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/>
          <a:lstStyle/>
          <a:p>
            <a:pPr algn="ctr" eaLnBrk="1" hangingPunct="1">
              <a:lnSpc>
                <a:spcPct val="90000"/>
              </a:lnSpc>
            </a:pPr>
            <a:r>
              <a:rPr lang="en-US" altLang="zh-CN" sz="2000">
                <a:latin typeface="Times New Roman" panose="02020603050405020304" pitchFamily="18" charset="0"/>
              </a:rPr>
              <a:t>Rear</a:t>
            </a:r>
            <a:endParaRPr lang="en-US" altLang="zh-CN" sz="2000">
              <a:latin typeface="Times New Roman" panose="02020603050405020304" pitchFamily="18" charset="0"/>
            </a:endParaRPr>
          </a:p>
        </p:txBody>
      </p:sp>
      <p:sp>
        <p:nvSpPr>
          <p:cNvPr id="83" name="椭圆 82"/>
          <p:cNvSpPr/>
          <p:nvPr/>
        </p:nvSpPr>
        <p:spPr bwMode="auto">
          <a:xfrm>
            <a:off x="8216740" y="3770313"/>
            <a:ext cx="857399" cy="642938"/>
          </a:xfrm>
          <a:prstGeom prst="ellipse">
            <a:avLst/>
          </a:prstGeom>
          <a:solidFill>
            <a:schemeClr val="accent6">
              <a:lumMod val="40000"/>
              <a:lumOff val="60000"/>
              <a:alpha val="2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5" name="标题 1"/>
          <p:cNvSpPr txBox="1"/>
          <p:nvPr/>
        </p:nvSpPr>
        <p:spPr>
          <a:xfrm>
            <a:off x="457200" y="488303"/>
            <a:ext cx="8229600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3.1 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</a:rPr>
              <a:t>队列</a:t>
            </a: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</a:rPr>
              <a:t>的定义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</a:rPr>
              <a:t>顺序存储</a:t>
            </a:r>
            <a:endParaRPr lang="zh-CN" alt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12604 1.11111E-6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11198 0.0034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0.12604 4.81481E-6 " pathEditMode="relative" rAng="0" ptsTypes="AA">
                                      <p:cBhvr>
                                        <p:cTn id="129" dur="5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0.12604 4.81481E-6 " pathEditMode="relative" rAng="0" ptsTypes="AA">
                                      <p:cBhvr>
                                        <p:cTn id="171" dur="500" fill="hold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9" dur="5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09201 -0.00394 " pathEditMode="relative" rAng="0" ptsTypes="AA">
                                      <p:cBhvr>
                                        <p:cTn id="234" dur="500" fill="hold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1" grpId="1"/>
      <p:bldP spid="38" grpId="0" animBg="1"/>
      <p:bldP spid="41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3" grpId="1" animBg="1"/>
      <p:bldP spid="54" grpId="0" animBg="1"/>
      <p:bldP spid="54" grpId="1" animBg="1"/>
      <p:bldP spid="32789" grpId="0" animBg="1"/>
      <p:bldP spid="32789" grpId="1" animBg="1"/>
      <p:bldP spid="32789" grpId="2" animBg="1"/>
      <p:bldP spid="56" grpId="0" animBg="1"/>
      <p:bldP spid="57" grpId="0" animBg="1"/>
      <p:bldP spid="58" grpId="0" animBg="1"/>
      <p:bldP spid="32793" grpId="0" animBg="1"/>
      <p:bldP spid="32793" grpId="1" animBg="1"/>
      <p:bldP spid="32793" grpId="2" animBg="1"/>
      <p:bldP spid="32794" grpId="0" animBg="1"/>
      <p:bldP spid="32794" grpId="1" animBg="1"/>
      <p:bldP spid="61" grpId="0" animBg="1"/>
      <p:bldP spid="32797" grpId="0" animBg="1"/>
      <p:bldP spid="32797" grpId="1" animBg="1"/>
      <p:bldP spid="32797" grpId="2" animBg="1"/>
      <p:bldP spid="32798" grpId="0" animBg="1"/>
      <p:bldP spid="32798" grpId="1" animBg="1"/>
      <p:bldP spid="32798" grpId="2" animBg="1"/>
      <p:bldP spid="32799" grpId="0" animBg="1"/>
      <p:bldP spid="32800" grpId="0" animBg="1"/>
      <p:bldP spid="32800" grpId="1" animBg="1"/>
      <p:bldP spid="8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2407068" y="2581275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900" y="0"/>
                </a:moveTo>
                <a:lnTo>
                  <a:pt x="166391" y="5701"/>
                </a:lnTo>
                <a:lnTo>
                  <a:pt x="120946" y="21941"/>
                </a:lnTo>
                <a:lnTo>
                  <a:pt x="80859" y="47426"/>
                </a:lnTo>
                <a:lnTo>
                  <a:pt x="47426" y="80859"/>
                </a:lnTo>
                <a:lnTo>
                  <a:pt x="21941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5701" y="265408"/>
                </a:lnTo>
                <a:lnTo>
                  <a:pt x="21941" y="310853"/>
                </a:lnTo>
                <a:lnTo>
                  <a:pt x="47426" y="350940"/>
                </a:lnTo>
                <a:lnTo>
                  <a:pt x="80859" y="384373"/>
                </a:lnTo>
                <a:lnTo>
                  <a:pt x="120946" y="409858"/>
                </a:lnTo>
                <a:lnTo>
                  <a:pt x="166391" y="426098"/>
                </a:lnTo>
                <a:lnTo>
                  <a:pt x="215900" y="431800"/>
                </a:lnTo>
                <a:lnTo>
                  <a:pt x="265408" y="426098"/>
                </a:lnTo>
                <a:lnTo>
                  <a:pt x="310853" y="409858"/>
                </a:lnTo>
                <a:lnTo>
                  <a:pt x="350940" y="384373"/>
                </a:lnTo>
                <a:lnTo>
                  <a:pt x="384373" y="350940"/>
                </a:lnTo>
                <a:lnTo>
                  <a:pt x="409858" y="310853"/>
                </a:lnTo>
                <a:lnTo>
                  <a:pt x="426098" y="265408"/>
                </a:lnTo>
                <a:lnTo>
                  <a:pt x="431800" y="215900"/>
                </a:lnTo>
                <a:lnTo>
                  <a:pt x="426098" y="166391"/>
                </a:lnTo>
                <a:lnTo>
                  <a:pt x="409858" y="120946"/>
                </a:lnTo>
                <a:lnTo>
                  <a:pt x="384373" y="80859"/>
                </a:lnTo>
                <a:lnTo>
                  <a:pt x="350940" y="47426"/>
                </a:lnTo>
                <a:lnTo>
                  <a:pt x="310853" y="21941"/>
                </a:lnTo>
                <a:lnTo>
                  <a:pt x="265408" y="5701"/>
                </a:lnTo>
                <a:lnTo>
                  <a:pt x="215900" y="0"/>
                </a:lnTo>
                <a:close/>
              </a:path>
            </a:pathLst>
          </a:custGeom>
          <a:solidFill>
            <a:srgbClr val="FFFF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407068" y="2581275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900"/>
                </a:moveTo>
                <a:lnTo>
                  <a:pt x="5701" y="166391"/>
                </a:lnTo>
                <a:lnTo>
                  <a:pt x="21941" y="120946"/>
                </a:lnTo>
                <a:lnTo>
                  <a:pt x="47426" y="80859"/>
                </a:lnTo>
                <a:lnTo>
                  <a:pt x="80859" y="47426"/>
                </a:lnTo>
                <a:lnTo>
                  <a:pt x="120946" y="21941"/>
                </a:lnTo>
                <a:lnTo>
                  <a:pt x="166391" y="5701"/>
                </a:lnTo>
                <a:lnTo>
                  <a:pt x="215900" y="0"/>
                </a:lnTo>
                <a:lnTo>
                  <a:pt x="265408" y="5701"/>
                </a:lnTo>
                <a:lnTo>
                  <a:pt x="310853" y="21941"/>
                </a:lnTo>
                <a:lnTo>
                  <a:pt x="350940" y="47426"/>
                </a:lnTo>
                <a:lnTo>
                  <a:pt x="384373" y="80859"/>
                </a:lnTo>
                <a:lnTo>
                  <a:pt x="409858" y="120946"/>
                </a:lnTo>
                <a:lnTo>
                  <a:pt x="426098" y="166391"/>
                </a:lnTo>
                <a:lnTo>
                  <a:pt x="431800" y="215900"/>
                </a:lnTo>
                <a:lnTo>
                  <a:pt x="426098" y="265408"/>
                </a:lnTo>
                <a:lnTo>
                  <a:pt x="409858" y="310853"/>
                </a:lnTo>
                <a:lnTo>
                  <a:pt x="384373" y="350940"/>
                </a:lnTo>
                <a:lnTo>
                  <a:pt x="350940" y="384373"/>
                </a:lnTo>
                <a:lnTo>
                  <a:pt x="310853" y="409858"/>
                </a:lnTo>
                <a:lnTo>
                  <a:pt x="265408" y="426098"/>
                </a:lnTo>
                <a:lnTo>
                  <a:pt x="215900" y="431800"/>
                </a:lnTo>
                <a:lnTo>
                  <a:pt x="166391" y="426098"/>
                </a:lnTo>
                <a:lnTo>
                  <a:pt x="120946" y="409858"/>
                </a:lnTo>
                <a:lnTo>
                  <a:pt x="80859" y="384373"/>
                </a:lnTo>
                <a:lnTo>
                  <a:pt x="47426" y="350940"/>
                </a:lnTo>
                <a:lnTo>
                  <a:pt x="21941" y="310853"/>
                </a:lnTo>
                <a:lnTo>
                  <a:pt x="5701" y="265408"/>
                </a:lnTo>
                <a:lnTo>
                  <a:pt x="0" y="215900"/>
                </a:lnTo>
                <a:close/>
              </a:path>
            </a:pathLst>
          </a:custGeom>
          <a:ln w="25400">
            <a:solidFill>
              <a:srgbClr val="9494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547173" y="2641600"/>
            <a:ext cx="153062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3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32206" y="3475101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900" y="0"/>
                </a:moveTo>
                <a:lnTo>
                  <a:pt x="166391" y="5701"/>
                </a:lnTo>
                <a:lnTo>
                  <a:pt x="120946" y="21941"/>
                </a:lnTo>
                <a:lnTo>
                  <a:pt x="80859" y="47426"/>
                </a:lnTo>
                <a:lnTo>
                  <a:pt x="47426" y="80859"/>
                </a:lnTo>
                <a:lnTo>
                  <a:pt x="21941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5701" y="265368"/>
                </a:lnTo>
                <a:lnTo>
                  <a:pt x="21941" y="310798"/>
                </a:lnTo>
                <a:lnTo>
                  <a:pt x="47426" y="350887"/>
                </a:lnTo>
                <a:lnTo>
                  <a:pt x="80859" y="384333"/>
                </a:lnTo>
                <a:lnTo>
                  <a:pt x="120946" y="409836"/>
                </a:lnTo>
                <a:lnTo>
                  <a:pt x="166391" y="426092"/>
                </a:lnTo>
                <a:lnTo>
                  <a:pt x="215900" y="431800"/>
                </a:lnTo>
                <a:lnTo>
                  <a:pt x="265368" y="426092"/>
                </a:lnTo>
                <a:lnTo>
                  <a:pt x="310798" y="409836"/>
                </a:lnTo>
                <a:lnTo>
                  <a:pt x="350887" y="384333"/>
                </a:lnTo>
                <a:lnTo>
                  <a:pt x="384333" y="350887"/>
                </a:lnTo>
                <a:lnTo>
                  <a:pt x="409836" y="310798"/>
                </a:lnTo>
                <a:lnTo>
                  <a:pt x="426092" y="265368"/>
                </a:lnTo>
                <a:lnTo>
                  <a:pt x="431800" y="215900"/>
                </a:lnTo>
                <a:lnTo>
                  <a:pt x="426092" y="166391"/>
                </a:lnTo>
                <a:lnTo>
                  <a:pt x="409836" y="120946"/>
                </a:lnTo>
                <a:lnTo>
                  <a:pt x="384333" y="80859"/>
                </a:lnTo>
                <a:lnTo>
                  <a:pt x="350887" y="47426"/>
                </a:lnTo>
                <a:lnTo>
                  <a:pt x="310798" y="21941"/>
                </a:lnTo>
                <a:lnTo>
                  <a:pt x="265368" y="5701"/>
                </a:lnTo>
                <a:lnTo>
                  <a:pt x="215900" y="0"/>
                </a:lnTo>
                <a:close/>
              </a:path>
            </a:pathLst>
          </a:custGeom>
          <a:solidFill>
            <a:srgbClr val="FFFF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32206" y="3475101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900"/>
                </a:moveTo>
                <a:lnTo>
                  <a:pt x="5701" y="166391"/>
                </a:lnTo>
                <a:lnTo>
                  <a:pt x="21941" y="120946"/>
                </a:lnTo>
                <a:lnTo>
                  <a:pt x="47426" y="80859"/>
                </a:lnTo>
                <a:lnTo>
                  <a:pt x="80859" y="47426"/>
                </a:lnTo>
                <a:lnTo>
                  <a:pt x="120946" y="21941"/>
                </a:lnTo>
                <a:lnTo>
                  <a:pt x="166391" y="5701"/>
                </a:lnTo>
                <a:lnTo>
                  <a:pt x="215900" y="0"/>
                </a:lnTo>
                <a:lnTo>
                  <a:pt x="265368" y="5701"/>
                </a:lnTo>
                <a:lnTo>
                  <a:pt x="310798" y="21941"/>
                </a:lnTo>
                <a:lnTo>
                  <a:pt x="350887" y="47426"/>
                </a:lnTo>
                <a:lnTo>
                  <a:pt x="384333" y="80859"/>
                </a:lnTo>
                <a:lnTo>
                  <a:pt x="409836" y="120946"/>
                </a:lnTo>
                <a:lnTo>
                  <a:pt x="426092" y="166391"/>
                </a:lnTo>
                <a:lnTo>
                  <a:pt x="431800" y="215900"/>
                </a:lnTo>
                <a:lnTo>
                  <a:pt x="426092" y="265368"/>
                </a:lnTo>
                <a:lnTo>
                  <a:pt x="409836" y="310798"/>
                </a:lnTo>
                <a:lnTo>
                  <a:pt x="384333" y="350887"/>
                </a:lnTo>
                <a:lnTo>
                  <a:pt x="350887" y="384333"/>
                </a:lnTo>
                <a:lnTo>
                  <a:pt x="310798" y="409836"/>
                </a:lnTo>
                <a:lnTo>
                  <a:pt x="265368" y="426092"/>
                </a:lnTo>
                <a:lnTo>
                  <a:pt x="215900" y="431800"/>
                </a:lnTo>
                <a:lnTo>
                  <a:pt x="166391" y="426092"/>
                </a:lnTo>
                <a:lnTo>
                  <a:pt x="120946" y="409836"/>
                </a:lnTo>
                <a:lnTo>
                  <a:pt x="80859" y="384333"/>
                </a:lnTo>
                <a:lnTo>
                  <a:pt x="47426" y="350887"/>
                </a:lnTo>
                <a:lnTo>
                  <a:pt x="21941" y="310798"/>
                </a:lnTo>
                <a:lnTo>
                  <a:pt x="5701" y="265368"/>
                </a:lnTo>
                <a:lnTo>
                  <a:pt x="0" y="215900"/>
                </a:lnTo>
                <a:close/>
              </a:path>
            </a:pathLst>
          </a:custGeom>
          <a:ln w="25400">
            <a:solidFill>
              <a:srgbClr val="9494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472186" y="3535629"/>
            <a:ext cx="153062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 panose="020B0604020202020204"/>
                <a:cs typeface="Arial" panose="020B0604020202020204"/>
              </a:rPr>
              <a:t>2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43558" y="3467100"/>
            <a:ext cx="433780" cy="431800"/>
          </a:xfrm>
          <a:custGeom>
            <a:avLst/>
            <a:gdLst/>
            <a:ahLst/>
            <a:cxnLst/>
            <a:rect l="l" t="t" r="r" b="b"/>
            <a:pathLst>
              <a:path w="433705" h="431800">
                <a:moveTo>
                  <a:pt x="216662" y="0"/>
                </a:moveTo>
                <a:lnTo>
                  <a:pt x="166991" y="5701"/>
                </a:lnTo>
                <a:lnTo>
                  <a:pt x="121390" y="21941"/>
                </a:lnTo>
                <a:lnTo>
                  <a:pt x="81161" y="47426"/>
                </a:lnTo>
                <a:lnTo>
                  <a:pt x="47606" y="80859"/>
                </a:lnTo>
                <a:lnTo>
                  <a:pt x="22026" y="120946"/>
                </a:lnTo>
                <a:lnTo>
                  <a:pt x="5723" y="166391"/>
                </a:lnTo>
                <a:lnTo>
                  <a:pt x="0" y="215900"/>
                </a:lnTo>
                <a:lnTo>
                  <a:pt x="5723" y="265408"/>
                </a:lnTo>
                <a:lnTo>
                  <a:pt x="22026" y="310853"/>
                </a:lnTo>
                <a:lnTo>
                  <a:pt x="47606" y="350940"/>
                </a:lnTo>
                <a:lnTo>
                  <a:pt x="81161" y="384373"/>
                </a:lnTo>
                <a:lnTo>
                  <a:pt x="121390" y="409858"/>
                </a:lnTo>
                <a:lnTo>
                  <a:pt x="166991" y="426098"/>
                </a:lnTo>
                <a:lnTo>
                  <a:pt x="216662" y="431800"/>
                </a:lnTo>
                <a:lnTo>
                  <a:pt x="266379" y="426098"/>
                </a:lnTo>
                <a:lnTo>
                  <a:pt x="312014" y="409858"/>
                </a:lnTo>
                <a:lnTo>
                  <a:pt x="352265" y="384373"/>
                </a:lnTo>
                <a:lnTo>
                  <a:pt x="385834" y="350940"/>
                </a:lnTo>
                <a:lnTo>
                  <a:pt x="411421" y="310853"/>
                </a:lnTo>
                <a:lnTo>
                  <a:pt x="427727" y="265408"/>
                </a:lnTo>
                <a:lnTo>
                  <a:pt x="433450" y="215900"/>
                </a:lnTo>
                <a:lnTo>
                  <a:pt x="427727" y="166391"/>
                </a:lnTo>
                <a:lnTo>
                  <a:pt x="411421" y="120946"/>
                </a:lnTo>
                <a:lnTo>
                  <a:pt x="385834" y="80859"/>
                </a:lnTo>
                <a:lnTo>
                  <a:pt x="352265" y="47426"/>
                </a:lnTo>
                <a:lnTo>
                  <a:pt x="312014" y="21941"/>
                </a:lnTo>
                <a:lnTo>
                  <a:pt x="266379" y="5701"/>
                </a:lnTo>
                <a:lnTo>
                  <a:pt x="216662" y="0"/>
                </a:lnTo>
                <a:close/>
              </a:path>
            </a:pathLst>
          </a:custGeom>
          <a:solidFill>
            <a:srgbClr val="FFFF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343558" y="3467100"/>
            <a:ext cx="433780" cy="431800"/>
          </a:xfrm>
          <a:custGeom>
            <a:avLst/>
            <a:gdLst/>
            <a:ahLst/>
            <a:cxnLst/>
            <a:rect l="l" t="t" r="r" b="b"/>
            <a:pathLst>
              <a:path w="433705" h="431800">
                <a:moveTo>
                  <a:pt x="0" y="215900"/>
                </a:moveTo>
                <a:lnTo>
                  <a:pt x="5723" y="166391"/>
                </a:lnTo>
                <a:lnTo>
                  <a:pt x="22026" y="120946"/>
                </a:lnTo>
                <a:lnTo>
                  <a:pt x="47606" y="80859"/>
                </a:lnTo>
                <a:lnTo>
                  <a:pt x="81161" y="47426"/>
                </a:lnTo>
                <a:lnTo>
                  <a:pt x="121390" y="21941"/>
                </a:lnTo>
                <a:lnTo>
                  <a:pt x="166991" y="5701"/>
                </a:lnTo>
                <a:lnTo>
                  <a:pt x="216662" y="0"/>
                </a:lnTo>
                <a:lnTo>
                  <a:pt x="266379" y="5701"/>
                </a:lnTo>
                <a:lnTo>
                  <a:pt x="312014" y="21941"/>
                </a:lnTo>
                <a:lnTo>
                  <a:pt x="352265" y="47426"/>
                </a:lnTo>
                <a:lnTo>
                  <a:pt x="385834" y="80859"/>
                </a:lnTo>
                <a:lnTo>
                  <a:pt x="411421" y="120946"/>
                </a:lnTo>
                <a:lnTo>
                  <a:pt x="427727" y="166391"/>
                </a:lnTo>
                <a:lnTo>
                  <a:pt x="433450" y="215900"/>
                </a:lnTo>
                <a:lnTo>
                  <a:pt x="427727" y="265408"/>
                </a:lnTo>
                <a:lnTo>
                  <a:pt x="411421" y="310853"/>
                </a:lnTo>
                <a:lnTo>
                  <a:pt x="385834" y="350940"/>
                </a:lnTo>
                <a:lnTo>
                  <a:pt x="352265" y="384373"/>
                </a:lnTo>
                <a:lnTo>
                  <a:pt x="312014" y="409858"/>
                </a:lnTo>
                <a:lnTo>
                  <a:pt x="266379" y="426098"/>
                </a:lnTo>
                <a:lnTo>
                  <a:pt x="216662" y="431800"/>
                </a:lnTo>
                <a:lnTo>
                  <a:pt x="166991" y="426098"/>
                </a:lnTo>
                <a:lnTo>
                  <a:pt x="121390" y="409858"/>
                </a:lnTo>
                <a:lnTo>
                  <a:pt x="81161" y="384373"/>
                </a:lnTo>
                <a:lnTo>
                  <a:pt x="47606" y="350940"/>
                </a:lnTo>
                <a:lnTo>
                  <a:pt x="22026" y="310853"/>
                </a:lnTo>
                <a:lnTo>
                  <a:pt x="5723" y="265408"/>
                </a:lnTo>
                <a:lnTo>
                  <a:pt x="0" y="215900"/>
                </a:lnTo>
                <a:close/>
              </a:path>
            </a:pathLst>
          </a:custGeom>
          <a:ln w="25400">
            <a:solidFill>
              <a:srgbClr val="9494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484298" y="3527755"/>
            <a:ext cx="153062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 panose="020B0604020202020204"/>
                <a:cs typeface="Arial" panose="020B0604020202020204"/>
              </a:rPr>
              <a:t>4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166025" y="3452876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900" y="0"/>
                </a:moveTo>
                <a:lnTo>
                  <a:pt x="166391" y="5701"/>
                </a:lnTo>
                <a:lnTo>
                  <a:pt x="120946" y="21941"/>
                </a:lnTo>
                <a:lnTo>
                  <a:pt x="80859" y="47426"/>
                </a:lnTo>
                <a:lnTo>
                  <a:pt x="47426" y="80859"/>
                </a:lnTo>
                <a:lnTo>
                  <a:pt x="21941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5701" y="265368"/>
                </a:lnTo>
                <a:lnTo>
                  <a:pt x="21941" y="310798"/>
                </a:lnTo>
                <a:lnTo>
                  <a:pt x="47426" y="350887"/>
                </a:lnTo>
                <a:lnTo>
                  <a:pt x="80859" y="384333"/>
                </a:lnTo>
                <a:lnTo>
                  <a:pt x="120946" y="409836"/>
                </a:lnTo>
                <a:lnTo>
                  <a:pt x="166391" y="426092"/>
                </a:lnTo>
                <a:lnTo>
                  <a:pt x="215900" y="431800"/>
                </a:lnTo>
                <a:lnTo>
                  <a:pt x="265408" y="426092"/>
                </a:lnTo>
                <a:lnTo>
                  <a:pt x="310853" y="409836"/>
                </a:lnTo>
                <a:lnTo>
                  <a:pt x="350940" y="384333"/>
                </a:lnTo>
                <a:lnTo>
                  <a:pt x="384373" y="350887"/>
                </a:lnTo>
                <a:lnTo>
                  <a:pt x="409858" y="310798"/>
                </a:lnTo>
                <a:lnTo>
                  <a:pt x="426098" y="265368"/>
                </a:lnTo>
                <a:lnTo>
                  <a:pt x="431800" y="215900"/>
                </a:lnTo>
                <a:lnTo>
                  <a:pt x="426098" y="166391"/>
                </a:lnTo>
                <a:lnTo>
                  <a:pt x="409858" y="120946"/>
                </a:lnTo>
                <a:lnTo>
                  <a:pt x="384373" y="80859"/>
                </a:lnTo>
                <a:lnTo>
                  <a:pt x="350940" y="47426"/>
                </a:lnTo>
                <a:lnTo>
                  <a:pt x="310853" y="21941"/>
                </a:lnTo>
                <a:lnTo>
                  <a:pt x="265408" y="5701"/>
                </a:lnTo>
                <a:lnTo>
                  <a:pt x="215900" y="0"/>
                </a:lnTo>
                <a:close/>
              </a:path>
            </a:pathLst>
          </a:custGeom>
          <a:solidFill>
            <a:srgbClr val="FFFF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166025" y="3452876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900"/>
                </a:moveTo>
                <a:lnTo>
                  <a:pt x="5701" y="166391"/>
                </a:lnTo>
                <a:lnTo>
                  <a:pt x="21941" y="120946"/>
                </a:lnTo>
                <a:lnTo>
                  <a:pt x="47426" y="80859"/>
                </a:lnTo>
                <a:lnTo>
                  <a:pt x="80859" y="47426"/>
                </a:lnTo>
                <a:lnTo>
                  <a:pt x="120946" y="21941"/>
                </a:lnTo>
                <a:lnTo>
                  <a:pt x="166391" y="5701"/>
                </a:lnTo>
                <a:lnTo>
                  <a:pt x="215900" y="0"/>
                </a:lnTo>
                <a:lnTo>
                  <a:pt x="265408" y="5701"/>
                </a:lnTo>
                <a:lnTo>
                  <a:pt x="310853" y="21941"/>
                </a:lnTo>
                <a:lnTo>
                  <a:pt x="350940" y="47426"/>
                </a:lnTo>
                <a:lnTo>
                  <a:pt x="384373" y="80859"/>
                </a:lnTo>
                <a:lnTo>
                  <a:pt x="409858" y="120946"/>
                </a:lnTo>
                <a:lnTo>
                  <a:pt x="426098" y="166391"/>
                </a:lnTo>
                <a:lnTo>
                  <a:pt x="431800" y="215900"/>
                </a:lnTo>
                <a:lnTo>
                  <a:pt x="426098" y="265368"/>
                </a:lnTo>
                <a:lnTo>
                  <a:pt x="409858" y="310798"/>
                </a:lnTo>
                <a:lnTo>
                  <a:pt x="384373" y="350887"/>
                </a:lnTo>
                <a:lnTo>
                  <a:pt x="350940" y="384333"/>
                </a:lnTo>
                <a:lnTo>
                  <a:pt x="310853" y="409836"/>
                </a:lnTo>
                <a:lnTo>
                  <a:pt x="265408" y="426092"/>
                </a:lnTo>
                <a:lnTo>
                  <a:pt x="215900" y="431800"/>
                </a:lnTo>
                <a:lnTo>
                  <a:pt x="166391" y="426092"/>
                </a:lnTo>
                <a:lnTo>
                  <a:pt x="120946" y="409836"/>
                </a:lnTo>
                <a:lnTo>
                  <a:pt x="80859" y="384333"/>
                </a:lnTo>
                <a:lnTo>
                  <a:pt x="47426" y="350887"/>
                </a:lnTo>
                <a:lnTo>
                  <a:pt x="21941" y="310798"/>
                </a:lnTo>
                <a:lnTo>
                  <a:pt x="5701" y="265368"/>
                </a:lnTo>
                <a:lnTo>
                  <a:pt x="0" y="215900"/>
                </a:lnTo>
                <a:close/>
              </a:path>
            </a:pathLst>
          </a:custGeom>
          <a:ln w="25400">
            <a:solidFill>
              <a:srgbClr val="9494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306257" y="3513404"/>
            <a:ext cx="153062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 panose="020B0604020202020204"/>
                <a:cs typeface="Arial" panose="020B0604020202020204"/>
              </a:rPr>
              <a:t>6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95475" y="4283075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900" y="0"/>
                </a:moveTo>
                <a:lnTo>
                  <a:pt x="166395" y="5701"/>
                </a:lnTo>
                <a:lnTo>
                  <a:pt x="120951" y="21941"/>
                </a:lnTo>
                <a:lnTo>
                  <a:pt x="80864" y="47426"/>
                </a:lnTo>
                <a:lnTo>
                  <a:pt x="47430" y="80859"/>
                </a:lnTo>
                <a:lnTo>
                  <a:pt x="21943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5701" y="265408"/>
                </a:lnTo>
                <a:lnTo>
                  <a:pt x="21943" y="310853"/>
                </a:lnTo>
                <a:lnTo>
                  <a:pt x="47430" y="350940"/>
                </a:lnTo>
                <a:lnTo>
                  <a:pt x="80864" y="384373"/>
                </a:lnTo>
                <a:lnTo>
                  <a:pt x="120951" y="409858"/>
                </a:lnTo>
                <a:lnTo>
                  <a:pt x="166395" y="426098"/>
                </a:lnTo>
                <a:lnTo>
                  <a:pt x="215900" y="431800"/>
                </a:lnTo>
                <a:lnTo>
                  <a:pt x="265404" y="426098"/>
                </a:lnTo>
                <a:lnTo>
                  <a:pt x="310848" y="409858"/>
                </a:lnTo>
                <a:lnTo>
                  <a:pt x="350935" y="384373"/>
                </a:lnTo>
                <a:lnTo>
                  <a:pt x="384369" y="350940"/>
                </a:lnTo>
                <a:lnTo>
                  <a:pt x="409856" y="310853"/>
                </a:lnTo>
                <a:lnTo>
                  <a:pt x="426098" y="265408"/>
                </a:lnTo>
                <a:lnTo>
                  <a:pt x="431800" y="215900"/>
                </a:lnTo>
                <a:lnTo>
                  <a:pt x="426098" y="166391"/>
                </a:lnTo>
                <a:lnTo>
                  <a:pt x="409856" y="120946"/>
                </a:lnTo>
                <a:lnTo>
                  <a:pt x="384369" y="80859"/>
                </a:lnTo>
                <a:lnTo>
                  <a:pt x="350935" y="47426"/>
                </a:lnTo>
                <a:lnTo>
                  <a:pt x="310848" y="21941"/>
                </a:lnTo>
                <a:lnTo>
                  <a:pt x="265404" y="5701"/>
                </a:lnTo>
                <a:lnTo>
                  <a:pt x="215900" y="0"/>
                </a:lnTo>
                <a:close/>
              </a:path>
            </a:pathLst>
          </a:custGeom>
          <a:solidFill>
            <a:srgbClr val="FFFF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95475" y="4283075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900"/>
                </a:moveTo>
                <a:lnTo>
                  <a:pt x="5701" y="166391"/>
                </a:lnTo>
                <a:lnTo>
                  <a:pt x="21943" y="120946"/>
                </a:lnTo>
                <a:lnTo>
                  <a:pt x="47430" y="80859"/>
                </a:lnTo>
                <a:lnTo>
                  <a:pt x="80864" y="47426"/>
                </a:lnTo>
                <a:lnTo>
                  <a:pt x="120951" y="21941"/>
                </a:lnTo>
                <a:lnTo>
                  <a:pt x="166395" y="5701"/>
                </a:lnTo>
                <a:lnTo>
                  <a:pt x="215900" y="0"/>
                </a:lnTo>
                <a:lnTo>
                  <a:pt x="265404" y="5701"/>
                </a:lnTo>
                <a:lnTo>
                  <a:pt x="310848" y="21941"/>
                </a:lnTo>
                <a:lnTo>
                  <a:pt x="350935" y="47426"/>
                </a:lnTo>
                <a:lnTo>
                  <a:pt x="384369" y="80859"/>
                </a:lnTo>
                <a:lnTo>
                  <a:pt x="409856" y="120946"/>
                </a:lnTo>
                <a:lnTo>
                  <a:pt x="426098" y="166391"/>
                </a:lnTo>
                <a:lnTo>
                  <a:pt x="431800" y="215900"/>
                </a:lnTo>
                <a:lnTo>
                  <a:pt x="426098" y="265408"/>
                </a:lnTo>
                <a:lnTo>
                  <a:pt x="409856" y="310853"/>
                </a:lnTo>
                <a:lnTo>
                  <a:pt x="384369" y="350940"/>
                </a:lnTo>
                <a:lnTo>
                  <a:pt x="350935" y="384373"/>
                </a:lnTo>
                <a:lnTo>
                  <a:pt x="310848" y="409858"/>
                </a:lnTo>
                <a:lnTo>
                  <a:pt x="265404" y="426098"/>
                </a:lnTo>
                <a:lnTo>
                  <a:pt x="215900" y="431800"/>
                </a:lnTo>
                <a:lnTo>
                  <a:pt x="166395" y="426098"/>
                </a:lnTo>
                <a:lnTo>
                  <a:pt x="120951" y="409858"/>
                </a:lnTo>
                <a:lnTo>
                  <a:pt x="80864" y="384373"/>
                </a:lnTo>
                <a:lnTo>
                  <a:pt x="47430" y="350940"/>
                </a:lnTo>
                <a:lnTo>
                  <a:pt x="21943" y="310853"/>
                </a:lnTo>
                <a:lnTo>
                  <a:pt x="5701" y="265408"/>
                </a:lnTo>
                <a:lnTo>
                  <a:pt x="0" y="215900"/>
                </a:lnTo>
                <a:close/>
              </a:path>
            </a:pathLst>
          </a:custGeom>
          <a:ln w="25400">
            <a:solidFill>
              <a:srgbClr val="9494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935390" y="4343908"/>
            <a:ext cx="153062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1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13598" y="4354576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900" y="0"/>
                </a:moveTo>
                <a:lnTo>
                  <a:pt x="166391" y="5701"/>
                </a:lnTo>
                <a:lnTo>
                  <a:pt x="120946" y="21941"/>
                </a:lnTo>
                <a:lnTo>
                  <a:pt x="80859" y="47426"/>
                </a:lnTo>
                <a:lnTo>
                  <a:pt x="47426" y="80859"/>
                </a:lnTo>
                <a:lnTo>
                  <a:pt x="21941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5701" y="265365"/>
                </a:lnTo>
                <a:lnTo>
                  <a:pt x="21941" y="310785"/>
                </a:lnTo>
                <a:lnTo>
                  <a:pt x="47426" y="350862"/>
                </a:lnTo>
                <a:lnTo>
                  <a:pt x="80859" y="384295"/>
                </a:lnTo>
                <a:lnTo>
                  <a:pt x="120946" y="409785"/>
                </a:lnTo>
                <a:lnTo>
                  <a:pt x="166391" y="426032"/>
                </a:lnTo>
                <a:lnTo>
                  <a:pt x="215900" y="431736"/>
                </a:lnTo>
                <a:lnTo>
                  <a:pt x="265408" y="426032"/>
                </a:lnTo>
                <a:lnTo>
                  <a:pt x="310853" y="409785"/>
                </a:lnTo>
                <a:lnTo>
                  <a:pt x="350940" y="384295"/>
                </a:lnTo>
                <a:lnTo>
                  <a:pt x="384373" y="350862"/>
                </a:lnTo>
                <a:lnTo>
                  <a:pt x="409858" y="310785"/>
                </a:lnTo>
                <a:lnTo>
                  <a:pt x="426098" y="265365"/>
                </a:lnTo>
                <a:lnTo>
                  <a:pt x="431800" y="215900"/>
                </a:lnTo>
                <a:lnTo>
                  <a:pt x="426098" y="166391"/>
                </a:lnTo>
                <a:lnTo>
                  <a:pt x="409858" y="120946"/>
                </a:lnTo>
                <a:lnTo>
                  <a:pt x="384373" y="80859"/>
                </a:lnTo>
                <a:lnTo>
                  <a:pt x="350940" y="47426"/>
                </a:lnTo>
                <a:lnTo>
                  <a:pt x="310853" y="21941"/>
                </a:lnTo>
                <a:lnTo>
                  <a:pt x="265408" y="5701"/>
                </a:lnTo>
                <a:lnTo>
                  <a:pt x="21590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013598" y="4354576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900"/>
                </a:moveTo>
                <a:lnTo>
                  <a:pt x="5701" y="166391"/>
                </a:lnTo>
                <a:lnTo>
                  <a:pt x="21941" y="120946"/>
                </a:lnTo>
                <a:lnTo>
                  <a:pt x="47426" y="80859"/>
                </a:lnTo>
                <a:lnTo>
                  <a:pt x="80859" y="47426"/>
                </a:lnTo>
                <a:lnTo>
                  <a:pt x="120946" y="21941"/>
                </a:lnTo>
                <a:lnTo>
                  <a:pt x="166391" y="5701"/>
                </a:lnTo>
                <a:lnTo>
                  <a:pt x="215900" y="0"/>
                </a:lnTo>
                <a:lnTo>
                  <a:pt x="265408" y="5701"/>
                </a:lnTo>
                <a:lnTo>
                  <a:pt x="310853" y="21941"/>
                </a:lnTo>
                <a:lnTo>
                  <a:pt x="350940" y="47426"/>
                </a:lnTo>
                <a:lnTo>
                  <a:pt x="384373" y="80859"/>
                </a:lnTo>
                <a:lnTo>
                  <a:pt x="409858" y="120946"/>
                </a:lnTo>
                <a:lnTo>
                  <a:pt x="426098" y="166391"/>
                </a:lnTo>
                <a:lnTo>
                  <a:pt x="431800" y="215900"/>
                </a:lnTo>
                <a:lnTo>
                  <a:pt x="426098" y="265365"/>
                </a:lnTo>
                <a:lnTo>
                  <a:pt x="409858" y="310785"/>
                </a:lnTo>
                <a:lnTo>
                  <a:pt x="384373" y="350862"/>
                </a:lnTo>
                <a:lnTo>
                  <a:pt x="350940" y="384295"/>
                </a:lnTo>
                <a:lnTo>
                  <a:pt x="310853" y="409785"/>
                </a:lnTo>
                <a:lnTo>
                  <a:pt x="265408" y="426032"/>
                </a:lnTo>
                <a:lnTo>
                  <a:pt x="215900" y="431736"/>
                </a:lnTo>
                <a:lnTo>
                  <a:pt x="166391" y="426032"/>
                </a:lnTo>
                <a:lnTo>
                  <a:pt x="120946" y="409785"/>
                </a:lnTo>
                <a:lnTo>
                  <a:pt x="80859" y="384295"/>
                </a:lnTo>
                <a:lnTo>
                  <a:pt x="47426" y="350862"/>
                </a:lnTo>
                <a:lnTo>
                  <a:pt x="21941" y="310785"/>
                </a:lnTo>
                <a:lnTo>
                  <a:pt x="5701" y="265365"/>
                </a:lnTo>
                <a:lnTo>
                  <a:pt x="0" y="215900"/>
                </a:lnTo>
                <a:close/>
              </a:path>
            </a:pathLst>
          </a:custGeom>
          <a:ln w="25400">
            <a:solidFill>
              <a:srgbClr val="9494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153830" y="4415535"/>
            <a:ext cx="153062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5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475107" y="4786313"/>
            <a:ext cx="433780" cy="433705"/>
          </a:xfrm>
          <a:custGeom>
            <a:avLst/>
            <a:gdLst/>
            <a:ahLst/>
            <a:cxnLst/>
            <a:rect l="l" t="t" r="r" b="b"/>
            <a:pathLst>
              <a:path w="433705" h="433704">
                <a:moveTo>
                  <a:pt x="216662" y="0"/>
                </a:moveTo>
                <a:lnTo>
                  <a:pt x="166951" y="5722"/>
                </a:lnTo>
                <a:lnTo>
                  <a:pt x="121334" y="22024"/>
                </a:lnTo>
                <a:lnTo>
                  <a:pt x="81108" y="47605"/>
                </a:lnTo>
                <a:lnTo>
                  <a:pt x="47566" y="81163"/>
                </a:lnTo>
                <a:lnTo>
                  <a:pt x="22003" y="121398"/>
                </a:lnTo>
                <a:lnTo>
                  <a:pt x="5716" y="167011"/>
                </a:lnTo>
                <a:lnTo>
                  <a:pt x="0" y="216700"/>
                </a:lnTo>
                <a:lnTo>
                  <a:pt x="5716" y="266384"/>
                </a:lnTo>
                <a:lnTo>
                  <a:pt x="22003" y="311993"/>
                </a:lnTo>
                <a:lnTo>
                  <a:pt x="47566" y="352226"/>
                </a:lnTo>
                <a:lnTo>
                  <a:pt x="81108" y="385783"/>
                </a:lnTo>
                <a:lnTo>
                  <a:pt x="121334" y="411362"/>
                </a:lnTo>
                <a:lnTo>
                  <a:pt x="166951" y="427664"/>
                </a:lnTo>
                <a:lnTo>
                  <a:pt x="216662" y="433387"/>
                </a:lnTo>
                <a:lnTo>
                  <a:pt x="266332" y="427664"/>
                </a:lnTo>
                <a:lnTo>
                  <a:pt x="311933" y="411362"/>
                </a:lnTo>
                <a:lnTo>
                  <a:pt x="352162" y="385783"/>
                </a:lnTo>
                <a:lnTo>
                  <a:pt x="385717" y="352226"/>
                </a:lnTo>
                <a:lnTo>
                  <a:pt x="411297" y="311993"/>
                </a:lnTo>
                <a:lnTo>
                  <a:pt x="427600" y="266384"/>
                </a:lnTo>
                <a:lnTo>
                  <a:pt x="433324" y="216700"/>
                </a:lnTo>
                <a:lnTo>
                  <a:pt x="427600" y="167011"/>
                </a:lnTo>
                <a:lnTo>
                  <a:pt x="411297" y="121398"/>
                </a:lnTo>
                <a:lnTo>
                  <a:pt x="385717" y="81163"/>
                </a:lnTo>
                <a:lnTo>
                  <a:pt x="352162" y="47605"/>
                </a:lnTo>
                <a:lnTo>
                  <a:pt x="311933" y="22024"/>
                </a:lnTo>
                <a:lnTo>
                  <a:pt x="266332" y="5722"/>
                </a:lnTo>
                <a:lnTo>
                  <a:pt x="216662" y="0"/>
                </a:lnTo>
                <a:close/>
              </a:path>
            </a:pathLst>
          </a:custGeom>
          <a:solidFill>
            <a:srgbClr val="FFFF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475107" y="4786313"/>
            <a:ext cx="433780" cy="433705"/>
          </a:xfrm>
          <a:custGeom>
            <a:avLst/>
            <a:gdLst/>
            <a:ahLst/>
            <a:cxnLst/>
            <a:rect l="l" t="t" r="r" b="b"/>
            <a:pathLst>
              <a:path w="433705" h="433704">
                <a:moveTo>
                  <a:pt x="0" y="216700"/>
                </a:moveTo>
                <a:lnTo>
                  <a:pt x="5716" y="167011"/>
                </a:lnTo>
                <a:lnTo>
                  <a:pt x="22003" y="121398"/>
                </a:lnTo>
                <a:lnTo>
                  <a:pt x="47566" y="81163"/>
                </a:lnTo>
                <a:lnTo>
                  <a:pt x="81108" y="47605"/>
                </a:lnTo>
                <a:lnTo>
                  <a:pt x="121334" y="22024"/>
                </a:lnTo>
                <a:lnTo>
                  <a:pt x="166951" y="5722"/>
                </a:lnTo>
                <a:lnTo>
                  <a:pt x="216662" y="0"/>
                </a:lnTo>
                <a:lnTo>
                  <a:pt x="266332" y="5722"/>
                </a:lnTo>
                <a:lnTo>
                  <a:pt x="311933" y="22024"/>
                </a:lnTo>
                <a:lnTo>
                  <a:pt x="352162" y="47605"/>
                </a:lnTo>
                <a:lnTo>
                  <a:pt x="385717" y="81163"/>
                </a:lnTo>
                <a:lnTo>
                  <a:pt x="411297" y="121398"/>
                </a:lnTo>
                <a:lnTo>
                  <a:pt x="427600" y="167011"/>
                </a:lnTo>
                <a:lnTo>
                  <a:pt x="433324" y="216700"/>
                </a:lnTo>
                <a:lnTo>
                  <a:pt x="427600" y="266384"/>
                </a:lnTo>
                <a:lnTo>
                  <a:pt x="411297" y="311993"/>
                </a:lnTo>
                <a:lnTo>
                  <a:pt x="385717" y="352226"/>
                </a:lnTo>
                <a:lnTo>
                  <a:pt x="352162" y="385783"/>
                </a:lnTo>
                <a:lnTo>
                  <a:pt x="311933" y="411362"/>
                </a:lnTo>
                <a:lnTo>
                  <a:pt x="266332" y="427664"/>
                </a:lnTo>
                <a:lnTo>
                  <a:pt x="216662" y="433387"/>
                </a:lnTo>
                <a:lnTo>
                  <a:pt x="166951" y="427664"/>
                </a:lnTo>
                <a:lnTo>
                  <a:pt x="121334" y="411362"/>
                </a:lnTo>
                <a:lnTo>
                  <a:pt x="81108" y="385783"/>
                </a:lnTo>
                <a:lnTo>
                  <a:pt x="47566" y="352226"/>
                </a:lnTo>
                <a:lnTo>
                  <a:pt x="22003" y="311993"/>
                </a:lnTo>
                <a:lnTo>
                  <a:pt x="5716" y="266384"/>
                </a:lnTo>
                <a:lnTo>
                  <a:pt x="0" y="216700"/>
                </a:lnTo>
                <a:close/>
              </a:path>
            </a:pathLst>
          </a:custGeom>
          <a:ln w="25400">
            <a:solidFill>
              <a:srgbClr val="9494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615847" y="4848097"/>
            <a:ext cx="153062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0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530153" y="3013076"/>
            <a:ext cx="123847" cy="454025"/>
          </a:xfrm>
          <a:custGeom>
            <a:avLst/>
            <a:gdLst/>
            <a:ahLst/>
            <a:cxnLst/>
            <a:rect l="l" t="t" r="r" b="b"/>
            <a:pathLst>
              <a:path w="123825" h="454025">
                <a:moveTo>
                  <a:pt x="0" y="363347"/>
                </a:moveTo>
                <a:lnTo>
                  <a:pt x="30861" y="454025"/>
                </a:lnTo>
                <a:lnTo>
                  <a:pt x="77928" y="385191"/>
                </a:lnTo>
                <a:lnTo>
                  <a:pt x="54737" y="385191"/>
                </a:lnTo>
                <a:lnTo>
                  <a:pt x="26416" y="381254"/>
                </a:lnTo>
                <a:lnTo>
                  <a:pt x="28335" y="367201"/>
                </a:lnTo>
                <a:lnTo>
                  <a:pt x="0" y="363347"/>
                </a:lnTo>
                <a:close/>
              </a:path>
              <a:path w="123825" h="454025">
                <a:moveTo>
                  <a:pt x="28335" y="367201"/>
                </a:moveTo>
                <a:lnTo>
                  <a:pt x="26416" y="381254"/>
                </a:lnTo>
                <a:lnTo>
                  <a:pt x="54737" y="385191"/>
                </a:lnTo>
                <a:lnTo>
                  <a:pt x="56662" y="371054"/>
                </a:lnTo>
                <a:lnTo>
                  <a:pt x="28335" y="367201"/>
                </a:lnTo>
                <a:close/>
              </a:path>
              <a:path w="123825" h="454025">
                <a:moveTo>
                  <a:pt x="56662" y="371054"/>
                </a:moveTo>
                <a:lnTo>
                  <a:pt x="54737" y="385191"/>
                </a:lnTo>
                <a:lnTo>
                  <a:pt x="77928" y="385191"/>
                </a:lnTo>
                <a:lnTo>
                  <a:pt x="84962" y="374904"/>
                </a:lnTo>
                <a:lnTo>
                  <a:pt x="56662" y="371054"/>
                </a:lnTo>
                <a:close/>
              </a:path>
              <a:path w="123825" h="454025">
                <a:moveTo>
                  <a:pt x="67154" y="82986"/>
                </a:moveTo>
                <a:lnTo>
                  <a:pt x="28335" y="367201"/>
                </a:lnTo>
                <a:lnTo>
                  <a:pt x="56662" y="371054"/>
                </a:lnTo>
                <a:lnTo>
                  <a:pt x="95368" y="86824"/>
                </a:lnTo>
                <a:lnTo>
                  <a:pt x="67154" y="82986"/>
                </a:lnTo>
                <a:close/>
              </a:path>
              <a:path w="123825" h="454025">
                <a:moveTo>
                  <a:pt x="116263" y="68833"/>
                </a:moveTo>
                <a:lnTo>
                  <a:pt x="69087" y="68833"/>
                </a:lnTo>
                <a:lnTo>
                  <a:pt x="97281" y="72770"/>
                </a:lnTo>
                <a:lnTo>
                  <a:pt x="95368" y="86824"/>
                </a:lnTo>
                <a:lnTo>
                  <a:pt x="123698" y="90677"/>
                </a:lnTo>
                <a:lnTo>
                  <a:pt x="116263" y="68833"/>
                </a:lnTo>
                <a:close/>
              </a:path>
              <a:path w="123825" h="454025">
                <a:moveTo>
                  <a:pt x="69087" y="68833"/>
                </a:moveTo>
                <a:lnTo>
                  <a:pt x="67154" y="82986"/>
                </a:lnTo>
                <a:lnTo>
                  <a:pt x="95368" y="86824"/>
                </a:lnTo>
                <a:lnTo>
                  <a:pt x="97281" y="72770"/>
                </a:lnTo>
                <a:lnTo>
                  <a:pt x="69087" y="68833"/>
                </a:lnTo>
                <a:close/>
              </a:path>
              <a:path w="123825" h="454025">
                <a:moveTo>
                  <a:pt x="92837" y="0"/>
                </a:moveTo>
                <a:lnTo>
                  <a:pt x="38735" y="79120"/>
                </a:lnTo>
                <a:lnTo>
                  <a:pt x="67154" y="82986"/>
                </a:lnTo>
                <a:lnTo>
                  <a:pt x="69087" y="68833"/>
                </a:lnTo>
                <a:lnTo>
                  <a:pt x="116263" y="68833"/>
                </a:lnTo>
                <a:lnTo>
                  <a:pt x="928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700444" y="2949575"/>
            <a:ext cx="770389" cy="589280"/>
          </a:xfrm>
          <a:custGeom>
            <a:avLst/>
            <a:gdLst/>
            <a:ahLst/>
            <a:cxnLst/>
            <a:rect l="l" t="t" r="r" b="b"/>
            <a:pathLst>
              <a:path w="770255" h="589280">
                <a:moveTo>
                  <a:pt x="42163" y="502793"/>
                </a:moveTo>
                <a:lnTo>
                  <a:pt x="0" y="588899"/>
                </a:lnTo>
                <a:lnTo>
                  <a:pt x="94233" y="570864"/>
                </a:lnTo>
                <a:lnTo>
                  <a:pt x="83547" y="556894"/>
                </a:lnTo>
                <a:lnTo>
                  <a:pt x="65531" y="556894"/>
                </a:lnTo>
                <a:lnTo>
                  <a:pt x="48132" y="534162"/>
                </a:lnTo>
                <a:lnTo>
                  <a:pt x="59504" y="525463"/>
                </a:lnTo>
                <a:lnTo>
                  <a:pt x="42163" y="502793"/>
                </a:lnTo>
                <a:close/>
              </a:path>
              <a:path w="770255" h="589280">
                <a:moveTo>
                  <a:pt x="59504" y="525463"/>
                </a:moveTo>
                <a:lnTo>
                  <a:pt x="48132" y="534162"/>
                </a:lnTo>
                <a:lnTo>
                  <a:pt x="65531" y="556894"/>
                </a:lnTo>
                <a:lnTo>
                  <a:pt x="76897" y="548200"/>
                </a:lnTo>
                <a:lnTo>
                  <a:pt x="59504" y="525463"/>
                </a:lnTo>
                <a:close/>
              </a:path>
              <a:path w="770255" h="589280">
                <a:moveTo>
                  <a:pt x="76897" y="548200"/>
                </a:moveTo>
                <a:lnTo>
                  <a:pt x="65531" y="556894"/>
                </a:lnTo>
                <a:lnTo>
                  <a:pt x="83547" y="556894"/>
                </a:lnTo>
                <a:lnTo>
                  <a:pt x="76897" y="548200"/>
                </a:lnTo>
                <a:close/>
              </a:path>
              <a:path w="770255" h="589280">
                <a:moveTo>
                  <a:pt x="693230" y="40698"/>
                </a:moveTo>
                <a:lnTo>
                  <a:pt x="59504" y="525463"/>
                </a:lnTo>
                <a:lnTo>
                  <a:pt x="76897" y="548200"/>
                </a:lnTo>
                <a:lnTo>
                  <a:pt x="710623" y="63435"/>
                </a:lnTo>
                <a:lnTo>
                  <a:pt x="693230" y="40698"/>
                </a:lnTo>
                <a:close/>
              </a:path>
              <a:path w="770255" h="589280">
                <a:moveTo>
                  <a:pt x="754376" y="32004"/>
                </a:moveTo>
                <a:lnTo>
                  <a:pt x="704595" y="32004"/>
                </a:lnTo>
                <a:lnTo>
                  <a:pt x="721994" y="54737"/>
                </a:lnTo>
                <a:lnTo>
                  <a:pt x="710623" y="63435"/>
                </a:lnTo>
                <a:lnTo>
                  <a:pt x="727963" y="86106"/>
                </a:lnTo>
                <a:lnTo>
                  <a:pt x="754376" y="32004"/>
                </a:lnTo>
                <a:close/>
              </a:path>
              <a:path w="770255" h="589280">
                <a:moveTo>
                  <a:pt x="704595" y="32004"/>
                </a:moveTo>
                <a:lnTo>
                  <a:pt x="693230" y="40698"/>
                </a:lnTo>
                <a:lnTo>
                  <a:pt x="710623" y="63435"/>
                </a:lnTo>
                <a:lnTo>
                  <a:pt x="721994" y="54737"/>
                </a:lnTo>
                <a:lnTo>
                  <a:pt x="704595" y="32004"/>
                </a:lnTo>
                <a:close/>
              </a:path>
              <a:path w="770255" h="589280">
                <a:moveTo>
                  <a:pt x="770001" y="0"/>
                </a:moveTo>
                <a:lnTo>
                  <a:pt x="675894" y="18033"/>
                </a:lnTo>
                <a:lnTo>
                  <a:pt x="693230" y="40698"/>
                </a:lnTo>
                <a:lnTo>
                  <a:pt x="704595" y="32004"/>
                </a:lnTo>
                <a:lnTo>
                  <a:pt x="754376" y="32004"/>
                </a:lnTo>
                <a:lnTo>
                  <a:pt x="7700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659460" y="3870325"/>
            <a:ext cx="570329" cy="484505"/>
          </a:xfrm>
          <a:custGeom>
            <a:avLst/>
            <a:gdLst/>
            <a:ahLst/>
            <a:cxnLst/>
            <a:rect l="l" t="t" r="r" b="b"/>
            <a:pathLst>
              <a:path w="570230" h="484504">
                <a:moveTo>
                  <a:pt x="495374" y="439601"/>
                </a:moveTo>
                <a:lnTo>
                  <a:pt x="476884" y="461391"/>
                </a:lnTo>
                <a:lnTo>
                  <a:pt x="569976" y="484124"/>
                </a:lnTo>
                <a:lnTo>
                  <a:pt x="554917" y="448818"/>
                </a:lnTo>
                <a:lnTo>
                  <a:pt x="506221" y="448818"/>
                </a:lnTo>
                <a:lnTo>
                  <a:pt x="495374" y="439601"/>
                </a:lnTo>
                <a:close/>
              </a:path>
              <a:path w="570230" h="484504">
                <a:moveTo>
                  <a:pt x="513851" y="417826"/>
                </a:moveTo>
                <a:lnTo>
                  <a:pt x="495374" y="439601"/>
                </a:lnTo>
                <a:lnTo>
                  <a:pt x="506221" y="448818"/>
                </a:lnTo>
                <a:lnTo>
                  <a:pt x="524763" y="427100"/>
                </a:lnTo>
                <a:lnTo>
                  <a:pt x="513851" y="417826"/>
                </a:lnTo>
                <a:close/>
              </a:path>
              <a:path w="570230" h="484504">
                <a:moveTo>
                  <a:pt x="532383" y="395986"/>
                </a:moveTo>
                <a:lnTo>
                  <a:pt x="513851" y="417826"/>
                </a:lnTo>
                <a:lnTo>
                  <a:pt x="524763" y="427100"/>
                </a:lnTo>
                <a:lnTo>
                  <a:pt x="506221" y="448818"/>
                </a:lnTo>
                <a:lnTo>
                  <a:pt x="554917" y="448818"/>
                </a:lnTo>
                <a:lnTo>
                  <a:pt x="532383" y="395986"/>
                </a:lnTo>
                <a:close/>
              </a:path>
              <a:path w="570230" h="484504">
                <a:moveTo>
                  <a:pt x="74642" y="44559"/>
                </a:moveTo>
                <a:lnTo>
                  <a:pt x="56084" y="66387"/>
                </a:lnTo>
                <a:lnTo>
                  <a:pt x="495374" y="439601"/>
                </a:lnTo>
                <a:lnTo>
                  <a:pt x="513851" y="417826"/>
                </a:lnTo>
                <a:lnTo>
                  <a:pt x="74642" y="44559"/>
                </a:lnTo>
                <a:close/>
              </a:path>
              <a:path w="570230" h="484504">
                <a:moveTo>
                  <a:pt x="0" y="0"/>
                </a:moveTo>
                <a:lnTo>
                  <a:pt x="37592" y="88137"/>
                </a:lnTo>
                <a:lnTo>
                  <a:pt x="56084" y="66387"/>
                </a:lnTo>
                <a:lnTo>
                  <a:pt x="45212" y="57150"/>
                </a:lnTo>
                <a:lnTo>
                  <a:pt x="63753" y="35306"/>
                </a:lnTo>
                <a:lnTo>
                  <a:pt x="82509" y="35306"/>
                </a:lnTo>
                <a:lnTo>
                  <a:pt x="93090" y="22860"/>
                </a:lnTo>
                <a:lnTo>
                  <a:pt x="0" y="0"/>
                </a:lnTo>
                <a:close/>
              </a:path>
              <a:path w="570230" h="484504">
                <a:moveTo>
                  <a:pt x="63753" y="35306"/>
                </a:moveTo>
                <a:lnTo>
                  <a:pt x="45212" y="57150"/>
                </a:lnTo>
                <a:lnTo>
                  <a:pt x="56084" y="66387"/>
                </a:lnTo>
                <a:lnTo>
                  <a:pt x="74642" y="44559"/>
                </a:lnTo>
                <a:lnTo>
                  <a:pt x="63753" y="35306"/>
                </a:lnTo>
                <a:close/>
              </a:path>
              <a:path w="570230" h="484504">
                <a:moveTo>
                  <a:pt x="82509" y="35306"/>
                </a:moveTo>
                <a:lnTo>
                  <a:pt x="63753" y="35306"/>
                </a:lnTo>
                <a:lnTo>
                  <a:pt x="74642" y="44559"/>
                </a:lnTo>
                <a:lnTo>
                  <a:pt x="82509" y="353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63829" y="3641345"/>
            <a:ext cx="579856" cy="85725"/>
          </a:xfrm>
          <a:custGeom>
            <a:avLst/>
            <a:gdLst/>
            <a:ahLst/>
            <a:cxnLst/>
            <a:rect l="l" t="t" r="r" b="b"/>
            <a:pathLst>
              <a:path w="579755" h="85725">
                <a:moveTo>
                  <a:pt x="551982" y="28320"/>
                </a:moveTo>
                <a:lnTo>
                  <a:pt x="508000" y="28320"/>
                </a:lnTo>
                <a:lnTo>
                  <a:pt x="508380" y="56895"/>
                </a:lnTo>
                <a:lnTo>
                  <a:pt x="494113" y="57092"/>
                </a:lnTo>
                <a:lnTo>
                  <a:pt x="494538" y="85725"/>
                </a:lnTo>
                <a:lnTo>
                  <a:pt x="579627" y="41656"/>
                </a:lnTo>
                <a:lnTo>
                  <a:pt x="551982" y="28320"/>
                </a:lnTo>
                <a:close/>
              </a:path>
              <a:path w="579755" h="85725">
                <a:moveTo>
                  <a:pt x="493690" y="28517"/>
                </a:moveTo>
                <a:lnTo>
                  <a:pt x="0" y="35306"/>
                </a:lnTo>
                <a:lnTo>
                  <a:pt x="380" y="63881"/>
                </a:lnTo>
                <a:lnTo>
                  <a:pt x="494113" y="57092"/>
                </a:lnTo>
                <a:lnTo>
                  <a:pt x="493690" y="28517"/>
                </a:lnTo>
                <a:close/>
              </a:path>
              <a:path w="579755" h="85725">
                <a:moveTo>
                  <a:pt x="508000" y="28320"/>
                </a:moveTo>
                <a:lnTo>
                  <a:pt x="493690" y="28517"/>
                </a:lnTo>
                <a:lnTo>
                  <a:pt x="494113" y="57092"/>
                </a:lnTo>
                <a:lnTo>
                  <a:pt x="508380" y="56895"/>
                </a:lnTo>
                <a:lnTo>
                  <a:pt x="508000" y="28320"/>
                </a:lnTo>
                <a:close/>
              </a:path>
              <a:path w="579755" h="85725">
                <a:moveTo>
                  <a:pt x="493267" y="0"/>
                </a:moveTo>
                <a:lnTo>
                  <a:pt x="493690" y="28517"/>
                </a:lnTo>
                <a:lnTo>
                  <a:pt x="508000" y="28320"/>
                </a:lnTo>
                <a:lnTo>
                  <a:pt x="551982" y="28320"/>
                </a:lnTo>
                <a:lnTo>
                  <a:pt x="49326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215435" y="3898900"/>
            <a:ext cx="177831" cy="455930"/>
          </a:xfrm>
          <a:custGeom>
            <a:avLst/>
            <a:gdLst/>
            <a:ahLst/>
            <a:cxnLst/>
            <a:rect l="l" t="t" r="r" b="b"/>
            <a:pathLst>
              <a:path w="177800" h="455929">
                <a:moveTo>
                  <a:pt x="0" y="360806"/>
                </a:moveTo>
                <a:lnTo>
                  <a:pt x="14097" y="455549"/>
                </a:lnTo>
                <a:lnTo>
                  <a:pt x="76878" y="392175"/>
                </a:lnTo>
                <a:lnTo>
                  <a:pt x="49911" y="392175"/>
                </a:lnTo>
                <a:lnTo>
                  <a:pt x="22733" y="383286"/>
                </a:lnTo>
                <a:lnTo>
                  <a:pt x="27184" y="369699"/>
                </a:lnTo>
                <a:lnTo>
                  <a:pt x="0" y="360806"/>
                </a:lnTo>
                <a:close/>
              </a:path>
              <a:path w="177800" h="455929">
                <a:moveTo>
                  <a:pt x="27184" y="369699"/>
                </a:moveTo>
                <a:lnTo>
                  <a:pt x="22733" y="383286"/>
                </a:lnTo>
                <a:lnTo>
                  <a:pt x="49911" y="392175"/>
                </a:lnTo>
                <a:lnTo>
                  <a:pt x="54362" y="378589"/>
                </a:lnTo>
                <a:lnTo>
                  <a:pt x="27184" y="369699"/>
                </a:lnTo>
                <a:close/>
              </a:path>
              <a:path w="177800" h="455929">
                <a:moveTo>
                  <a:pt x="54362" y="378589"/>
                </a:moveTo>
                <a:lnTo>
                  <a:pt x="49911" y="392175"/>
                </a:lnTo>
                <a:lnTo>
                  <a:pt x="76878" y="392175"/>
                </a:lnTo>
                <a:lnTo>
                  <a:pt x="81534" y="387476"/>
                </a:lnTo>
                <a:lnTo>
                  <a:pt x="54362" y="378589"/>
                </a:lnTo>
                <a:close/>
              </a:path>
              <a:path w="177800" h="455929">
                <a:moveTo>
                  <a:pt x="123081" y="77010"/>
                </a:moveTo>
                <a:lnTo>
                  <a:pt x="27184" y="369699"/>
                </a:lnTo>
                <a:lnTo>
                  <a:pt x="54362" y="378589"/>
                </a:lnTo>
                <a:lnTo>
                  <a:pt x="150246" y="85938"/>
                </a:lnTo>
                <a:lnTo>
                  <a:pt x="123081" y="77010"/>
                </a:lnTo>
                <a:close/>
              </a:path>
              <a:path w="177800" h="455929">
                <a:moveTo>
                  <a:pt x="172757" y="63500"/>
                </a:moveTo>
                <a:lnTo>
                  <a:pt x="127508" y="63500"/>
                </a:lnTo>
                <a:lnTo>
                  <a:pt x="154686" y="72389"/>
                </a:lnTo>
                <a:lnTo>
                  <a:pt x="150246" y="85938"/>
                </a:lnTo>
                <a:lnTo>
                  <a:pt x="177419" y="94868"/>
                </a:lnTo>
                <a:lnTo>
                  <a:pt x="172757" y="63500"/>
                </a:lnTo>
                <a:close/>
              </a:path>
              <a:path w="177800" h="455929">
                <a:moveTo>
                  <a:pt x="127508" y="63500"/>
                </a:moveTo>
                <a:lnTo>
                  <a:pt x="123081" y="77010"/>
                </a:lnTo>
                <a:lnTo>
                  <a:pt x="150246" y="85938"/>
                </a:lnTo>
                <a:lnTo>
                  <a:pt x="154686" y="72389"/>
                </a:lnTo>
                <a:lnTo>
                  <a:pt x="127508" y="63500"/>
                </a:lnTo>
                <a:close/>
              </a:path>
              <a:path w="177800" h="455929">
                <a:moveTo>
                  <a:pt x="163322" y="0"/>
                </a:moveTo>
                <a:lnTo>
                  <a:pt x="95885" y="68072"/>
                </a:lnTo>
                <a:lnTo>
                  <a:pt x="123081" y="77010"/>
                </a:lnTo>
                <a:lnTo>
                  <a:pt x="127508" y="63500"/>
                </a:lnTo>
                <a:lnTo>
                  <a:pt x="172757" y="63500"/>
                </a:lnTo>
                <a:lnTo>
                  <a:pt x="1633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065397" y="3870325"/>
            <a:ext cx="332163" cy="412750"/>
          </a:xfrm>
          <a:custGeom>
            <a:avLst/>
            <a:gdLst/>
            <a:ahLst/>
            <a:cxnLst/>
            <a:rect l="l" t="t" r="r" b="b"/>
            <a:pathLst>
              <a:path w="332105" h="412750">
                <a:moveTo>
                  <a:pt x="20307" y="319024"/>
                </a:moveTo>
                <a:lnTo>
                  <a:pt x="0" y="412750"/>
                </a:lnTo>
                <a:lnTo>
                  <a:pt x="87122" y="372744"/>
                </a:lnTo>
                <a:lnTo>
                  <a:pt x="78750" y="366013"/>
                </a:lnTo>
                <a:lnTo>
                  <a:pt x="55892" y="366013"/>
                </a:lnTo>
                <a:lnTo>
                  <a:pt x="33616" y="348106"/>
                </a:lnTo>
                <a:lnTo>
                  <a:pt x="42592" y="336942"/>
                </a:lnTo>
                <a:lnTo>
                  <a:pt x="20307" y="319024"/>
                </a:lnTo>
                <a:close/>
              </a:path>
              <a:path w="332105" h="412750">
                <a:moveTo>
                  <a:pt x="42592" y="336942"/>
                </a:moveTo>
                <a:lnTo>
                  <a:pt x="33616" y="348106"/>
                </a:lnTo>
                <a:lnTo>
                  <a:pt x="55892" y="366013"/>
                </a:lnTo>
                <a:lnTo>
                  <a:pt x="64865" y="354850"/>
                </a:lnTo>
                <a:lnTo>
                  <a:pt x="42592" y="336942"/>
                </a:lnTo>
                <a:close/>
              </a:path>
              <a:path w="332105" h="412750">
                <a:moveTo>
                  <a:pt x="64865" y="354850"/>
                </a:moveTo>
                <a:lnTo>
                  <a:pt x="55892" y="366013"/>
                </a:lnTo>
                <a:lnTo>
                  <a:pt x="78750" y="366013"/>
                </a:lnTo>
                <a:lnTo>
                  <a:pt x="64865" y="354850"/>
                </a:lnTo>
                <a:close/>
              </a:path>
              <a:path w="332105" h="412750">
                <a:moveTo>
                  <a:pt x="266926" y="57906"/>
                </a:moveTo>
                <a:lnTo>
                  <a:pt x="42592" y="336942"/>
                </a:lnTo>
                <a:lnTo>
                  <a:pt x="64865" y="354850"/>
                </a:lnTo>
                <a:lnTo>
                  <a:pt x="289169" y="75794"/>
                </a:lnTo>
                <a:lnTo>
                  <a:pt x="266926" y="57906"/>
                </a:lnTo>
                <a:close/>
              </a:path>
              <a:path w="332105" h="412750">
                <a:moveTo>
                  <a:pt x="321655" y="46736"/>
                </a:moveTo>
                <a:lnTo>
                  <a:pt x="275907" y="46736"/>
                </a:lnTo>
                <a:lnTo>
                  <a:pt x="298132" y="64643"/>
                </a:lnTo>
                <a:lnTo>
                  <a:pt x="289169" y="75794"/>
                </a:lnTo>
                <a:lnTo>
                  <a:pt x="311467" y="93725"/>
                </a:lnTo>
                <a:lnTo>
                  <a:pt x="321655" y="46736"/>
                </a:lnTo>
                <a:close/>
              </a:path>
              <a:path w="332105" h="412750">
                <a:moveTo>
                  <a:pt x="275907" y="46736"/>
                </a:moveTo>
                <a:lnTo>
                  <a:pt x="266926" y="57906"/>
                </a:lnTo>
                <a:lnTo>
                  <a:pt x="289169" y="75794"/>
                </a:lnTo>
                <a:lnTo>
                  <a:pt x="298132" y="64643"/>
                </a:lnTo>
                <a:lnTo>
                  <a:pt x="275907" y="46736"/>
                </a:lnTo>
                <a:close/>
              </a:path>
              <a:path w="332105" h="412750">
                <a:moveTo>
                  <a:pt x="331787" y="0"/>
                </a:moveTo>
                <a:lnTo>
                  <a:pt x="244665" y="40005"/>
                </a:lnTo>
                <a:lnTo>
                  <a:pt x="266926" y="57906"/>
                </a:lnTo>
                <a:lnTo>
                  <a:pt x="275907" y="46736"/>
                </a:lnTo>
                <a:lnTo>
                  <a:pt x="321655" y="46736"/>
                </a:lnTo>
                <a:lnTo>
                  <a:pt x="3317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765905" y="2940685"/>
            <a:ext cx="463631" cy="574040"/>
          </a:xfrm>
          <a:custGeom>
            <a:avLst/>
            <a:gdLst/>
            <a:ahLst/>
            <a:cxnLst/>
            <a:rect l="l" t="t" r="r" b="b"/>
            <a:pathLst>
              <a:path w="463550" h="574039">
                <a:moveTo>
                  <a:pt x="398876" y="516033"/>
                </a:moveTo>
                <a:lnTo>
                  <a:pt x="376555" y="533907"/>
                </a:lnTo>
                <a:lnTo>
                  <a:pt x="463550" y="574039"/>
                </a:lnTo>
                <a:lnTo>
                  <a:pt x="453516" y="527176"/>
                </a:lnTo>
                <a:lnTo>
                  <a:pt x="407797" y="527176"/>
                </a:lnTo>
                <a:lnTo>
                  <a:pt x="398876" y="516033"/>
                </a:lnTo>
                <a:close/>
              </a:path>
              <a:path w="463550" h="574039">
                <a:moveTo>
                  <a:pt x="421093" y="498243"/>
                </a:moveTo>
                <a:lnTo>
                  <a:pt x="398876" y="516033"/>
                </a:lnTo>
                <a:lnTo>
                  <a:pt x="407797" y="527176"/>
                </a:lnTo>
                <a:lnTo>
                  <a:pt x="430022" y="509396"/>
                </a:lnTo>
                <a:lnTo>
                  <a:pt x="421093" y="498243"/>
                </a:lnTo>
                <a:close/>
              </a:path>
              <a:path w="463550" h="574039">
                <a:moveTo>
                  <a:pt x="443483" y="480313"/>
                </a:moveTo>
                <a:lnTo>
                  <a:pt x="421093" y="498243"/>
                </a:lnTo>
                <a:lnTo>
                  <a:pt x="430022" y="509396"/>
                </a:lnTo>
                <a:lnTo>
                  <a:pt x="407797" y="527176"/>
                </a:lnTo>
                <a:lnTo>
                  <a:pt x="453516" y="527176"/>
                </a:lnTo>
                <a:lnTo>
                  <a:pt x="443483" y="480313"/>
                </a:lnTo>
                <a:close/>
              </a:path>
              <a:path w="463550" h="574039">
                <a:moveTo>
                  <a:pt x="22225" y="0"/>
                </a:moveTo>
                <a:lnTo>
                  <a:pt x="0" y="17779"/>
                </a:lnTo>
                <a:lnTo>
                  <a:pt x="398876" y="516033"/>
                </a:lnTo>
                <a:lnTo>
                  <a:pt x="421093" y="498243"/>
                </a:lnTo>
                <a:lnTo>
                  <a:pt x="2222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209885" y="4613275"/>
            <a:ext cx="328987" cy="236854"/>
          </a:xfrm>
          <a:custGeom>
            <a:avLst/>
            <a:gdLst/>
            <a:ahLst/>
            <a:cxnLst/>
            <a:rect l="l" t="t" r="r" b="b"/>
            <a:pathLst>
              <a:path w="328930" h="236854">
                <a:moveTo>
                  <a:pt x="250656" y="198051"/>
                </a:moveTo>
                <a:lnTo>
                  <a:pt x="233934" y="221246"/>
                </a:lnTo>
                <a:lnTo>
                  <a:pt x="328675" y="236537"/>
                </a:lnTo>
                <a:lnTo>
                  <a:pt x="312847" y="206400"/>
                </a:lnTo>
                <a:lnTo>
                  <a:pt x="262255" y="206400"/>
                </a:lnTo>
                <a:lnTo>
                  <a:pt x="250656" y="198051"/>
                </a:lnTo>
                <a:close/>
              </a:path>
              <a:path w="328930" h="236854">
                <a:moveTo>
                  <a:pt x="267390" y="174840"/>
                </a:moveTo>
                <a:lnTo>
                  <a:pt x="250656" y="198051"/>
                </a:lnTo>
                <a:lnTo>
                  <a:pt x="262255" y="206400"/>
                </a:lnTo>
                <a:lnTo>
                  <a:pt x="279019" y="183210"/>
                </a:lnTo>
                <a:lnTo>
                  <a:pt x="267390" y="174840"/>
                </a:lnTo>
                <a:close/>
              </a:path>
              <a:path w="328930" h="236854">
                <a:moveTo>
                  <a:pt x="284099" y="151663"/>
                </a:moveTo>
                <a:lnTo>
                  <a:pt x="267390" y="174840"/>
                </a:lnTo>
                <a:lnTo>
                  <a:pt x="279019" y="183210"/>
                </a:lnTo>
                <a:lnTo>
                  <a:pt x="262255" y="206400"/>
                </a:lnTo>
                <a:lnTo>
                  <a:pt x="312847" y="206400"/>
                </a:lnTo>
                <a:lnTo>
                  <a:pt x="284099" y="151663"/>
                </a:lnTo>
                <a:close/>
              </a:path>
              <a:path w="328930" h="236854">
                <a:moveTo>
                  <a:pt x="77908" y="38458"/>
                </a:moveTo>
                <a:lnTo>
                  <a:pt x="61205" y="61672"/>
                </a:lnTo>
                <a:lnTo>
                  <a:pt x="250656" y="198051"/>
                </a:lnTo>
                <a:lnTo>
                  <a:pt x="267390" y="174840"/>
                </a:lnTo>
                <a:lnTo>
                  <a:pt x="77908" y="38458"/>
                </a:lnTo>
                <a:close/>
              </a:path>
              <a:path w="328930" h="236854">
                <a:moveTo>
                  <a:pt x="0" y="0"/>
                </a:moveTo>
                <a:lnTo>
                  <a:pt x="44538" y="84836"/>
                </a:lnTo>
                <a:lnTo>
                  <a:pt x="61205" y="61672"/>
                </a:lnTo>
                <a:lnTo>
                  <a:pt x="49631" y="53340"/>
                </a:lnTo>
                <a:lnTo>
                  <a:pt x="66293" y="30099"/>
                </a:lnTo>
                <a:lnTo>
                  <a:pt x="83923" y="30099"/>
                </a:lnTo>
                <a:lnTo>
                  <a:pt x="94615" y="15240"/>
                </a:lnTo>
                <a:lnTo>
                  <a:pt x="0" y="0"/>
                </a:lnTo>
                <a:close/>
              </a:path>
              <a:path w="328930" h="236854">
                <a:moveTo>
                  <a:pt x="66293" y="30099"/>
                </a:moveTo>
                <a:lnTo>
                  <a:pt x="49631" y="53340"/>
                </a:lnTo>
                <a:lnTo>
                  <a:pt x="61205" y="61672"/>
                </a:lnTo>
                <a:lnTo>
                  <a:pt x="77908" y="38458"/>
                </a:lnTo>
                <a:lnTo>
                  <a:pt x="66293" y="30099"/>
                </a:lnTo>
                <a:close/>
              </a:path>
              <a:path w="328930" h="236854">
                <a:moveTo>
                  <a:pt x="83923" y="30099"/>
                </a:moveTo>
                <a:lnTo>
                  <a:pt x="66293" y="30099"/>
                </a:lnTo>
                <a:lnTo>
                  <a:pt x="77908" y="38458"/>
                </a:lnTo>
                <a:lnTo>
                  <a:pt x="83923" y="30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4507631" y="2576449"/>
            <a:ext cx="3992938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楷体" panose="02010609060101010101" pitchFamily="49" charset="-122"/>
                <a:cs typeface="楷体" panose="02010609060101010101" pitchFamily="49" charset="-122"/>
              </a:rPr>
              <a:t>广度优先搜索队列变化过程：</a:t>
            </a:r>
            <a:endParaRPr sz="2400">
              <a:latin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4976089" y="3515360"/>
            <a:ext cx="997123" cy="346710"/>
            <a:chOff x="7835" y="5536"/>
            <a:chExt cx="1570" cy="546"/>
          </a:xfrm>
        </p:grpSpPr>
        <p:sp>
          <p:nvSpPr>
            <p:cNvPr id="37" name="object 37"/>
            <p:cNvSpPr txBox="1"/>
            <p:nvPr/>
          </p:nvSpPr>
          <p:spPr>
            <a:xfrm>
              <a:off x="7835" y="5536"/>
              <a:ext cx="525" cy="544"/>
            </a:xfrm>
            <a:prstGeom prst="rect">
              <a:avLst/>
            </a:prstGeom>
            <a:solidFill>
              <a:srgbClr val="BEBEBE"/>
            </a:solidFill>
            <a:ln w="12700">
              <a:solidFill>
                <a:srgbClr val="000000"/>
              </a:solidFill>
            </a:ln>
          </p:spPr>
          <p:txBody>
            <a:bodyPr vert="horz" wrap="square" lIns="0" tIns="38100" rIns="0" bIns="0" rtlCol="0">
              <a:spAutoFit/>
            </a:bodyPr>
            <a:lstStyle/>
            <a:p>
              <a:pPr marL="92075">
                <a:lnSpc>
                  <a:spcPct val="100000"/>
                </a:lnSpc>
                <a:spcBef>
                  <a:spcPts val="300"/>
                </a:spcBef>
              </a:pPr>
              <a:r>
                <a:rPr sz="2000" dirty="0">
                  <a:latin typeface="Arial" panose="020B0604020202020204"/>
                  <a:cs typeface="Arial" panose="020B0604020202020204"/>
                </a:rPr>
                <a:t>2</a:t>
              </a:r>
              <a:endParaRPr sz="2000">
                <a:latin typeface="Arial" panose="020B0604020202020204"/>
                <a:cs typeface="Arial" panose="020B0604020202020204"/>
              </a:endParaRPr>
            </a:p>
          </p:txBody>
        </p:sp>
        <p:sp>
          <p:nvSpPr>
            <p:cNvPr id="38" name="object 38"/>
            <p:cNvSpPr txBox="1"/>
            <p:nvPr/>
          </p:nvSpPr>
          <p:spPr>
            <a:xfrm>
              <a:off x="8360" y="5536"/>
              <a:ext cx="523" cy="547"/>
            </a:xfrm>
            <a:prstGeom prst="rect">
              <a:avLst/>
            </a:prstGeom>
            <a:solidFill>
              <a:srgbClr val="BEBEBE"/>
            </a:solidFill>
            <a:ln w="12763">
              <a:solidFill>
                <a:srgbClr val="000000"/>
              </a:solidFill>
            </a:ln>
          </p:spPr>
          <p:txBody>
            <a:bodyPr vert="horz" wrap="square" lIns="0" tIns="40005" rIns="0" bIns="0" rtlCol="0">
              <a:spAutoFit/>
            </a:bodyPr>
            <a:lstStyle/>
            <a:p>
              <a:pPr marL="92075">
                <a:lnSpc>
                  <a:spcPct val="100000"/>
                </a:lnSpc>
                <a:spcBef>
                  <a:spcPts val="315"/>
                </a:spcBef>
              </a:pPr>
              <a:r>
                <a:rPr sz="2000" dirty="0">
                  <a:latin typeface="Arial" panose="020B0604020202020204"/>
                  <a:cs typeface="Arial" panose="020B0604020202020204"/>
                </a:rPr>
                <a:t>4</a:t>
              </a:r>
              <a:endParaRPr sz="2000">
                <a:latin typeface="Arial" panose="020B0604020202020204"/>
                <a:cs typeface="Arial" panose="020B0604020202020204"/>
              </a:endParaRPr>
            </a:p>
          </p:txBody>
        </p:sp>
        <p:sp>
          <p:nvSpPr>
            <p:cNvPr id="39" name="object 39"/>
            <p:cNvSpPr txBox="1"/>
            <p:nvPr/>
          </p:nvSpPr>
          <p:spPr>
            <a:xfrm>
              <a:off x="8883" y="5536"/>
              <a:ext cx="523" cy="544"/>
            </a:xfrm>
            <a:prstGeom prst="rect">
              <a:avLst/>
            </a:prstGeom>
            <a:solidFill>
              <a:srgbClr val="BEBEBE"/>
            </a:solidFill>
            <a:ln w="12700">
              <a:solidFill>
                <a:srgbClr val="000000"/>
              </a:solidFill>
            </a:ln>
          </p:spPr>
          <p:txBody>
            <a:bodyPr vert="horz" wrap="square" lIns="0" tIns="38100" rIns="0" bIns="0" rtlCol="0">
              <a:spAutoFit/>
            </a:bodyPr>
            <a:lstStyle/>
            <a:p>
              <a:pPr marL="92075">
                <a:lnSpc>
                  <a:spcPct val="100000"/>
                </a:lnSpc>
                <a:spcBef>
                  <a:spcPts val="300"/>
                </a:spcBef>
              </a:pPr>
              <a:r>
                <a:rPr sz="2000" dirty="0">
                  <a:latin typeface="Arial" panose="020B0604020202020204"/>
                  <a:cs typeface="Arial" panose="020B0604020202020204"/>
                </a:rPr>
                <a:t>6</a:t>
              </a:r>
              <a:endParaRPr sz="2000">
                <a:latin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40" name="object 40"/>
          <p:cNvSpPr/>
          <p:nvPr/>
        </p:nvSpPr>
        <p:spPr>
          <a:xfrm>
            <a:off x="4644308" y="3094101"/>
            <a:ext cx="332163" cy="400050"/>
          </a:xfrm>
          <a:custGeom>
            <a:avLst/>
            <a:gdLst/>
            <a:ahLst/>
            <a:cxnLst/>
            <a:rect l="l" t="t" r="r" b="b"/>
            <a:pathLst>
              <a:path w="332104" h="400050">
                <a:moveTo>
                  <a:pt x="0" y="400050"/>
                </a:moveTo>
                <a:lnTo>
                  <a:pt x="331787" y="400050"/>
                </a:lnTo>
                <a:lnTo>
                  <a:pt x="331787" y="0"/>
                </a:lnTo>
                <a:lnTo>
                  <a:pt x="0" y="0"/>
                </a:lnTo>
                <a:lnTo>
                  <a:pt x="0" y="4000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4650659" y="3100452"/>
            <a:ext cx="319460" cy="339725"/>
          </a:xfrm>
          <a:prstGeom prst="rect">
            <a:avLst/>
          </a:prstGeom>
          <a:solidFill>
            <a:srgbClr val="FFFF85"/>
          </a:solidFill>
        </p:spPr>
        <p:txBody>
          <a:bodyPr vert="horz" wrap="square" lIns="0" tIns="33019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60"/>
              </a:spcBef>
            </a:pPr>
            <a:r>
              <a:rPr sz="2000" dirty="0">
                <a:latin typeface="Arial" panose="020B0604020202020204"/>
                <a:cs typeface="Arial" panose="020B0604020202020204"/>
              </a:rPr>
              <a:t>3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4294967295"/>
          </p:nvPr>
        </p:nvSpPr>
        <p:spPr>
          <a:xfrm>
            <a:off x="7087831" y="6543041"/>
            <a:ext cx="2057757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65"/>
              </a:lnSpc>
            </a:pPr>
            <a:fld id="{81D60167-4931-47E6-BA6A-407CBD079E47}" type="slidenum">
              <a:rPr dirty="0"/>
            </a:fld>
            <a:endParaRPr dirty="0"/>
          </a:p>
        </p:txBody>
      </p:sp>
      <p:sp>
        <p:nvSpPr>
          <p:cNvPr id="42" name="object 42"/>
          <p:cNvSpPr txBox="1"/>
          <p:nvPr/>
        </p:nvSpPr>
        <p:spPr>
          <a:xfrm>
            <a:off x="7822017" y="3605733"/>
            <a:ext cx="52142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Arial" panose="020B0604020202020204"/>
                <a:cs typeface="Arial" panose="020B0604020202020204"/>
              </a:rPr>
              <a:t>O</a:t>
            </a:r>
            <a:r>
              <a:rPr sz="1600" spc="-5" dirty="0">
                <a:latin typeface="Arial" panose="020B0604020202020204"/>
                <a:cs typeface="Arial" panose="020B0604020202020204"/>
              </a:rPr>
              <a:t>pen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822018" y="3134232"/>
            <a:ext cx="657339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 panose="020B0604020202020204"/>
                <a:cs typeface="Arial" panose="020B0604020202020204"/>
              </a:rPr>
              <a:t>Closed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59837" y="2042415"/>
            <a:ext cx="4141554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6FC0"/>
                </a:solidFill>
                <a:latin typeface="黑体" panose="02010609060101010101" charset="-122"/>
                <a:cs typeface="黑体" panose="02010609060101010101" charset="-122"/>
              </a:rPr>
              <a:t>如何搜索到一条走到5的路径？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99256" y="1174942"/>
            <a:ext cx="448959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ym typeface="+mn-ea"/>
              </a:rPr>
              <a:t>假设农夫起始位于</a:t>
            </a:r>
            <a:r>
              <a:rPr sz="2400" dirty="0">
                <a:sym typeface="+mn-ea"/>
              </a:rPr>
              <a:t>点</a:t>
            </a:r>
            <a:r>
              <a:rPr sz="2400" spc="-5" dirty="0">
                <a:sym typeface="+mn-ea"/>
              </a:rPr>
              <a:t>3，牛位于</a:t>
            </a:r>
            <a:r>
              <a:rPr sz="2400" dirty="0">
                <a:sym typeface="+mn-ea"/>
              </a:rPr>
              <a:t>5</a:t>
            </a:r>
            <a:endParaRPr sz="2400" dirty="0"/>
          </a:p>
          <a:p>
            <a:pPr marL="12700" algn="l">
              <a:lnSpc>
                <a:spcPct val="100000"/>
              </a:lnSpc>
            </a:pPr>
            <a:r>
              <a:rPr sz="2400" dirty="0">
                <a:sym typeface="+mn-ea"/>
              </a:rPr>
              <a:t>N=3,K=5，最右边是6。</a:t>
            </a:r>
            <a:endParaRPr lang="zh-CN" altLang="en-US" sz="2400" dirty="0"/>
          </a:p>
        </p:txBody>
      </p:sp>
      <p:sp>
        <p:nvSpPr>
          <p:cNvPr id="44" name="标题 1"/>
          <p:cNvSpPr txBox="1"/>
          <p:nvPr/>
        </p:nvSpPr>
        <p:spPr>
          <a:xfrm>
            <a:off x="457835" y="436830"/>
            <a:ext cx="8229600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3.5.2 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2805]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</a:rPr>
              <a:t>抓住那</a:t>
            </a: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</a:rPr>
              <a:t>头牛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</a:rPr>
              <a:t>分析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2407068" y="2581275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900" y="0"/>
                </a:moveTo>
                <a:lnTo>
                  <a:pt x="166391" y="5701"/>
                </a:lnTo>
                <a:lnTo>
                  <a:pt x="120946" y="21941"/>
                </a:lnTo>
                <a:lnTo>
                  <a:pt x="80859" y="47426"/>
                </a:lnTo>
                <a:lnTo>
                  <a:pt x="47426" y="80859"/>
                </a:lnTo>
                <a:lnTo>
                  <a:pt x="21941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5701" y="265408"/>
                </a:lnTo>
                <a:lnTo>
                  <a:pt x="21941" y="310853"/>
                </a:lnTo>
                <a:lnTo>
                  <a:pt x="47426" y="350940"/>
                </a:lnTo>
                <a:lnTo>
                  <a:pt x="80859" y="384373"/>
                </a:lnTo>
                <a:lnTo>
                  <a:pt x="120946" y="409858"/>
                </a:lnTo>
                <a:lnTo>
                  <a:pt x="166391" y="426098"/>
                </a:lnTo>
                <a:lnTo>
                  <a:pt x="215900" y="431800"/>
                </a:lnTo>
                <a:lnTo>
                  <a:pt x="265408" y="426098"/>
                </a:lnTo>
                <a:lnTo>
                  <a:pt x="310853" y="409858"/>
                </a:lnTo>
                <a:lnTo>
                  <a:pt x="350940" y="384373"/>
                </a:lnTo>
                <a:lnTo>
                  <a:pt x="384373" y="350940"/>
                </a:lnTo>
                <a:lnTo>
                  <a:pt x="409858" y="310853"/>
                </a:lnTo>
                <a:lnTo>
                  <a:pt x="426098" y="265408"/>
                </a:lnTo>
                <a:lnTo>
                  <a:pt x="431800" y="215900"/>
                </a:lnTo>
                <a:lnTo>
                  <a:pt x="426098" y="166391"/>
                </a:lnTo>
                <a:lnTo>
                  <a:pt x="409858" y="120946"/>
                </a:lnTo>
                <a:lnTo>
                  <a:pt x="384373" y="80859"/>
                </a:lnTo>
                <a:lnTo>
                  <a:pt x="350940" y="47426"/>
                </a:lnTo>
                <a:lnTo>
                  <a:pt x="310853" y="21941"/>
                </a:lnTo>
                <a:lnTo>
                  <a:pt x="265408" y="5701"/>
                </a:lnTo>
                <a:lnTo>
                  <a:pt x="215900" y="0"/>
                </a:lnTo>
                <a:close/>
              </a:path>
            </a:pathLst>
          </a:custGeom>
          <a:solidFill>
            <a:srgbClr val="FFFF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407068" y="2581275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900"/>
                </a:moveTo>
                <a:lnTo>
                  <a:pt x="5701" y="166391"/>
                </a:lnTo>
                <a:lnTo>
                  <a:pt x="21941" y="120946"/>
                </a:lnTo>
                <a:lnTo>
                  <a:pt x="47426" y="80859"/>
                </a:lnTo>
                <a:lnTo>
                  <a:pt x="80859" y="47426"/>
                </a:lnTo>
                <a:lnTo>
                  <a:pt x="120946" y="21941"/>
                </a:lnTo>
                <a:lnTo>
                  <a:pt x="166391" y="5701"/>
                </a:lnTo>
                <a:lnTo>
                  <a:pt x="215900" y="0"/>
                </a:lnTo>
                <a:lnTo>
                  <a:pt x="265408" y="5701"/>
                </a:lnTo>
                <a:lnTo>
                  <a:pt x="310853" y="21941"/>
                </a:lnTo>
                <a:lnTo>
                  <a:pt x="350940" y="47426"/>
                </a:lnTo>
                <a:lnTo>
                  <a:pt x="384373" y="80859"/>
                </a:lnTo>
                <a:lnTo>
                  <a:pt x="409858" y="120946"/>
                </a:lnTo>
                <a:lnTo>
                  <a:pt x="426098" y="166391"/>
                </a:lnTo>
                <a:lnTo>
                  <a:pt x="431800" y="215900"/>
                </a:lnTo>
                <a:lnTo>
                  <a:pt x="426098" y="265408"/>
                </a:lnTo>
                <a:lnTo>
                  <a:pt x="409858" y="310853"/>
                </a:lnTo>
                <a:lnTo>
                  <a:pt x="384373" y="350940"/>
                </a:lnTo>
                <a:lnTo>
                  <a:pt x="350940" y="384373"/>
                </a:lnTo>
                <a:lnTo>
                  <a:pt x="310853" y="409858"/>
                </a:lnTo>
                <a:lnTo>
                  <a:pt x="265408" y="426098"/>
                </a:lnTo>
                <a:lnTo>
                  <a:pt x="215900" y="431800"/>
                </a:lnTo>
                <a:lnTo>
                  <a:pt x="166391" y="426098"/>
                </a:lnTo>
                <a:lnTo>
                  <a:pt x="120946" y="409858"/>
                </a:lnTo>
                <a:lnTo>
                  <a:pt x="80859" y="384373"/>
                </a:lnTo>
                <a:lnTo>
                  <a:pt x="47426" y="350940"/>
                </a:lnTo>
                <a:lnTo>
                  <a:pt x="21941" y="310853"/>
                </a:lnTo>
                <a:lnTo>
                  <a:pt x="5701" y="265408"/>
                </a:lnTo>
                <a:lnTo>
                  <a:pt x="0" y="215900"/>
                </a:lnTo>
                <a:close/>
              </a:path>
            </a:pathLst>
          </a:custGeom>
          <a:ln w="25400">
            <a:solidFill>
              <a:srgbClr val="9494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547173" y="2641600"/>
            <a:ext cx="153062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3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32206" y="3475101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900" y="0"/>
                </a:moveTo>
                <a:lnTo>
                  <a:pt x="166391" y="5701"/>
                </a:lnTo>
                <a:lnTo>
                  <a:pt x="120946" y="21941"/>
                </a:lnTo>
                <a:lnTo>
                  <a:pt x="80859" y="47426"/>
                </a:lnTo>
                <a:lnTo>
                  <a:pt x="47426" y="80859"/>
                </a:lnTo>
                <a:lnTo>
                  <a:pt x="21941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5701" y="265368"/>
                </a:lnTo>
                <a:lnTo>
                  <a:pt x="21941" y="310798"/>
                </a:lnTo>
                <a:lnTo>
                  <a:pt x="47426" y="350887"/>
                </a:lnTo>
                <a:lnTo>
                  <a:pt x="80859" y="384333"/>
                </a:lnTo>
                <a:lnTo>
                  <a:pt x="120946" y="409836"/>
                </a:lnTo>
                <a:lnTo>
                  <a:pt x="166391" y="426092"/>
                </a:lnTo>
                <a:lnTo>
                  <a:pt x="215900" y="431800"/>
                </a:lnTo>
                <a:lnTo>
                  <a:pt x="265368" y="426092"/>
                </a:lnTo>
                <a:lnTo>
                  <a:pt x="310798" y="409836"/>
                </a:lnTo>
                <a:lnTo>
                  <a:pt x="350887" y="384333"/>
                </a:lnTo>
                <a:lnTo>
                  <a:pt x="384333" y="350887"/>
                </a:lnTo>
                <a:lnTo>
                  <a:pt x="409836" y="310798"/>
                </a:lnTo>
                <a:lnTo>
                  <a:pt x="426092" y="265368"/>
                </a:lnTo>
                <a:lnTo>
                  <a:pt x="431800" y="215900"/>
                </a:lnTo>
                <a:lnTo>
                  <a:pt x="426092" y="166391"/>
                </a:lnTo>
                <a:lnTo>
                  <a:pt x="409836" y="120946"/>
                </a:lnTo>
                <a:lnTo>
                  <a:pt x="384333" y="80859"/>
                </a:lnTo>
                <a:lnTo>
                  <a:pt x="350887" y="47426"/>
                </a:lnTo>
                <a:lnTo>
                  <a:pt x="310798" y="21941"/>
                </a:lnTo>
                <a:lnTo>
                  <a:pt x="265368" y="5701"/>
                </a:lnTo>
                <a:lnTo>
                  <a:pt x="215900" y="0"/>
                </a:lnTo>
                <a:close/>
              </a:path>
            </a:pathLst>
          </a:custGeom>
          <a:solidFill>
            <a:srgbClr val="FFFF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32206" y="3475101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900"/>
                </a:moveTo>
                <a:lnTo>
                  <a:pt x="5701" y="166391"/>
                </a:lnTo>
                <a:lnTo>
                  <a:pt x="21941" y="120946"/>
                </a:lnTo>
                <a:lnTo>
                  <a:pt x="47426" y="80859"/>
                </a:lnTo>
                <a:lnTo>
                  <a:pt x="80859" y="47426"/>
                </a:lnTo>
                <a:lnTo>
                  <a:pt x="120946" y="21941"/>
                </a:lnTo>
                <a:lnTo>
                  <a:pt x="166391" y="5701"/>
                </a:lnTo>
                <a:lnTo>
                  <a:pt x="215900" y="0"/>
                </a:lnTo>
                <a:lnTo>
                  <a:pt x="265368" y="5701"/>
                </a:lnTo>
                <a:lnTo>
                  <a:pt x="310798" y="21941"/>
                </a:lnTo>
                <a:lnTo>
                  <a:pt x="350887" y="47426"/>
                </a:lnTo>
                <a:lnTo>
                  <a:pt x="384333" y="80859"/>
                </a:lnTo>
                <a:lnTo>
                  <a:pt x="409836" y="120946"/>
                </a:lnTo>
                <a:lnTo>
                  <a:pt x="426092" y="166391"/>
                </a:lnTo>
                <a:lnTo>
                  <a:pt x="431800" y="215900"/>
                </a:lnTo>
                <a:lnTo>
                  <a:pt x="426092" y="265368"/>
                </a:lnTo>
                <a:lnTo>
                  <a:pt x="409836" y="310798"/>
                </a:lnTo>
                <a:lnTo>
                  <a:pt x="384333" y="350887"/>
                </a:lnTo>
                <a:lnTo>
                  <a:pt x="350887" y="384333"/>
                </a:lnTo>
                <a:lnTo>
                  <a:pt x="310798" y="409836"/>
                </a:lnTo>
                <a:lnTo>
                  <a:pt x="265368" y="426092"/>
                </a:lnTo>
                <a:lnTo>
                  <a:pt x="215900" y="431800"/>
                </a:lnTo>
                <a:lnTo>
                  <a:pt x="166391" y="426092"/>
                </a:lnTo>
                <a:lnTo>
                  <a:pt x="120946" y="409836"/>
                </a:lnTo>
                <a:lnTo>
                  <a:pt x="80859" y="384333"/>
                </a:lnTo>
                <a:lnTo>
                  <a:pt x="47426" y="350887"/>
                </a:lnTo>
                <a:lnTo>
                  <a:pt x="21941" y="310798"/>
                </a:lnTo>
                <a:lnTo>
                  <a:pt x="5701" y="265368"/>
                </a:lnTo>
                <a:lnTo>
                  <a:pt x="0" y="215900"/>
                </a:lnTo>
                <a:close/>
              </a:path>
            </a:pathLst>
          </a:custGeom>
          <a:ln w="25400">
            <a:solidFill>
              <a:srgbClr val="9494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472186" y="3535629"/>
            <a:ext cx="153062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 panose="020B0604020202020204"/>
                <a:cs typeface="Arial" panose="020B0604020202020204"/>
              </a:rPr>
              <a:t>2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43558" y="3467100"/>
            <a:ext cx="433780" cy="431800"/>
          </a:xfrm>
          <a:custGeom>
            <a:avLst/>
            <a:gdLst/>
            <a:ahLst/>
            <a:cxnLst/>
            <a:rect l="l" t="t" r="r" b="b"/>
            <a:pathLst>
              <a:path w="433705" h="431800">
                <a:moveTo>
                  <a:pt x="216662" y="0"/>
                </a:moveTo>
                <a:lnTo>
                  <a:pt x="166991" y="5701"/>
                </a:lnTo>
                <a:lnTo>
                  <a:pt x="121390" y="21941"/>
                </a:lnTo>
                <a:lnTo>
                  <a:pt x="81161" y="47426"/>
                </a:lnTo>
                <a:lnTo>
                  <a:pt x="47606" y="80859"/>
                </a:lnTo>
                <a:lnTo>
                  <a:pt x="22026" y="120946"/>
                </a:lnTo>
                <a:lnTo>
                  <a:pt x="5723" y="166391"/>
                </a:lnTo>
                <a:lnTo>
                  <a:pt x="0" y="215900"/>
                </a:lnTo>
                <a:lnTo>
                  <a:pt x="5723" y="265408"/>
                </a:lnTo>
                <a:lnTo>
                  <a:pt x="22026" y="310853"/>
                </a:lnTo>
                <a:lnTo>
                  <a:pt x="47606" y="350940"/>
                </a:lnTo>
                <a:lnTo>
                  <a:pt x="81161" y="384373"/>
                </a:lnTo>
                <a:lnTo>
                  <a:pt x="121390" y="409858"/>
                </a:lnTo>
                <a:lnTo>
                  <a:pt x="166991" y="426098"/>
                </a:lnTo>
                <a:lnTo>
                  <a:pt x="216662" y="431800"/>
                </a:lnTo>
                <a:lnTo>
                  <a:pt x="266379" y="426098"/>
                </a:lnTo>
                <a:lnTo>
                  <a:pt x="312014" y="409858"/>
                </a:lnTo>
                <a:lnTo>
                  <a:pt x="352265" y="384373"/>
                </a:lnTo>
                <a:lnTo>
                  <a:pt x="385834" y="350940"/>
                </a:lnTo>
                <a:lnTo>
                  <a:pt x="411421" y="310853"/>
                </a:lnTo>
                <a:lnTo>
                  <a:pt x="427727" y="265408"/>
                </a:lnTo>
                <a:lnTo>
                  <a:pt x="433450" y="215900"/>
                </a:lnTo>
                <a:lnTo>
                  <a:pt x="427727" y="166391"/>
                </a:lnTo>
                <a:lnTo>
                  <a:pt x="411421" y="120946"/>
                </a:lnTo>
                <a:lnTo>
                  <a:pt x="385834" y="80859"/>
                </a:lnTo>
                <a:lnTo>
                  <a:pt x="352265" y="47426"/>
                </a:lnTo>
                <a:lnTo>
                  <a:pt x="312014" y="21941"/>
                </a:lnTo>
                <a:lnTo>
                  <a:pt x="266379" y="5701"/>
                </a:lnTo>
                <a:lnTo>
                  <a:pt x="216662" y="0"/>
                </a:lnTo>
                <a:close/>
              </a:path>
            </a:pathLst>
          </a:custGeom>
          <a:solidFill>
            <a:srgbClr val="FFFF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343558" y="3467100"/>
            <a:ext cx="433780" cy="431800"/>
          </a:xfrm>
          <a:custGeom>
            <a:avLst/>
            <a:gdLst/>
            <a:ahLst/>
            <a:cxnLst/>
            <a:rect l="l" t="t" r="r" b="b"/>
            <a:pathLst>
              <a:path w="433705" h="431800">
                <a:moveTo>
                  <a:pt x="0" y="215900"/>
                </a:moveTo>
                <a:lnTo>
                  <a:pt x="5723" y="166391"/>
                </a:lnTo>
                <a:lnTo>
                  <a:pt x="22026" y="120946"/>
                </a:lnTo>
                <a:lnTo>
                  <a:pt x="47606" y="80859"/>
                </a:lnTo>
                <a:lnTo>
                  <a:pt x="81161" y="47426"/>
                </a:lnTo>
                <a:lnTo>
                  <a:pt x="121390" y="21941"/>
                </a:lnTo>
                <a:lnTo>
                  <a:pt x="166991" y="5701"/>
                </a:lnTo>
                <a:lnTo>
                  <a:pt x="216662" y="0"/>
                </a:lnTo>
                <a:lnTo>
                  <a:pt x="266379" y="5701"/>
                </a:lnTo>
                <a:lnTo>
                  <a:pt x="312014" y="21941"/>
                </a:lnTo>
                <a:lnTo>
                  <a:pt x="352265" y="47426"/>
                </a:lnTo>
                <a:lnTo>
                  <a:pt x="385834" y="80859"/>
                </a:lnTo>
                <a:lnTo>
                  <a:pt x="411421" y="120946"/>
                </a:lnTo>
                <a:lnTo>
                  <a:pt x="427727" y="166391"/>
                </a:lnTo>
                <a:lnTo>
                  <a:pt x="433450" y="215900"/>
                </a:lnTo>
                <a:lnTo>
                  <a:pt x="427727" y="265408"/>
                </a:lnTo>
                <a:lnTo>
                  <a:pt x="411421" y="310853"/>
                </a:lnTo>
                <a:lnTo>
                  <a:pt x="385834" y="350940"/>
                </a:lnTo>
                <a:lnTo>
                  <a:pt x="352265" y="384373"/>
                </a:lnTo>
                <a:lnTo>
                  <a:pt x="312014" y="409858"/>
                </a:lnTo>
                <a:lnTo>
                  <a:pt x="266379" y="426098"/>
                </a:lnTo>
                <a:lnTo>
                  <a:pt x="216662" y="431800"/>
                </a:lnTo>
                <a:lnTo>
                  <a:pt x="166991" y="426098"/>
                </a:lnTo>
                <a:lnTo>
                  <a:pt x="121390" y="409858"/>
                </a:lnTo>
                <a:lnTo>
                  <a:pt x="81161" y="384373"/>
                </a:lnTo>
                <a:lnTo>
                  <a:pt x="47606" y="350940"/>
                </a:lnTo>
                <a:lnTo>
                  <a:pt x="22026" y="310853"/>
                </a:lnTo>
                <a:lnTo>
                  <a:pt x="5723" y="265408"/>
                </a:lnTo>
                <a:lnTo>
                  <a:pt x="0" y="215900"/>
                </a:lnTo>
                <a:close/>
              </a:path>
            </a:pathLst>
          </a:custGeom>
          <a:ln w="25400">
            <a:solidFill>
              <a:srgbClr val="9494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484298" y="3527755"/>
            <a:ext cx="153062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 panose="020B0604020202020204"/>
                <a:cs typeface="Arial" panose="020B0604020202020204"/>
              </a:rPr>
              <a:t>4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166025" y="3452876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900" y="0"/>
                </a:moveTo>
                <a:lnTo>
                  <a:pt x="166391" y="5701"/>
                </a:lnTo>
                <a:lnTo>
                  <a:pt x="120946" y="21941"/>
                </a:lnTo>
                <a:lnTo>
                  <a:pt x="80859" y="47426"/>
                </a:lnTo>
                <a:lnTo>
                  <a:pt x="47426" y="80859"/>
                </a:lnTo>
                <a:lnTo>
                  <a:pt x="21941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5701" y="265368"/>
                </a:lnTo>
                <a:lnTo>
                  <a:pt x="21941" y="310798"/>
                </a:lnTo>
                <a:lnTo>
                  <a:pt x="47426" y="350887"/>
                </a:lnTo>
                <a:lnTo>
                  <a:pt x="80859" y="384333"/>
                </a:lnTo>
                <a:lnTo>
                  <a:pt x="120946" y="409836"/>
                </a:lnTo>
                <a:lnTo>
                  <a:pt x="166391" y="426092"/>
                </a:lnTo>
                <a:lnTo>
                  <a:pt x="215900" y="431800"/>
                </a:lnTo>
                <a:lnTo>
                  <a:pt x="265408" y="426092"/>
                </a:lnTo>
                <a:lnTo>
                  <a:pt x="310853" y="409836"/>
                </a:lnTo>
                <a:lnTo>
                  <a:pt x="350940" y="384333"/>
                </a:lnTo>
                <a:lnTo>
                  <a:pt x="384373" y="350887"/>
                </a:lnTo>
                <a:lnTo>
                  <a:pt x="409858" y="310798"/>
                </a:lnTo>
                <a:lnTo>
                  <a:pt x="426098" y="265368"/>
                </a:lnTo>
                <a:lnTo>
                  <a:pt x="431800" y="215900"/>
                </a:lnTo>
                <a:lnTo>
                  <a:pt x="426098" y="166391"/>
                </a:lnTo>
                <a:lnTo>
                  <a:pt x="409858" y="120946"/>
                </a:lnTo>
                <a:lnTo>
                  <a:pt x="384373" y="80859"/>
                </a:lnTo>
                <a:lnTo>
                  <a:pt x="350940" y="47426"/>
                </a:lnTo>
                <a:lnTo>
                  <a:pt x="310853" y="21941"/>
                </a:lnTo>
                <a:lnTo>
                  <a:pt x="265408" y="5701"/>
                </a:lnTo>
                <a:lnTo>
                  <a:pt x="215900" y="0"/>
                </a:lnTo>
                <a:close/>
              </a:path>
            </a:pathLst>
          </a:custGeom>
          <a:solidFill>
            <a:srgbClr val="FFFF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166025" y="3452876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900"/>
                </a:moveTo>
                <a:lnTo>
                  <a:pt x="5701" y="166391"/>
                </a:lnTo>
                <a:lnTo>
                  <a:pt x="21941" y="120946"/>
                </a:lnTo>
                <a:lnTo>
                  <a:pt x="47426" y="80859"/>
                </a:lnTo>
                <a:lnTo>
                  <a:pt x="80859" y="47426"/>
                </a:lnTo>
                <a:lnTo>
                  <a:pt x="120946" y="21941"/>
                </a:lnTo>
                <a:lnTo>
                  <a:pt x="166391" y="5701"/>
                </a:lnTo>
                <a:lnTo>
                  <a:pt x="215900" y="0"/>
                </a:lnTo>
                <a:lnTo>
                  <a:pt x="265408" y="5701"/>
                </a:lnTo>
                <a:lnTo>
                  <a:pt x="310853" y="21941"/>
                </a:lnTo>
                <a:lnTo>
                  <a:pt x="350940" y="47426"/>
                </a:lnTo>
                <a:lnTo>
                  <a:pt x="384373" y="80859"/>
                </a:lnTo>
                <a:lnTo>
                  <a:pt x="409858" y="120946"/>
                </a:lnTo>
                <a:lnTo>
                  <a:pt x="426098" y="166391"/>
                </a:lnTo>
                <a:lnTo>
                  <a:pt x="431800" y="215900"/>
                </a:lnTo>
                <a:lnTo>
                  <a:pt x="426098" y="265368"/>
                </a:lnTo>
                <a:lnTo>
                  <a:pt x="409858" y="310798"/>
                </a:lnTo>
                <a:lnTo>
                  <a:pt x="384373" y="350887"/>
                </a:lnTo>
                <a:lnTo>
                  <a:pt x="350940" y="384333"/>
                </a:lnTo>
                <a:lnTo>
                  <a:pt x="310853" y="409836"/>
                </a:lnTo>
                <a:lnTo>
                  <a:pt x="265408" y="426092"/>
                </a:lnTo>
                <a:lnTo>
                  <a:pt x="215900" y="431800"/>
                </a:lnTo>
                <a:lnTo>
                  <a:pt x="166391" y="426092"/>
                </a:lnTo>
                <a:lnTo>
                  <a:pt x="120946" y="409836"/>
                </a:lnTo>
                <a:lnTo>
                  <a:pt x="80859" y="384333"/>
                </a:lnTo>
                <a:lnTo>
                  <a:pt x="47426" y="350887"/>
                </a:lnTo>
                <a:lnTo>
                  <a:pt x="21941" y="310798"/>
                </a:lnTo>
                <a:lnTo>
                  <a:pt x="5701" y="265368"/>
                </a:lnTo>
                <a:lnTo>
                  <a:pt x="0" y="215900"/>
                </a:lnTo>
                <a:close/>
              </a:path>
            </a:pathLst>
          </a:custGeom>
          <a:ln w="25400">
            <a:solidFill>
              <a:srgbClr val="9494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306257" y="3513404"/>
            <a:ext cx="153062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 panose="020B0604020202020204"/>
                <a:cs typeface="Arial" panose="020B0604020202020204"/>
              </a:rPr>
              <a:t>6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95475" y="4283075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900" y="0"/>
                </a:moveTo>
                <a:lnTo>
                  <a:pt x="166395" y="5701"/>
                </a:lnTo>
                <a:lnTo>
                  <a:pt x="120951" y="21941"/>
                </a:lnTo>
                <a:lnTo>
                  <a:pt x="80864" y="47426"/>
                </a:lnTo>
                <a:lnTo>
                  <a:pt x="47430" y="80859"/>
                </a:lnTo>
                <a:lnTo>
                  <a:pt x="21943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5701" y="265408"/>
                </a:lnTo>
                <a:lnTo>
                  <a:pt x="21943" y="310853"/>
                </a:lnTo>
                <a:lnTo>
                  <a:pt x="47430" y="350940"/>
                </a:lnTo>
                <a:lnTo>
                  <a:pt x="80864" y="384373"/>
                </a:lnTo>
                <a:lnTo>
                  <a:pt x="120951" y="409858"/>
                </a:lnTo>
                <a:lnTo>
                  <a:pt x="166395" y="426098"/>
                </a:lnTo>
                <a:lnTo>
                  <a:pt x="215900" y="431800"/>
                </a:lnTo>
                <a:lnTo>
                  <a:pt x="265404" y="426098"/>
                </a:lnTo>
                <a:lnTo>
                  <a:pt x="310848" y="409858"/>
                </a:lnTo>
                <a:lnTo>
                  <a:pt x="350935" y="384373"/>
                </a:lnTo>
                <a:lnTo>
                  <a:pt x="384369" y="350940"/>
                </a:lnTo>
                <a:lnTo>
                  <a:pt x="409856" y="310853"/>
                </a:lnTo>
                <a:lnTo>
                  <a:pt x="426098" y="265408"/>
                </a:lnTo>
                <a:lnTo>
                  <a:pt x="431800" y="215900"/>
                </a:lnTo>
                <a:lnTo>
                  <a:pt x="426098" y="166391"/>
                </a:lnTo>
                <a:lnTo>
                  <a:pt x="409856" y="120946"/>
                </a:lnTo>
                <a:lnTo>
                  <a:pt x="384369" y="80859"/>
                </a:lnTo>
                <a:lnTo>
                  <a:pt x="350935" y="47426"/>
                </a:lnTo>
                <a:lnTo>
                  <a:pt x="310848" y="21941"/>
                </a:lnTo>
                <a:lnTo>
                  <a:pt x="265404" y="5701"/>
                </a:lnTo>
                <a:lnTo>
                  <a:pt x="215900" y="0"/>
                </a:lnTo>
                <a:close/>
              </a:path>
            </a:pathLst>
          </a:custGeom>
          <a:solidFill>
            <a:srgbClr val="FFFF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95475" y="4283075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900"/>
                </a:moveTo>
                <a:lnTo>
                  <a:pt x="5701" y="166391"/>
                </a:lnTo>
                <a:lnTo>
                  <a:pt x="21943" y="120946"/>
                </a:lnTo>
                <a:lnTo>
                  <a:pt x="47430" y="80859"/>
                </a:lnTo>
                <a:lnTo>
                  <a:pt x="80864" y="47426"/>
                </a:lnTo>
                <a:lnTo>
                  <a:pt x="120951" y="21941"/>
                </a:lnTo>
                <a:lnTo>
                  <a:pt x="166395" y="5701"/>
                </a:lnTo>
                <a:lnTo>
                  <a:pt x="215900" y="0"/>
                </a:lnTo>
                <a:lnTo>
                  <a:pt x="265404" y="5701"/>
                </a:lnTo>
                <a:lnTo>
                  <a:pt x="310848" y="21941"/>
                </a:lnTo>
                <a:lnTo>
                  <a:pt x="350935" y="47426"/>
                </a:lnTo>
                <a:lnTo>
                  <a:pt x="384369" y="80859"/>
                </a:lnTo>
                <a:lnTo>
                  <a:pt x="409856" y="120946"/>
                </a:lnTo>
                <a:lnTo>
                  <a:pt x="426098" y="166391"/>
                </a:lnTo>
                <a:lnTo>
                  <a:pt x="431800" y="215900"/>
                </a:lnTo>
                <a:lnTo>
                  <a:pt x="426098" y="265408"/>
                </a:lnTo>
                <a:lnTo>
                  <a:pt x="409856" y="310853"/>
                </a:lnTo>
                <a:lnTo>
                  <a:pt x="384369" y="350940"/>
                </a:lnTo>
                <a:lnTo>
                  <a:pt x="350935" y="384373"/>
                </a:lnTo>
                <a:lnTo>
                  <a:pt x="310848" y="409858"/>
                </a:lnTo>
                <a:lnTo>
                  <a:pt x="265404" y="426098"/>
                </a:lnTo>
                <a:lnTo>
                  <a:pt x="215900" y="431800"/>
                </a:lnTo>
                <a:lnTo>
                  <a:pt x="166395" y="426098"/>
                </a:lnTo>
                <a:lnTo>
                  <a:pt x="120951" y="409858"/>
                </a:lnTo>
                <a:lnTo>
                  <a:pt x="80864" y="384373"/>
                </a:lnTo>
                <a:lnTo>
                  <a:pt x="47430" y="350940"/>
                </a:lnTo>
                <a:lnTo>
                  <a:pt x="21943" y="310853"/>
                </a:lnTo>
                <a:lnTo>
                  <a:pt x="5701" y="265408"/>
                </a:lnTo>
                <a:lnTo>
                  <a:pt x="0" y="215900"/>
                </a:lnTo>
                <a:close/>
              </a:path>
            </a:pathLst>
          </a:custGeom>
          <a:ln w="25400">
            <a:solidFill>
              <a:srgbClr val="9494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935390" y="4343908"/>
            <a:ext cx="153062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1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13598" y="4354576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900" y="0"/>
                </a:moveTo>
                <a:lnTo>
                  <a:pt x="166391" y="5701"/>
                </a:lnTo>
                <a:lnTo>
                  <a:pt x="120946" y="21941"/>
                </a:lnTo>
                <a:lnTo>
                  <a:pt x="80859" y="47426"/>
                </a:lnTo>
                <a:lnTo>
                  <a:pt x="47426" y="80859"/>
                </a:lnTo>
                <a:lnTo>
                  <a:pt x="21941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5701" y="265365"/>
                </a:lnTo>
                <a:lnTo>
                  <a:pt x="21941" y="310785"/>
                </a:lnTo>
                <a:lnTo>
                  <a:pt x="47426" y="350862"/>
                </a:lnTo>
                <a:lnTo>
                  <a:pt x="80859" y="384295"/>
                </a:lnTo>
                <a:lnTo>
                  <a:pt x="120946" y="409785"/>
                </a:lnTo>
                <a:lnTo>
                  <a:pt x="166391" y="426032"/>
                </a:lnTo>
                <a:lnTo>
                  <a:pt x="215900" y="431736"/>
                </a:lnTo>
                <a:lnTo>
                  <a:pt x="265408" y="426032"/>
                </a:lnTo>
                <a:lnTo>
                  <a:pt x="310853" y="409785"/>
                </a:lnTo>
                <a:lnTo>
                  <a:pt x="350940" y="384295"/>
                </a:lnTo>
                <a:lnTo>
                  <a:pt x="384373" y="350862"/>
                </a:lnTo>
                <a:lnTo>
                  <a:pt x="409858" y="310785"/>
                </a:lnTo>
                <a:lnTo>
                  <a:pt x="426098" y="265365"/>
                </a:lnTo>
                <a:lnTo>
                  <a:pt x="431800" y="215900"/>
                </a:lnTo>
                <a:lnTo>
                  <a:pt x="426098" y="166391"/>
                </a:lnTo>
                <a:lnTo>
                  <a:pt x="409858" y="120946"/>
                </a:lnTo>
                <a:lnTo>
                  <a:pt x="384373" y="80859"/>
                </a:lnTo>
                <a:lnTo>
                  <a:pt x="350940" y="47426"/>
                </a:lnTo>
                <a:lnTo>
                  <a:pt x="310853" y="21941"/>
                </a:lnTo>
                <a:lnTo>
                  <a:pt x="265408" y="5701"/>
                </a:lnTo>
                <a:lnTo>
                  <a:pt x="21590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013598" y="4354576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900"/>
                </a:moveTo>
                <a:lnTo>
                  <a:pt x="5701" y="166391"/>
                </a:lnTo>
                <a:lnTo>
                  <a:pt x="21941" y="120946"/>
                </a:lnTo>
                <a:lnTo>
                  <a:pt x="47426" y="80859"/>
                </a:lnTo>
                <a:lnTo>
                  <a:pt x="80859" y="47426"/>
                </a:lnTo>
                <a:lnTo>
                  <a:pt x="120946" y="21941"/>
                </a:lnTo>
                <a:lnTo>
                  <a:pt x="166391" y="5701"/>
                </a:lnTo>
                <a:lnTo>
                  <a:pt x="215900" y="0"/>
                </a:lnTo>
                <a:lnTo>
                  <a:pt x="265408" y="5701"/>
                </a:lnTo>
                <a:lnTo>
                  <a:pt x="310853" y="21941"/>
                </a:lnTo>
                <a:lnTo>
                  <a:pt x="350940" y="47426"/>
                </a:lnTo>
                <a:lnTo>
                  <a:pt x="384373" y="80859"/>
                </a:lnTo>
                <a:lnTo>
                  <a:pt x="409858" y="120946"/>
                </a:lnTo>
                <a:lnTo>
                  <a:pt x="426098" y="166391"/>
                </a:lnTo>
                <a:lnTo>
                  <a:pt x="431800" y="215900"/>
                </a:lnTo>
                <a:lnTo>
                  <a:pt x="426098" y="265365"/>
                </a:lnTo>
                <a:lnTo>
                  <a:pt x="409858" y="310785"/>
                </a:lnTo>
                <a:lnTo>
                  <a:pt x="384373" y="350862"/>
                </a:lnTo>
                <a:lnTo>
                  <a:pt x="350940" y="384295"/>
                </a:lnTo>
                <a:lnTo>
                  <a:pt x="310853" y="409785"/>
                </a:lnTo>
                <a:lnTo>
                  <a:pt x="265408" y="426032"/>
                </a:lnTo>
                <a:lnTo>
                  <a:pt x="215900" y="431736"/>
                </a:lnTo>
                <a:lnTo>
                  <a:pt x="166391" y="426032"/>
                </a:lnTo>
                <a:lnTo>
                  <a:pt x="120946" y="409785"/>
                </a:lnTo>
                <a:lnTo>
                  <a:pt x="80859" y="384295"/>
                </a:lnTo>
                <a:lnTo>
                  <a:pt x="47426" y="350862"/>
                </a:lnTo>
                <a:lnTo>
                  <a:pt x="21941" y="310785"/>
                </a:lnTo>
                <a:lnTo>
                  <a:pt x="5701" y="265365"/>
                </a:lnTo>
                <a:lnTo>
                  <a:pt x="0" y="215900"/>
                </a:lnTo>
                <a:close/>
              </a:path>
            </a:pathLst>
          </a:custGeom>
          <a:ln w="25400">
            <a:solidFill>
              <a:srgbClr val="9494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153830" y="4415535"/>
            <a:ext cx="153062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5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475107" y="4786313"/>
            <a:ext cx="433780" cy="433705"/>
          </a:xfrm>
          <a:custGeom>
            <a:avLst/>
            <a:gdLst/>
            <a:ahLst/>
            <a:cxnLst/>
            <a:rect l="l" t="t" r="r" b="b"/>
            <a:pathLst>
              <a:path w="433705" h="433704">
                <a:moveTo>
                  <a:pt x="216662" y="0"/>
                </a:moveTo>
                <a:lnTo>
                  <a:pt x="166951" y="5722"/>
                </a:lnTo>
                <a:lnTo>
                  <a:pt x="121334" y="22024"/>
                </a:lnTo>
                <a:lnTo>
                  <a:pt x="81108" y="47605"/>
                </a:lnTo>
                <a:lnTo>
                  <a:pt x="47566" y="81163"/>
                </a:lnTo>
                <a:lnTo>
                  <a:pt x="22003" y="121398"/>
                </a:lnTo>
                <a:lnTo>
                  <a:pt x="5716" y="167011"/>
                </a:lnTo>
                <a:lnTo>
                  <a:pt x="0" y="216700"/>
                </a:lnTo>
                <a:lnTo>
                  <a:pt x="5716" y="266384"/>
                </a:lnTo>
                <a:lnTo>
                  <a:pt x="22003" y="311993"/>
                </a:lnTo>
                <a:lnTo>
                  <a:pt x="47566" y="352226"/>
                </a:lnTo>
                <a:lnTo>
                  <a:pt x="81108" y="385783"/>
                </a:lnTo>
                <a:lnTo>
                  <a:pt x="121334" y="411362"/>
                </a:lnTo>
                <a:lnTo>
                  <a:pt x="166951" y="427664"/>
                </a:lnTo>
                <a:lnTo>
                  <a:pt x="216662" y="433387"/>
                </a:lnTo>
                <a:lnTo>
                  <a:pt x="266332" y="427664"/>
                </a:lnTo>
                <a:lnTo>
                  <a:pt x="311933" y="411362"/>
                </a:lnTo>
                <a:lnTo>
                  <a:pt x="352162" y="385783"/>
                </a:lnTo>
                <a:lnTo>
                  <a:pt x="385717" y="352226"/>
                </a:lnTo>
                <a:lnTo>
                  <a:pt x="411297" y="311993"/>
                </a:lnTo>
                <a:lnTo>
                  <a:pt x="427600" y="266384"/>
                </a:lnTo>
                <a:lnTo>
                  <a:pt x="433324" y="216700"/>
                </a:lnTo>
                <a:lnTo>
                  <a:pt x="427600" y="167011"/>
                </a:lnTo>
                <a:lnTo>
                  <a:pt x="411297" y="121398"/>
                </a:lnTo>
                <a:lnTo>
                  <a:pt x="385717" y="81163"/>
                </a:lnTo>
                <a:lnTo>
                  <a:pt x="352162" y="47605"/>
                </a:lnTo>
                <a:lnTo>
                  <a:pt x="311933" y="22024"/>
                </a:lnTo>
                <a:lnTo>
                  <a:pt x="266332" y="5722"/>
                </a:lnTo>
                <a:lnTo>
                  <a:pt x="216662" y="0"/>
                </a:lnTo>
                <a:close/>
              </a:path>
            </a:pathLst>
          </a:custGeom>
          <a:solidFill>
            <a:srgbClr val="FFFF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475107" y="4786313"/>
            <a:ext cx="433780" cy="433705"/>
          </a:xfrm>
          <a:custGeom>
            <a:avLst/>
            <a:gdLst/>
            <a:ahLst/>
            <a:cxnLst/>
            <a:rect l="l" t="t" r="r" b="b"/>
            <a:pathLst>
              <a:path w="433705" h="433704">
                <a:moveTo>
                  <a:pt x="0" y="216700"/>
                </a:moveTo>
                <a:lnTo>
                  <a:pt x="5716" y="167011"/>
                </a:lnTo>
                <a:lnTo>
                  <a:pt x="22003" y="121398"/>
                </a:lnTo>
                <a:lnTo>
                  <a:pt x="47566" y="81163"/>
                </a:lnTo>
                <a:lnTo>
                  <a:pt x="81108" y="47605"/>
                </a:lnTo>
                <a:lnTo>
                  <a:pt x="121334" y="22024"/>
                </a:lnTo>
                <a:lnTo>
                  <a:pt x="166951" y="5722"/>
                </a:lnTo>
                <a:lnTo>
                  <a:pt x="216662" y="0"/>
                </a:lnTo>
                <a:lnTo>
                  <a:pt x="266332" y="5722"/>
                </a:lnTo>
                <a:lnTo>
                  <a:pt x="311933" y="22024"/>
                </a:lnTo>
                <a:lnTo>
                  <a:pt x="352162" y="47605"/>
                </a:lnTo>
                <a:lnTo>
                  <a:pt x="385717" y="81163"/>
                </a:lnTo>
                <a:lnTo>
                  <a:pt x="411297" y="121398"/>
                </a:lnTo>
                <a:lnTo>
                  <a:pt x="427600" y="167011"/>
                </a:lnTo>
                <a:lnTo>
                  <a:pt x="433324" y="216700"/>
                </a:lnTo>
                <a:lnTo>
                  <a:pt x="427600" y="266384"/>
                </a:lnTo>
                <a:lnTo>
                  <a:pt x="411297" y="311993"/>
                </a:lnTo>
                <a:lnTo>
                  <a:pt x="385717" y="352226"/>
                </a:lnTo>
                <a:lnTo>
                  <a:pt x="352162" y="385783"/>
                </a:lnTo>
                <a:lnTo>
                  <a:pt x="311933" y="411362"/>
                </a:lnTo>
                <a:lnTo>
                  <a:pt x="266332" y="427664"/>
                </a:lnTo>
                <a:lnTo>
                  <a:pt x="216662" y="433387"/>
                </a:lnTo>
                <a:lnTo>
                  <a:pt x="166951" y="427664"/>
                </a:lnTo>
                <a:lnTo>
                  <a:pt x="121334" y="411362"/>
                </a:lnTo>
                <a:lnTo>
                  <a:pt x="81108" y="385783"/>
                </a:lnTo>
                <a:lnTo>
                  <a:pt x="47566" y="352226"/>
                </a:lnTo>
                <a:lnTo>
                  <a:pt x="22003" y="311993"/>
                </a:lnTo>
                <a:lnTo>
                  <a:pt x="5716" y="266384"/>
                </a:lnTo>
                <a:lnTo>
                  <a:pt x="0" y="216700"/>
                </a:lnTo>
                <a:close/>
              </a:path>
            </a:pathLst>
          </a:custGeom>
          <a:ln w="25400">
            <a:solidFill>
              <a:srgbClr val="9494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615847" y="4848097"/>
            <a:ext cx="153062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0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530153" y="3013076"/>
            <a:ext cx="123847" cy="454025"/>
          </a:xfrm>
          <a:custGeom>
            <a:avLst/>
            <a:gdLst/>
            <a:ahLst/>
            <a:cxnLst/>
            <a:rect l="l" t="t" r="r" b="b"/>
            <a:pathLst>
              <a:path w="123825" h="454025">
                <a:moveTo>
                  <a:pt x="0" y="363347"/>
                </a:moveTo>
                <a:lnTo>
                  <a:pt x="30861" y="454025"/>
                </a:lnTo>
                <a:lnTo>
                  <a:pt x="77928" y="385191"/>
                </a:lnTo>
                <a:lnTo>
                  <a:pt x="54737" y="385191"/>
                </a:lnTo>
                <a:lnTo>
                  <a:pt x="26416" y="381254"/>
                </a:lnTo>
                <a:lnTo>
                  <a:pt x="28335" y="367201"/>
                </a:lnTo>
                <a:lnTo>
                  <a:pt x="0" y="363347"/>
                </a:lnTo>
                <a:close/>
              </a:path>
              <a:path w="123825" h="454025">
                <a:moveTo>
                  <a:pt x="28335" y="367201"/>
                </a:moveTo>
                <a:lnTo>
                  <a:pt x="26416" y="381254"/>
                </a:lnTo>
                <a:lnTo>
                  <a:pt x="54737" y="385191"/>
                </a:lnTo>
                <a:lnTo>
                  <a:pt x="56662" y="371054"/>
                </a:lnTo>
                <a:lnTo>
                  <a:pt x="28335" y="367201"/>
                </a:lnTo>
                <a:close/>
              </a:path>
              <a:path w="123825" h="454025">
                <a:moveTo>
                  <a:pt x="56662" y="371054"/>
                </a:moveTo>
                <a:lnTo>
                  <a:pt x="54737" y="385191"/>
                </a:lnTo>
                <a:lnTo>
                  <a:pt x="77928" y="385191"/>
                </a:lnTo>
                <a:lnTo>
                  <a:pt x="84962" y="374904"/>
                </a:lnTo>
                <a:lnTo>
                  <a:pt x="56662" y="371054"/>
                </a:lnTo>
                <a:close/>
              </a:path>
              <a:path w="123825" h="454025">
                <a:moveTo>
                  <a:pt x="67154" y="82986"/>
                </a:moveTo>
                <a:lnTo>
                  <a:pt x="28335" y="367201"/>
                </a:lnTo>
                <a:lnTo>
                  <a:pt x="56662" y="371054"/>
                </a:lnTo>
                <a:lnTo>
                  <a:pt x="95368" y="86824"/>
                </a:lnTo>
                <a:lnTo>
                  <a:pt x="67154" y="82986"/>
                </a:lnTo>
                <a:close/>
              </a:path>
              <a:path w="123825" h="454025">
                <a:moveTo>
                  <a:pt x="116263" y="68833"/>
                </a:moveTo>
                <a:lnTo>
                  <a:pt x="69087" y="68833"/>
                </a:lnTo>
                <a:lnTo>
                  <a:pt x="97281" y="72770"/>
                </a:lnTo>
                <a:lnTo>
                  <a:pt x="95368" y="86824"/>
                </a:lnTo>
                <a:lnTo>
                  <a:pt x="123698" y="90677"/>
                </a:lnTo>
                <a:lnTo>
                  <a:pt x="116263" y="68833"/>
                </a:lnTo>
                <a:close/>
              </a:path>
              <a:path w="123825" h="454025">
                <a:moveTo>
                  <a:pt x="69087" y="68833"/>
                </a:moveTo>
                <a:lnTo>
                  <a:pt x="67154" y="82986"/>
                </a:lnTo>
                <a:lnTo>
                  <a:pt x="95368" y="86824"/>
                </a:lnTo>
                <a:lnTo>
                  <a:pt x="97281" y="72770"/>
                </a:lnTo>
                <a:lnTo>
                  <a:pt x="69087" y="68833"/>
                </a:lnTo>
                <a:close/>
              </a:path>
              <a:path w="123825" h="454025">
                <a:moveTo>
                  <a:pt x="92837" y="0"/>
                </a:moveTo>
                <a:lnTo>
                  <a:pt x="38735" y="79120"/>
                </a:lnTo>
                <a:lnTo>
                  <a:pt x="67154" y="82986"/>
                </a:lnTo>
                <a:lnTo>
                  <a:pt x="69087" y="68833"/>
                </a:lnTo>
                <a:lnTo>
                  <a:pt x="116263" y="68833"/>
                </a:lnTo>
                <a:lnTo>
                  <a:pt x="928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700444" y="2949575"/>
            <a:ext cx="770389" cy="589280"/>
          </a:xfrm>
          <a:custGeom>
            <a:avLst/>
            <a:gdLst/>
            <a:ahLst/>
            <a:cxnLst/>
            <a:rect l="l" t="t" r="r" b="b"/>
            <a:pathLst>
              <a:path w="770255" h="589280">
                <a:moveTo>
                  <a:pt x="42163" y="502793"/>
                </a:moveTo>
                <a:lnTo>
                  <a:pt x="0" y="588899"/>
                </a:lnTo>
                <a:lnTo>
                  <a:pt x="94233" y="570864"/>
                </a:lnTo>
                <a:lnTo>
                  <a:pt x="83547" y="556894"/>
                </a:lnTo>
                <a:lnTo>
                  <a:pt x="65531" y="556894"/>
                </a:lnTo>
                <a:lnTo>
                  <a:pt x="48132" y="534162"/>
                </a:lnTo>
                <a:lnTo>
                  <a:pt x="59504" y="525463"/>
                </a:lnTo>
                <a:lnTo>
                  <a:pt x="42163" y="502793"/>
                </a:lnTo>
                <a:close/>
              </a:path>
              <a:path w="770255" h="589280">
                <a:moveTo>
                  <a:pt x="59504" y="525463"/>
                </a:moveTo>
                <a:lnTo>
                  <a:pt x="48132" y="534162"/>
                </a:lnTo>
                <a:lnTo>
                  <a:pt x="65531" y="556894"/>
                </a:lnTo>
                <a:lnTo>
                  <a:pt x="76897" y="548200"/>
                </a:lnTo>
                <a:lnTo>
                  <a:pt x="59504" y="525463"/>
                </a:lnTo>
                <a:close/>
              </a:path>
              <a:path w="770255" h="589280">
                <a:moveTo>
                  <a:pt x="76897" y="548200"/>
                </a:moveTo>
                <a:lnTo>
                  <a:pt x="65531" y="556894"/>
                </a:lnTo>
                <a:lnTo>
                  <a:pt x="83547" y="556894"/>
                </a:lnTo>
                <a:lnTo>
                  <a:pt x="76897" y="548200"/>
                </a:lnTo>
                <a:close/>
              </a:path>
              <a:path w="770255" h="589280">
                <a:moveTo>
                  <a:pt x="693230" y="40698"/>
                </a:moveTo>
                <a:lnTo>
                  <a:pt x="59504" y="525463"/>
                </a:lnTo>
                <a:lnTo>
                  <a:pt x="76897" y="548200"/>
                </a:lnTo>
                <a:lnTo>
                  <a:pt x="710623" y="63435"/>
                </a:lnTo>
                <a:lnTo>
                  <a:pt x="693230" y="40698"/>
                </a:lnTo>
                <a:close/>
              </a:path>
              <a:path w="770255" h="589280">
                <a:moveTo>
                  <a:pt x="754376" y="32004"/>
                </a:moveTo>
                <a:lnTo>
                  <a:pt x="704595" y="32004"/>
                </a:lnTo>
                <a:lnTo>
                  <a:pt x="721994" y="54737"/>
                </a:lnTo>
                <a:lnTo>
                  <a:pt x="710623" y="63435"/>
                </a:lnTo>
                <a:lnTo>
                  <a:pt x="727963" y="86106"/>
                </a:lnTo>
                <a:lnTo>
                  <a:pt x="754376" y="32004"/>
                </a:lnTo>
                <a:close/>
              </a:path>
              <a:path w="770255" h="589280">
                <a:moveTo>
                  <a:pt x="704595" y="32004"/>
                </a:moveTo>
                <a:lnTo>
                  <a:pt x="693230" y="40698"/>
                </a:lnTo>
                <a:lnTo>
                  <a:pt x="710623" y="63435"/>
                </a:lnTo>
                <a:lnTo>
                  <a:pt x="721994" y="54737"/>
                </a:lnTo>
                <a:lnTo>
                  <a:pt x="704595" y="32004"/>
                </a:lnTo>
                <a:close/>
              </a:path>
              <a:path w="770255" h="589280">
                <a:moveTo>
                  <a:pt x="770001" y="0"/>
                </a:moveTo>
                <a:lnTo>
                  <a:pt x="675894" y="18033"/>
                </a:lnTo>
                <a:lnTo>
                  <a:pt x="693230" y="40698"/>
                </a:lnTo>
                <a:lnTo>
                  <a:pt x="704595" y="32004"/>
                </a:lnTo>
                <a:lnTo>
                  <a:pt x="754376" y="32004"/>
                </a:lnTo>
                <a:lnTo>
                  <a:pt x="7700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659460" y="3870325"/>
            <a:ext cx="570329" cy="484505"/>
          </a:xfrm>
          <a:custGeom>
            <a:avLst/>
            <a:gdLst/>
            <a:ahLst/>
            <a:cxnLst/>
            <a:rect l="l" t="t" r="r" b="b"/>
            <a:pathLst>
              <a:path w="570230" h="484504">
                <a:moveTo>
                  <a:pt x="495374" y="439601"/>
                </a:moveTo>
                <a:lnTo>
                  <a:pt x="476884" y="461391"/>
                </a:lnTo>
                <a:lnTo>
                  <a:pt x="569976" y="484124"/>
                </a:lnTo>
                <a:lnTo>
                  <a:pt x="554917" y="448818"/>
                </a:lnTo>
                <a:lnTo>
                  <a:pt x="506221" y="448818"/>
                </a:lnTo>
                <a:lnTo>
                  <a:pt x="495374" y="439601"/>
                </a:lnTo>
                <a:close/>
              </a:path>
              <a:path w="570230" h="484504">
                <a:moveTo>
                  <a:pt x="513851" y="417826"/>
                </a:moveTo>
                <a:lnTo>
                  <a:pt x="495374" y="439601"/>
                </a:lnTo>
                <a:lnTo>
                  <a:pt x="506221" y="448818"/>
                </a:lnTo>
                <a:lnTo>
                  <a:pt x="524763" y="427100"/>
                </a:lnTo>
                <a:lnTo>
                  <a:pt x="513851" y="417826"/>
                </a:lnTo>
                <a:close/>
              </a:path>
              <a:path w="570230" h="484504">
                <a:moveTo>
                  <a:pt x="532383" y="395986"/>
                </a:moveTo>
                <a:lnTo>
                  <a:pt x="513851" y="417826"/>
                </a:lnTo>
                <a:lnTo>
                  <a:pt x="524763" y="427100"/>
                </a:lnTo>
                <a:lnTo>
                  <a:pt x="506221" y="448818"/>
                </a:lnTo>
                <a:lnTo>
                  <a:pt x="554917" y="448818"/>
                </a:lnTo>
                <a:lnTo>
                  <a:pt x="532383" y="395986"/>
                </a:lnTo>
                <a:close/>
              </a:path>
              <a:path w="570230" h="484504">
                <a:moveTo>
                  <a:pt x="74642" y="44559"/>
                </a:moveTo>
                <a:lnTo>
                  <a:pt x="56084" y="66387"/>
                </a:lnTo>
                <a:lnTo>
                  <a:pt x="495374" y="439601"/>
                </a:lnTo>
                <a:lnTo>
                  <a:pt x="513851" y="417826"/>
                </a:lnTo>
                <a:lnTo>
                  <a:pt x="74642" y="44559"/>
                </a:lnTo>
                <a:close/>
              </a:path>
              <a:path w="570230" h="484504">
                <a:moveTo>
                  <a:pt x="0" y="0"/>
                </a:moveTo>
                <a:lnTo>
                  <a:pt x="37592" y="88137"/>
                </a:lnTo>
                <a:lnTo>
                  <a:pt x="56084" y="66387"/>
                </a:lnTo>
                <a:lnTo>
                  <a:pt x="45212" y="57150"/>
                </a:lnTo>
                <a:lnTo>
                  <a:pt x="63753" y="35306"/>
                </a:lnTo>
                <a:lnTo>
                  <a:pt x="82509" y="35306"/>
                </a:lnTo>
                <a:lnTo>
                  <a:pt x="93090" y="22860"/>
                </a:lnTo>
                <a:lnTo>
                  <a:pt x="0" y="0"/>
                </a:lnTo>
                <a:close/>
              </a:path>
              <a:path w="570230" h="484504">
                <a:moveTo>
                  <a:pt x="63753" y="35306"/>
                </a:moveTo>
                <a:lnTo>
                  <a:pt x="45212" y="57150"/>
                </a:lnTo>
                <a:lnTo>
                  <a:pt x="56084" y="66387"/>
                </a:lnTo>
                <a:lnTo>
                  <a:pt x="74642" y="44559"/>
                </a:lnTo>
                <a:lnTo>
                  <a:pt x="63753" y="35306"/>
                </a:lnTo>
                <a:close/>
              </a:path>
              <a:path w="570230" h="484504">
                <a:moveTo>
                  <a:pt x="82509" y="35306"/>
                </a:moveTo>
                <a:lnTo>
                  <a:pt x="63753" y="35306"/>
                </a:lnTo>
                <a:lnTo>
                  <a:pt x="74642" y="44559"/>
                </a:lnTo>
                <a:lnTo>
                  <a:pt x="82509" y="353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63829" y="3641345"/>
            <a:ext cx="579856" cy="85725"/>
          </a:xfrm>
          <a:custGeom>
            <a:avLst/>
            <a:gdLst/>
            <a:ahLst/>
            <a:cxnLst/>
            <a:rect l="l" t="t" r="r" b="b"/>
            <a:pathLst>
              <a:path w="579755" h="85725">
                <a:moveTo>
                  <a:pt x="551982" y="28320"/>
                </a:moveTo>
                <a:lnTo>
                  <a:pt x="508000" y="28320"/>
                </a:lnTo>
                <a:lnTo>
                  <a:pt x="508380" y="56895"/>
                </a:lnTo>
                <a:lnTo>
                  <a:pt x="494113" y="57092"/>
                </a:lnTo>
                <a:lnTo>
                  <a:pt x="494538" y="85725"/>
                </a:lnTo>
                <a:lnTo>
                  <a:pt x="579627" y="41656"/>
                </a:lnTo>
                <a:lnTo>
                  <a:pt x="551982" y="28320"/>
                </a:lnTo>
                <a:close/>
              </a:path>
              <a:path w="579755" h="85725">
                <a:moveTo>
                  <a:pt x="493690" y="28517"/>
                </a:moveTo>
                <a:lnTo>
                  <a:pt x="0" y="35306"/>
                </a:lnTo>
                <a:lnTo>
                  <a:pt x="380" y="63881"/>
                </a:lnTo>
                <a:lnTo>
                  <a:pt x="494113" y="57092"/>
                </a:lnTo>
                <a:lnTo>
                  <a:pt x="493690" y="28517"/>
                </a:lnTo>
                <a:close/>
              </a:path>
              <a:path w="579755" h="85725">
                <a:moveTo>
                  <a:pt x="508000" y="28320"/>
                </a:moveTo>
                <a:lnTo>
                  <a:pt x="493690" y="28517"/>
                </a:lnTo>
                <a:lnTo>
                  <a:pt x="494113" y="57092"/>
                </a:lnTo>
                <a:lnTo>
                  <a:pt x="508380" y="56895"/>
                </a:lnTo>
                <a:lnTo>
                  <a:pt x="508000" y="28320"/>
                </a:lnTo>
                <a:close/>
              </a:path>
              <a:path w="579755" h="85725">
                <a:moveTo>
                  <a:pt x="493267" y="0"/>
                </a:moveTo>
                <a:lnTo>
                  <a:pt x="493690" y="28517"/>
                </a:lnTo>
                <a:lnTo>
                  <a:pt x="508000" y="28320"/>
                </a:lnTo>
                <a:lnTo>
                  <a:pt x="551982" y="28320"/>
                </a:lnTo>
                <a:lnTo>
                  <a:pt x="49326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215435" y="3898900"/>
            <a:ext cx="177831" cy="455930"/>
          </a:xfrm>
          <a:custGeom>
            <a:avLst/>
            <a:gdLst/>
            <a:ahLst/>
            <a:cxnLst/>
            <a:rect l="l" t="t" r="r" b="b"/>
            <a:pathLst>
              <a:path w="177800" h="455929">
                <a:moveTo>
                  <a:pt x="0" y="360806"/>
                </a:moveTo>
                <a:lnTo>
                  <a:pt x="14097" y="455549"/>
                </a:lnTo>
                <a:lnTo>
                  <a:pt x="76878" y="392175"/>
                </a:lnTo>
                <a:lnTo>
                  <a:pt x="49911" y="392175"/>
                </a:lnTo>
                <a:lnTo>
                  <a:pt x="22733" y="383286"/>
                </a:lnTo>
                <a:lnTo>
                  <a:pt x="27184" y="369699"/>
                </a:lnTo>
                <a:lnTo>
                  <a:pt x="0" y="360806"/>
                </a:lnTo>
                <a:close/>
              </a:path>
              <a:path w="177800" h="455929">
                <a:moveTo>
                  <a:pt x="27184" y="369699"/>
                </a:moveTo>
                <a:lnTo>
                  <a:pt x="22733" y="383286"/>
                </a:lnTo>
                <a:lnTo>
                  <a:pt x="49911" y="392175"/>
                </a:lnTo>
                <a:lnTo>
                  <a:pt x="54362" y="378589"/>
                </a:lnTo>
                <a:lnTo>
                  <a:pt x="27184" y="369699"/>
                </a:lnTo>
                <a:close/>
              </a:path>
              <a:path w="177800" h="455929">
                <a:moveTo>
                  <a:pt x="54362" y="378589"/>
                </a:moveTo>
                <a:lnTo>
                  <a:pt x="49911" y="392175"/>
                </a:lnTo>
                <a:lnTo>
                  <a:pt x="76878" y="392175"/>
                </a:lnTo>
                <a:lnTo>
                  <a:pt x="81534" y="387476"/>
                </a:lnTo>
                <a:lnTo>
                  <a:pt x="54362" y="378589"/>
                </a:lnTo>
                <a:close/>
              </a:path>
              <a:path w="177800" h="455929">
                <a:moveTo>
                  <a:pt x="123081" y="77010"/>
                </a:moveTo>
                <a:lnTo>
                  <a:pt x="27184" y="369699"/>
                </a:lnTo>
                <a:lnTo>
                  <a:pt x="54362" y="378589"/>
                </a:lnTo>
                <a:lnTo>
                  <a:pt x="150246" y="85938"/>
                </a:lnTo>
                <a:lnTo>
                  <a:pt x="123081" y="77010"/>
                </a:lnTo>
                <a:close/>
              </a:path>
              <a:path w="177800" h="455929">
                <a:moveTo>
                  <a:pt x="172757" y="63500"/>
                </a:moveTo>
                <a:lnTo>
                  <a:pt x="127508" y="63500"/>
                </a:lnTo>
                <a:lnTo>
                  <a:pt x="154686" y="72389"/>
                </a:lnTo>
                <a:lnTo>
                  <a:pt x="150246" y="85938"/>
                </a:lnTo>
                <a:lnTo>
                  <a:pt x="177419" y="94868"/>
                </a:lnTo>
                <a:lnTo>
                  <a:pt x="172757" y="63500"/>
                </a:lnTo>
                <a:close/>
              </a:path>
              <a:path w="177800" h="455929">
                <a:moveTo>
                  <a:pt x="127508" y="63500"/>
                </a:moveTo>
                <a:lnTo>
                  <a:pt x="123081" y="77010"/>
                </a:lnTo>
                <a:lnTo>
                  <a:pt x="150246" y="85938"/>
                </a:lnTo>
                <a:lnTo>
                  <a:pt x="154686" y="72389"/>
                </a:lnTo>
                <a:lnTo>
                  <a:pt x="127508" y="63500"/>
                </a:lnTo>
                <a:close/>
              </a:path>
              <a:path w="177800" h="455929">
                <a:moveTo>
                  <a:pt x="163322" y="0"/>
                </a:moveTo>
                <a:lnTo>
                  <a:pt x="95885" y="68072"/>
                </a:lnTo>
                <a:lnTo>
                  <a:pt x="123081" y="77010"/>
                </a:lnTo>
                <a:lnTo>
                  <a:pt x="127508" y="63500"/>
                </a:lnTo>
                <a:lnTo>
                  <a:pt x="172757" y="63500"/>
                </a:lnTo>
                <a:lnTo>
                  <a:pt x="1633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065397" y="3870325"/>
            <a:ext cx="332163" cy="412750"/>
          </a:xfrm>
          <a:custGeom>
            <a:avLst/>
            <a:gdLst/>
            <a:ahLst/>
            <a:cxnLst/>
            <a:rect l="l" t="t" r="r" b="b"/>
            <a:pathLst>
              <a:path w="332105" h="412750">
                <a:moveTo>
                  <a:pt x="20307" y="319024"/>
                </a:moveTo>
                <a:lnTo>
                  <a:pt x="0" y="412750"/>
                </a:lnTo>
                <a:lnTo>
                  <a:pt x="87122" y="372744"/>
                </a:lnTo>
                <a:lnTo>
                  <a:pt x="78750" y="366013"/>
                </a:lnTo>
                <a:lnTo>
                  <a:pt x="55892" y="366013"/>
                </a:lnTo>
                <a:lnTo>
                  <a:pt x="33616" y="348106"/>
                </a:lnTo>
                <a:lnTo>
                  <a:pt x="42592" y="336942"/>
                </a:lnTo>
                <a:lnTo>
                  <a:pt x="20307" y="319024"/>
                </a:lnTo>
                <a:close/>
              </a:path>
              <a:path w="332105" h="412750">
                <a:moveTo>
                  <a:pt x="42592" y="336942"/>
                </a:moveTo>
                <a:lnTo>
                  <a:pt x="33616" y="348106"/>
                </a:lnTo>
                <a:lnTo>
                  <a:pt x="55892" y="366013"/>
                </a:lnTo>
                <a:lnTo>
                  <a:pt x="64865" y="354850"/>
                </a:lnTo>
                <a:lnTo>
                  <a:pt x="42592" y="336942"/>
                </a:lnTo>
                <a:close/>
              </a:path>
              <a:path w="332105" h="412750">
                <a:moveTo>
                  <a:pt x="64865" y="354850"/>
                </a:moveTo>
                <a:lnTo>
                  <a:pt x="55892" y="366013"/>
                </a:lnTo>
                <a:lnTo>
                  <a:pt x="78750" y="366013"/>
                </a:lnTo>
                <a:lnTo>
                  <a:pt x="64865" y="354850"/>
                </a:lnTo>
                <a:close/>
              </a:path>
              <a:path w="332105" h="412750">
                <a:moveTo>
                  <a:pt x="266926" y="57906"/>
                </a:moveTo>
                <a:lnTo>
                  <a:pt x="42592" y="336942"/>
                </a:lnTo>
                <a:lnTo>
                  <a:pt x="64865" y="354850"/>
                </a:lnTo>
                <a:lnTo>
                  <a:pt x="289169" y="75794"/>
                </a:lnTo>
                <a:lnTo>
                  <a:pt x="266926" y="57906"/>
                </a:lnTo>
                <a:close/>
              </a:path>
              <a:path w="332105" h="412750">
                <a:moveTo>
                  <a:pt x="321655" y="46736"/>
                </a:moveTo>
                <a:lnTo>
                  <a:pt x="275907" y="46736"/>
                </a:lnTo>
                <a:lnTo>
                  <a:pt x="298132" y="64643"/>
                </a:lnTo>
                <a:lnTo>
                  <a:pt x="289169" y="75794"/>
                </a:lnTo>
                <a:lnTo>
                  <a:pt x="311467" y="93725"/>
                </a:lnTo>
                <a:lnTo>
                  <a:pt x="321655" y="46736"/>
                </a:lnTo>
                <a:close/>
              </a:path>
              <a:path w="332105" h="412750">
                <a:moveTo>
                  <a:pt x="275907" y="46736"/>
                </a:moveTo>
                <a:lnTo>
                  <a:pt x="266926" y="57906"/>
                </a:lnTo>
                <a:lnTo>
                  <a:pt x="289169" y="75794"/>
                </a:lnTo>
                <a:lnTo>
                  <a:pt x="298132" y="64643"/>
                </a:lnTo>
                <a:lnTo>
                  <a:pt x="275907" y="46736"/>
                </a:lnTo>
                <a:close/>
              </a:path>
              <a:path w="332105" h="412750">
                <a:moveTo>
                  <a:pt x="331787" y="0"/>
                </a:moveTo>
                <a:lnTo>
                  <a:pt x="244665" y="40005"/>
                </a:lnTo>
                <a:lnTo>
                  <a:pt x="266926" y="57906"/>
                </a:lnTo>
                <a:lnTo>
                  <a:pt x="275907" y="46736"/>
                </a:lnTo>
                <a:lnTo>
                  <a:pt x="321655" y="46736"/>
                </a:lnTo>
                <a:lnTo>
                  <a:pt x="3317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765905" y="2940685"/>
            <a:ext cx="463631" cy="574040"/>
          </a:xfrm>
          <a:custGeom>
            <a:avLst/>
            <a:gdLst/>
            <a:ahLst/>
            <a:cxnLst/>
            <a:rect l="l" t="t" r="r" b="b"/>
            <a:pathLst>
              <a:path w="463550" h="574039">
                <a:moveTo>
                  <a:pt x="398876" y="516033"/>
                </a:moveTo>
                <a:lnTo>
                  <a:pt x="376555" y="533907"/>
                </a:lnTo>
                <a:lnTo>
                  <a:pt x="463550" y="574039"/>
                </a:lnTo>
                <a:lnTo>
                  <a:pt x="453516" y="527176"/>
                </a:lnTo>
                <a:lnTo>
                  <a:pt x="407797" y="527176"/>
                </a:lnTo>
                <a:lnTo>
                  <a:pt x="398876" y="516033"/>
                </a:lnTo>
                <a:close/>
              </a:path>
              <a:path w="463550" h="574039">
                <a:moveTo>
                  <a:pt x="421093" y="498243"/>
                </a:moveTo>
                <a:lnTo>
                  <a:pt x="398876" y="516033"/>
                </a:lnTo>
                <a:lnTo>
                  <a:pt x="407797" y="527176"/>
                </a:lnTo>
                <a:lnTo>
                  <a:pt x="430022" y="509396"/>
                </a:lnTo>
                <a:lnTo>
                  <a:pt x="421093" y="498243"/>
                </a:lnTo>
                <a:close/>
              </a:path>
              <a:path w="463550" h="574039">
                <a:moveTo>
                  <a:pt x="443483" y="480313"/>
                </a:moveTo>
                <a:lnTo>
                  <a:pt x="421093" y="498243"/>
                </a:lnTo>
                <a:lnTo>
                  <a:pt x="430022" y="509396"/>
                </a:lnTo>
                <a:lnTo>
                  <a:pt x="407797" y="527176"/>
                </a:lnTo>
                <a:lnTo>
                  <a:pt x="453516" y="527176"/>
                </a:lnTo>
                <a:lnTo>
                  <a:pt x="443483" y="480313"/>
                </a:lnTo>
                <a:close/>
              </a:path>
              <a:path w="463550" h="574039">
                <a:moveTo>
                  <a:pt x="22225" y="0"/>
                </a:moveTo>
                <a:lnTo>
                  <a:pt x="0" y="17779"/>
                </a:lnTo>
                <a:lnTo>
                  <a:pt x="398876" y="516033"/>
                </a:lnTo>
                <a:lnTo>
                  <a:pt x="421093" y="498243"/>
                </a:lnTo>
                <a:lnTo>
                  <a:pt x="2222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209885" y="4613275"/>
            <a:ext cx="328987" cy="236854"/>
          </a:xfrm>
          <a:custGeom>
            <a:avLst/>
            <a:gdLst/>
            <a:ahLst/>
            <a:cxnLst/>
            <a:rect l="l" t="t" r="r" b="b"/>
            <a:pathLst>
              <a:path w="328930" h="236854">
                <a:moveTo>
                  <a:pt x="250656" y="198051"/>
                </a:moveTo>
                <a:lnTo>
                  <a:pt x="233934" y="221246"/>
                </a:lnTo>
                <a:lnTo>
                  <a:pt x="328675" y="236537"/>
                </a:lnTo>
                <a:lnTo>
                  <a:pt x="312847" y="206400"/>
                </a:lnTo>
                <a:lnTo>
                  <a:pt x="262255" y="206400"/>
                </a:lnTo>
                <a:lnTo>
                  <a:pt x="250656" y="198051"/>
                </a:lnTo>
                <a:close/>
              </a:path>
              <a:path w="328930" h="236854">
                <a:moveTo>
                  <a:pt x="267390" y="174840"/>
                </a:moveTo>
                <a:lnTo>
                  <a:pt x="250656" y="198051"/>
                </a:lnTo>
                <a:lnTo>
                  <a:pt x="262255" y="206400"/>
                </a:lnTo>
                <a:lnTo>
                  <a:pt x="279019" y="183210"/>
                </a:lnTo>
                <a:lnTo>
                  <a:pt x="267390" y="174840"/>
                </a:lnTo>
                <a:close/>
              </a:path>
              <a:path w="328930" h="236854">
                <a:moveTo>
                  <a:pt x="284099" y="151663"/>
                </a:moveTo>
                <a:lnTo>
                  <a:pt x="267390" y="174840"/>
                </a:lnTo>
                <a:lnTo>
                  <a:pt x="279019" y="183210"/>
                </a:lnTo>
                <a:lnTo>
                  <a:pt x="262255" y="206400"/>
                </a:lnTo>
                <a:lnTo>
                  <a:pt x="312847" y="206400"/>
                </a:lnTo>
                <a:lnTo>
                  <a:pt x="284099" y="151663"/>
                </a:lnTo>
                <a:close/>
              </a:path>
              <a:path w="328930" h="236854">
                <a:moveTo>
                  <a:pt x="77908" y="38458"/>
                </a:moveTo>
                <a:lnTo>
                  <a:pt x="61205" y="61672"/>
                </a:lnTo>
                <a:lnTo>
                  <a:pt x="250656" y="198051"/>
                </a:lnTo>
                <a:lnTo>
                  <a:pt x="267390" y="174840"/>
                </a:lnTo>
                <a:lnTo>
                  <a:pt x="77908" y="38458"/>
                </a:lnTo>
                <a:close/>
              </a:path>
              <a:path w="328930" h="236854">
                <a:moveTo>
                  <a:pt x="0" y="0"/>
                </a:moveTo>
                <a:lnTo>
                  <a:pt x="44538" y="84836"/>
                </a:lnTo>
                <a:lnTo>
                  <a:pt x="61205" y="61672"/>
                </a:lnTo>
                <a:lnTo>
                  <a:pt x="49631" y="53340"/>
                </a:lnTo>
                <a:lnTo>
                  <a:pt x="66293" y="30099"/>
                </a:lnTo>
                <a:lnTo>
                  <a:pt x="83923" y="30099"/>
                </a:lnTo>
                <a:lnTo>
                  <a:pt x="94615" y="15240"/>
                </a:lnTo>
                <a:lnTo>
                  <a:pt x="0" y="0"/>
                </a:lnTo>
                <a:close/>
              </a:path>
              <a:path w="328930" h="236854">
                <a:moveTo>
                  <a:pt x="66293" y="30099"/>
                </a:moveTo>
                <a:lnTo>
                  <a:pt x="49631" y="53340"/>
                </a:lnTo>
                <a:lnTo>
                  <a:pt x="61205" y="61672"/>
                </a:lnTo>
                <a:lnTo>
                  <a:pt x="77908" y="38458"/>
                </a:lnTo>
                <a:lnTo>
                  <a:pt x="66293" y="30099"/>
                </a:lnTo>
                <a:close/>
              </a:path>
              <a:path w="328930" h="236854">
                <a:moveTo>
                  <a:pt x="83923" y="30099"/>
                </a:moveTo>
                <a:lnTo>
                  <a:pt x="66293" y="30099"/>
                </a:lnTo>
                <a:lnTo>
                  <a:pt x="77908" y="38458"/>
                </a:lnTo>
                <a:lnTo>
                  <a:pt x="83923" y="30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4507631" y="2576449"/>
            <a:ext cx="3992938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楷体" panose="02010609060101010101" pitchFamily="49" charset="-122"/>
                <a:cs typeface="楷体" panose="02010609060101010101" pitchFamily="49" charset="-122"/>
              </a:rPr>
              <a:t>广度优先搜索队列变化过程：</a:t>
            </a:r>
            <a:endParaRPr sz="2400">
              <a:latin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4294967295"/>
          </p:nvPr>
        </p:nvSpPr>
        <p:spPr>
          <a:xfrm>
            <a:off x="7087831" y="6543041"/>
            <a:ext cx="2057757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65"/>
              </a:lnSpc>
            </a:pPr>
            <a:fld id="{81D60167-4931-47E6-BA6A-407CBD079E47}" type="slidenum">
              <a:rPr dirty="0"/>
            </a:fld>
            <a:endParaRPr dirty="0"/>
          </a:p>
        </p:txBody>
      </p:sp>
      <p:sp>
        <p:nvSpPr>
          <p:cNvPr id="37" name="object 37"/>
          <p:cNvSpPr txBox="1"/>
          <p:nvPr/>
        </p:nvSpPr>
        <p:spPr>
          <a:xfrm>
            <a:off x="4976120" y="3094102"/>
            <a:ext cx="333433" cy="346075"/>
          </a:xfrm>
          <a:prstGeom prst="rect">
            <a:avLst/>
          </a:prstGeom>
          <a:solidFill>
            <a:srgbClr val="BEBEBE"/>
          </a:solidFill>
          <a:ln w="12700">
            <a:solidFill>
              <a:srgbClr val="000000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sz="2000" dirty="0">
                <a:latin typeface="Arial" panose="020B0604020202020204"/>
                <a:cs typeface="Arial" panose="020B0604020202020204"/>
              </a:rPr>
              <a:t>2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309522" y="3505264"/>
            <a:ext cx="332163" cy="357505"/>
          </a:xfrm>
          <a:prstGeom prst="rect">
            <a:avLst/>
          </a:prstGeom>
          <a:solidFill>
            <a:srgbClr val="BEBEBE"/>
          </a:solidFill>
          <a:ln w="12763">
            <a:solidFill>
              <a:srgbClr val="00000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95"/>
              </a:spcBef>
            </a:pPr>
            <a:r>
              <a:rPr sz="2000" dirty="0">
                <a:latin typeface="Arial" panose="020B0604020202020204"/>
                <a:cs typeface="Arial" panose="020B0604020202020204"/>
              </a:rPr>
              <a:t>4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641399" y="3505263"/>
            <a:ext cx="332163" cy="355600"/>
          </a:xfrm>
          <a:prstGeom prst="rect">
            <a:avLst/>
          </a:prstGeom>
          <a:solidFill>
            <a:srgbClr val="BEBEBE"/>
          </a:solidFill>
          <a:ln w="12763">
            <a:solidFill>
              <a:srgbClr val="0000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80"/>
              </a:spcBef>
            </a:pPr>
            <a:r>
              <a:rPr sz="2000" dirty="0">
                <a:latin typeface="Arial" panose="020B0604020202020204"/>
                <a:cs typeface="Arial" panose="020B0604020202020204"/>
              </a:rPr>
              <a:t>6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973244" y="3505264"/>
            <a:ext cx="332163" cy="357505"/>
          </a:xfrm>
          <a:prstGeom prst="rect">
            <a:avLst/>
          </a:prstGeom>
          <a:solidFill>
            <a:srgbClr val="92D050"/>
          </a:solidFill>
          <a:ln w="12700">
            <a:solidFill>
              <a:srgbClr val="00000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95"/>
              </a:spcBef>
            </a:pPr>
            <a:r>
              <a:rPr sz="2000" dirty="0">
                <a:latin typeface="Arial" panose="020B0604020202020204"/>
                <a:cs typeface="Arial" panose="020B0604020202020204"/>
              </a:rPr>
              <a:t>1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644308" y="3094102"/>
            <a:ext cx="332163" cy="346075"/>
          </a:xfrm>
          <a:prstGeom prst="rect">
            <a:avLst/>
          </a:prstGeom>
          <a:solidFill>
            <a:srgbClr val="FFFF85"/>
          </a:solidFill>
          <a:ln w="12763">
            <a:solidFill>
              <a:srgbClr val="000000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sz="2000" dirty="0">
                <a:latin typeface="Arial" panose="020B0604020202020204"/>
                <a:cs typeface="Arial" panose="020B0604020202020204"/>
              </a:rPr>
              <a:t>3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822017" y="3605733"/>
            <a:ext cx="52142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Arial" panose="020B0604020202020204"/>
                <a:cs typeface="Arial" panose="020B0604020202020204"/>
              </a:rPr>
              <a:t>O</a:t>
            </a:r>
            <a:r>
              <a:rPr sz="1600" spc="-5" dirty="0">
                <a:latin typeface="Arial" panose="020B0604020202020204"/>
                <a:cs typeface="Arial" panose="020B0604020202020204"/>
              </a:rPr>
              <a:t>pen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822018" y="3134232"/>
            <a:ext cx="657339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 panose="020B0604020202020204"/>
                <a:cs typeface="Arial" panose="020B0604020202020204"/>
              </a:rPr>
              <a:t>Closed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59837" y="2042415"/>
            <a:ext cx="4141554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6FC0"/>
                </a:solidFill>
                <a:latin typeface="黑体" panose="02010609060101010101" charset="-122"/>
                <a:cs typeface="黑体" panose="02010609060101010101" charset="-122"/>
              </a:rPr>
              <a:t>如何搜索到一条走到5的路径？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87130" y="1199486"/>
            <a:ext cx="448959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ym typeface="+mn-ea"/>
              </a:rPr>
              <a:t>假设农夫起始位于</a:t>
            </a:r>
            <a:r>
              <a:rPr sz="2400" dirty="0">
                <a:sym typeface="+mn-ea"/>
              </a:rPr>
              <a:t>点</a:t>
            </a:r>
            <a:r>
              <a:rPr sz="2400" spc="-5" dirty="0">
                <a:sym typeface="+mn-ea"/>
              </a:rPr>
              <a:t>3，牛位于</a:t>
            </a:r>
            <a:r>
              <a:rPr sz="2400" dirty="0">
                <a:sym typeface="+mn-ea"/>
              </a:rPr>
              <a:t>5</a:t>
            </a:r>
            <a:endParaRPr sz="2400" dirty="0"/>
          </a:p>
          <a:p>
            <a:pPr marL="12700" algn="l">
              <a:lnSpc>
                <a:spcPct val="100000"/>
              </a:lnSpc>
            </a:pPr>
            <a:r>
              <a:rPr sz="2400" dirty="0">
                <a:sym typeface="+mn-ea"/>
              </a:rPr>
              <a:t>N=3,K=5，最右边是6。</a:t>
            </a:r>
            <a:endParaRPr lang="zh-CN" altLang="en-US" sz="2400" dirty="0"/>
          </a:p>
        </p:txBody>
      </p:sp>
      <p:sp>
        <p:nvSpPr>
          <p:cNvPr id="44" name="标题 1"/>
          <p:cNvSpPr txBox="1"/>
          <p:nvPr/>
        </p:nvSpPr>
        <p:spPr>
          <a:xfrm>
            <a:off x="457835" y="436830"/>
            <a:ext cx="8229600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3.5.2 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2805]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</a:rPr>
              <a:t>抓住那</a:t>
            </a: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</a:rPr>
              <a:t>头牛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</a:rPr>
              <a:t>分析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2407068" y="2581275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900" y="0"/>
                </a:moveTo>
                <a:lnTo>
                  <a:pt x="166391" y="5701"/>
                </a:lnTo>
                <a:lnTo>
                  <a:pt x="120946" y="21941"/>
                </a:lnTo>
                <a:lnTo>
                  <a:pt x="80859" y="47426"/>
                </a:lnTo>
                <a:lnTo>
                  <a:pt x="47426" y="80859"/>
                </a:lnTo>
                <a:lnTo>
                  <a:pt x="21941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5701" y="265408"/>
                </a:lnTo>
                <a:lnTo>
                  <a:pt x="21941" y="310853"/>
                </a:lnTo>
                <a:lnTo>
                  <a:pt x="47426" y="350940"/>
                </a:lnTo>
                <a:lnTo>
                  <a:pt x="80859" y="384373"/>
                </a:lnTo>
                <a:lnTo>
                  <a:pt x="120946" y="409858"/>
                </a:lnTo>
                <a:lnTo>
                  <a:pt x="166391" y="426098"/>
                </a:lnTo>
                <a:lnTo>
                  <a:pt x="215900" y="431800"/>
                </a:lnTo>
                <a:lnTo>
                  <a:pt x="265408" y="426098"/>
                </a:lnTo>
                <a:lnTo>
                  <a:pt x="310853" y="409858"/>
                </a:lnTo>
                <a:lnTo>
                  <a:pt x="350940" y="384373"/>
                </a:lnTo>
                <a:lnTo>
                  <a:pt x="384373" y="350940"/>
                </a:lnTo>
                <a:lnTo>
                  <a:pt x="409858" y="310853"/>
                </a:lnTo>
                <a:lnTo>
                  <a:pt x="426098" y="265408"/>
                </a:lnTo>
                <a:lnTo>
                  <a:pt x="431800" y="215900"/>
                </a:lnTo>
                <a:lnTo>
                  <a:pt x="426098" y="166391"/>
                </a:lnTo>
                <a:lnTo>
                  <a:pt x="409858" y="120946"/>
                </a:lnTo>
                <a:lnTo>
                  <a:pt x="384373" y="80859"/>
                </a:lnTo>
                <a:lnTo>
                  <a:pt x="350940" y="47426"/>
                </a:lnTo>
                <a:lnTo>
                  <a:pt x="310853" y="21941"/>
                </a:lnTo>
                <a:lnTo>
                  <a:pt x="265408" y="5701"/>
                </a:lnTo>
                <a:lnTo>
                  <a:pt x="215900" y="0"/>
                </a:lnTo>
                <a:close/>
              </a:path>
            </a:pathLst>
          </a:custGeom>
          <a:solidFill>
            <a:srgbClr val="FFFF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407068" y="2581275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900"/>
                </a:moveTo>
                <a:lnTo>
                  <a:pt x="5701" y="166391"/>
                </a:lnTo>
                <a:lnTo>
                  <a:pt x="21941" y="120946"/>
                </a:lnTo>
                <a:lnTo>
                  <a:pt x="47426" y="80859"/>
                </a:lnTo>
                <a:lnTo>
                  <a:pt x="80859" y="47426"/>
                </a:lnTo>
                <a:lnTo>
                  <a:pt x="120946" y="21941"/>
                </a:lnTo>
                <a:lnTo>
                  <a:pt x="166391" y="5701"/>
                </a:lnTo>
                <a:lnTo>
                  <a:pt x="215900" y="0"/>
                </a:lnTo>
                <a:lnTo>
                  <a:pt x="265408" y="5701"/>
                </a:lnTo>
                <a:lnTo>
                  <a:pt x="310853" y="21941"/>
                </a:lnTo>
                <a:lnTo>
                  <a:pt x="350940" y="47426"/>
                </a:lnTo>
                <a:lnTo>
                  <a:pt x="384373" y="80859"/>
                </a:lnTo>
                <a:lnTo>
                  <a:pt x="409858" y="120946"/>
                </a:lnTo>
                <a:lnTo>
                  <a:pt x="426098" y="166391"/>
                </a:lnTo>
                <a:lnTo>
                  <a:pt x="431800" y="215900"/>
                </a:lnTo>
                <a:lnTo>
                  <a:pt x="426098" y="265408"/>
                </a:lnTo>
                <a:lnTo>
                  <a:pt x="409858" y="310853"/>
                </a:lnTo>
                <a:lnTo>
                  <a:pt x="384373" y="350940"/>
                </a:lnTo>
                <a:lnTo>
                  <a:pt x="350940" y="384373"/>
                </a:lnTo>
                <a:lnTo>
                  <a:pt x="310853" y="409858"/>
                </a:lnTo>
                <a:lnTo>
                  <a:pt x="265408" y="426098"/>
                </a:lnTo>
                <a:lnTo>
                  <a:pt x="215900" y="431800"/>
                </a:lnTo>
                <a:lnTo>
                  <a:pt x="166391" y="426098"/>
                </a:lnTo>
                <a:lnTo>
                  <a:pt x="120946" y="409858"/>
                </a:lnTo>
                <a:lnTo>
                  <a:pt x="80859" y="384373"/>
                </a:lnTo>
                <a:lnTo>
                  <a:pt x="47426" y="350940"/>
                </a:lnTo>
                <a:lnTo>
                  <a:pt x="21941" y="310853"/>
                </a:lnTo>
                <a:lnTo>
                  <a:pt x="5701" y="265408"/>
                </a:lnTo>
                <a:lnTo>
                  <a:pt x="0" y="215900"/>
                </a:lnTo>
                <a:close/>
              </a:path>
            </a:pathLst>
          </a:custGeom>
          <a:ln w="25400">
            <a:solidFill>
              <a:srgbClr val="9494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547173" y="2641600"/>
            <a:ext cx="153062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3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32206" y="3475101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900" y="0"/>
                </a:moveTo>
                <a:lnTo>
                  <a:pt x="166391" y="5701"/>
                </a:lnTo>
                <a:lnTo>
                  <a:pt x="120946" y="21941"/>
                </a:lnTo>
                <a:lnTo>
                  <a:pt x="80859" y="47426"/>
                </a:lnTo>
                <a:lnTo>
                  <a:pt x="47426" y="80859"/>
                </a:lnTo>
                <a:lnTo>
                  <a:pt x="21941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5701" y="265368"/>
                </a:lnTo>
                <a:lnTo>
                  <a:pt x="21941" y="310798"/>
                </a:lnTo>
                <a:lnTo>
                  <a:pt x="47426" y="350887"/>
                </a:lnTo>
                <a:lnTo>
                  <a:pt x="80859" y="384333"/>
                </a:lnTo>
                <a:lnTo>
                  <a:pt x="120946" y="409836"/>
                </a:lnTo>
                <a:lnTo>
                  <a:pt x="166391" y="426092"/>
                </a:lnTo>
                <a:lnTo>
                  <a:pt x="215900" y="431800"/>
                </a:lnTo>
                <a:lnTo>
                  <a:pt x="265368" y="426092"/>
                </a:lnTo>
                <a:lnTo>
                  <a:pt x="310798" y="409836"/>
                </a:lnTo>
                <a:lnTo>
                  <a:pt x="350887" y="384333"/>
                </a:lnTo>
                <a:lnTo>
                  <a:pt x="384333" y="350887"/>
                </a:lnTo>
                <a:lnTo>
                  <a:pt x="409836" y="310798"/>
                </a:lnTo>
                <a:lnTo>
                  <a:pt x="426092" y="265368"/>
                </a:lnTo>
                <a:lnTo>
                  <a:pt x="431800" y="215900"/>
                </a:lnTo>
                <a:lnTo>
                  <a:pt x="426092" y="166391"/>
                </a:lnTo>
                <a:lnTo>
                  <a:pt x="409836" y="120946"/>
                </a:lnTo>
                <a:lnTo>
                  <a:pt x="384333" y="80859"/>
                </a:lnTo>
                <a:lnTo>
                  <a:pt x="350887" y="47426"/>
                </a:lnTo>
                <a:lnTo>
                  <a:pt x="310798" y="21941"/>
                </a:lnTo>
                <a:lnTo>
                  <a:pt x="265368" y="5701"/>
                </a:lnTo>
                <a:lnTo>
                  <a:pt x="215900" y="0"/>
                </a:lnTo>
                <a:close/>
              </a:path>
            </a:pathLst>
          </a:custGeom>
          <a:solidFill>
            <a:srgbClr val="FFFF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32206" y="3475101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900"/>
                </a:moveTo>
                <a:lnTo>
                  <a:pt x="5701" y="166391"/>
                </a:lnTo>
                <a:lnTo>
                  <a:pt x="21941" y="120946"/>
                </a:lnTo>
                <a:lnTo>
                  <a:pt x="47426" y="80859"/>
                </a:lnTo>
                <a:lnTo>
                  <a:pt x="80859" y="47426"/>
                </a:lnTo>
                <a:lnTo>
                  <a:pt x="120946" y="21941"/>
                </a:lnTo>
                <a:lnTo>
                  <a:pt x="166391" y="5701"/>
                </a:lnTo>
                <a:lnTo>
                  <a:pt x="215900" y="0"/>
                </a:lnTo>
                <a:lnTo>
                  <a:pt x="265368" y="5701"/>
                </a:lnTo>
                <a:lnTo>
                  <a:pt x="310798" y="21941"/>
                </a:lnTo>
                <a:lnTo>
                  <a:pt x="350887" y="47426"/>
                </a:lnTo>
                <a:lnTo>
                  <a:pt x="384333" y="80859"/>
                </a:lnTo>
                <a:lnTo>
                  <a:pt x="409836" y="120946"/>
                </a:lnTo>
                <a:lnTo>
                  <a:pt x="426092" y="166391"/>
                </a:lnTo>
                <a:lnTo>
                  <a:pt x="431800" y="215900"/>
                </a:lnTo>
                <a:lnTo>
                  <a:pt x="426092" y="265368"/>
                </a:lnTo>
                <a:lnTo>
                  <a:pt x="409836" y="310798"/>
                </a:lnTo>
                <a:lnTo>
                  <a:pt x="384333" y="350887"/>
                </a:lnTo>
                <a:lnTo>
                  <a:pt x="350887" y="384333"/>
                </a:lnTo>
                <a:lnTo>
                  <a:pt x="310798" y="409836"/>
                </a:lnTo>
                <a:lnTo>
                  <a:pt x="265368" y="426092"/>
                </a:lnTo>
                <a:lnTo>
                  <a:pt x="215900" y="431800"/>
                </a:lnTo>
                <a:lnTo>
                  <a:pt x="166391" y="426092"/>
                </a:lnTo>
                <a:lnTo>
                  <a:pt x="120946" y="409836"/>
                </a:lnTo>
                <a:lnTo>
                  <a:pt x="80859" y="384333"/>
                </a:lnTo>
                <a:lnTo>
                  <a:pt x="47426" y="350887"/>
                </a:lnTo>
                <a:lnTo>
                  <a:pt x="21941" y="310798"/>
                </a:lnTo>
                <a:lnTo>
                  <a:pt x="5701" y="265368"/>
                </a:lnTo>
                <a:lnTo>
                  <a:pt x="0" y="215900"/>
                </a:lnTo>
                <a:close/>
              </a:path>
            </a:pathLst>
          </a:custGeom>
          <a:ln w="25400">
            <a:solidFill>
              <a:srgbClr val="9494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472186" y="3535629"/>
            <a:ext cx="153062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 panose="020B0604020202020204"/>
                <a:cs typeface="Arial" panose="020B0604020202020204"/>
              </a:rPr>
              <a:t>2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43558" y="3467100"/>
            <a:ext cx="433780" cy="431800"/>
          </a:xfrm>
          <a:custGeom>
            <a:avLst/>
            <a:gdLst/>
            <a:ahLst/>
            <a:cxnLst/>
            <a:rect l="l" t="t" r="r" b="b"/>
            <a:pathLst>
              <a:path w="433705" h="431800">
                <a:moveTo>
                  <a:pt x="216662" y="0"/>
                </a:moveTo>
                <a:lnTo>
                  <a:pt x="166991" y="5701"/>
                </a:lnTo>
                <a:lnTo>
                  <a:pt x="121390" y="21941"/>
                </a:lnTo>
                <a:lnTo>
                  <a:pt x="81161" y="47426"/>
                </a:lnTo>
                <a:lnTo>
                  <a:pt x="47606" y="80859"/>
                </a:lnTo>
                <a:lnTo>
                  <a:pt x="22026" y="120946"/>
                </a:lnTo>
                <a:lnTo>
                  <a:pt x="5723" y="166391"/>
                </a:lnTo>
                <a:lnTo>
                  <a:pt x="0" y="215900"/>
                </a:lnTo>
                <a:lnTo>
                  <a:pt x="5723" y="265408"/>
                </a:lnTo>
                <a:lnTo>
                  <a:pt x="22026" y="310853"/>
                </a:lnTo>
                <a:lnTo>
                  <a:pt x="47606" y="350940"/>
                </a:lnTo>
                <a:lnTo>
                  <a:pt x="81161" y="384373"/>
                </a:lnTo>
                <a:lnTo>
                  <a:pt x="121390" y="409858"/>
                </a:lnTo>
                <a:lnTo>
                  <a:pt x="166991" y="426098"/>
                </a:lnTo>
                <a:lnTo>
                  <a:pt x="216662" y="431800"/>
                </a:lnTo>
                <a:lnTo>
                  <a:pt x="266379" y="426098"/>
                </a:lnTo>
                <a:lnTo>
                  <a:pt x="312014" y="409858"/>
                </a:lnTo>
                <a:lnTo>
                  <a:pt x="352265" y="384373"/>
                </a:lnTo>
                <a:lnTo>
                  <a:pt x="385834" y="350940"/>
                </a:lnTo>
                <a:lnTo>
                  <a:pt x="411421" y="310853"/>
                </a:lnTo>
                <a:lnTo>
                  <a:pt x="427727" y="265408"/>
                </a:lnTo>
                <a:lnTo>
                  <a:pt x="433450" y="215900"/>
                </a:lnTo>
                <a:lnTo>
                  <a:pt x="427727" y="166391"/>
                </a:lnTo>
                <a:lnTo>
                  <a:pt x="411421" y="120946"/>
                </a:lnTo>
                <a:lnTo>
                  <a:pt x="385834" y="80859"/>
                </a:lnTo>
                <a:lnTo>
                  <a:pt x="352265" y="47426"/>
                </a:lnTo>
                <a:lnTo>
                  <a:pt x="312014" y="21941"/>
                </a:lnTo>
                <a:lnTo>
                  <a:pt x="266379" y="5701"/>
                </a:lnTo>
                <a:lnTo>
                  <a:pt x="216662" y="0"/>
                </a:lnTo>
                <a:close/>
              </a:path>
            </a:pathLst>
          </a:custGeom>
          <a:solidFill>
            <a:srgbClr val="FFFF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343558" y="3467100"/>
            <a:ext cx="433780" cy="431800"/>
          </a:xfrm>
          <a:custGeom>
            <a:avLst/>
            <a:gdLst/>
            <a:ahLst/>
            <a:cxnLst/>
            <a:rect l="l" t="t" r="r" b="b"/>
            <a:pathLst>
              <a:path w="433705" h="431800">
                <a:moveTo>
                  <a:pt x="0" y="215900"/>
                </a:moveTo>
                <a:lnTo>
                  <a:pt x="5723" y="166391"/>
                </a:lnTo>
                <a:lnTo>
                  <a:pt x="22026" y="120946"/>
                </a:lnTo>
                <a:lnTo>
                  <a:pt x="47606" y="80859"/>
                </a:lnTo>
                <a:lnTo>
                  <a:pt x="81161" y="47426"/>
                </a:lnTo>
                <a:lnTo>
                  <a:pt x="121390" y="21941"/>
                </a:lnTo>
                <a:lnTo>
                  <a:pt x="166991" y="5701"/>
                </a:lnTo>
                <a:lnTo>
                  <a:pt x="216662" y="0"/>
                </a:lnTo>
                <a:lnTo>
                  <a:pt x="266379" y="5701"/>
                </a:lnTo>
                <a:lnTo>
                  <a:pt x="312014" y="21941"/>
                </a:lnTo>
                <a:lnTo>
                  <a:pt x="352265" y="47426"/>
                </a:lnTo>
                <a:lnTo>
                  <a:pt x="385834" y="80859"/>
                </a:lnTo>
                <a:lnTo>
                  <a:pt x="411421" y="120946"/>
                </a:lnTo>
                <a:lnTo>
                  <a:pt x="427727" y="166391"/>
                </a:lnTo>
                <a:lnTo>
                  <a:pt x="433450" y="215900"/>
                </a:lnTo>
                <a:lnTo>
                  <a:pt x="427727" y="265408"/>
                </a:lnTo>
                <a:lnTo>
                  <a:pt x="411421" y="310853"/>
                </a:lnTo>
                <a:lnTo>
                  <a:pt x="385834" y="350940"/>
                </a:lnTo>
                <a:lnTo>
                  <a:pt x="352265" y="384373"/>
                </a:lnTo>
                <a:lnTo>
                  <a:pt x="312014" y="409858"/>
                </a:lnTo>
                <a:lnTo>
                  <a:pt x="266379" y="426098"/>
                </a:lnTo>
                <a:lnTo>
                  <a:pt x="216662" y="431800"/>
                </a:lnTo>
                <a:lnTo>
                  <a:pt x="166991" y="426098"/>
                </a:lnTo>
                <a:lnTo>
                  <a:pt x="121390" y="409858"/>
                </a:lnTo>
                <a:lnTo>
                  <a:pt x="81161" y="384373"/>
                </a:lnTo>
                <a:lnTo>
                  <a:pt x="47606" y="350940"/>
                </a:lnTo>
                <a:lnTo>
                  <a:pt x="22026" y="310853"/>
                </a:lnTo>
                <a:lnTo>
                  <a:pt x="5723" y="265408"/>
                </a:lnTo>
                <a:lnTo>
                  <a:pt x="0" y="215900"/>
                </a:lnTo>
                <a:close/>
              </a:path>
            </a:pathLst>
          </a:custGeom>
          <a:ln w="25400">
            <a:solidFill>
              <a:srgbClr val="9494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484298" y="3527755"/>
            <a:ext cx="153062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 panose="020B0604020202020204"/>
                <a:cs typeface="Arial" panose="020B0604020202020204"/>
              </a:rPr>
              <a:t>4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166025" y="3452876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900" y="0"/>
                </a:moveTo>
                <a:lnTo>
                  <a:pt x="166391" y="5701"/>
                </a:lnTo>
                <a:lnTo>
                  <a:pt x="120946" y="21941"/>
                </a:lnTo>
                <a:lnTo>
                  <a:pt x="80859" y="47426"/>
                </a:lnTo>
                <a:lnTo>
                  <a:pt x="47426" y="80859"/>
                </a:lnTo>
                <a:lnTo>
                  <a:pt x="21941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5701" y="265368"/>
                </a:lnTo>
                <a:lnTo>
                  <a:pt x="21941" y="310798"/>
                </a:lnTo>
                <a:lnTo>
                  <a:pt x="47426" y="350887"/>
                </a:lnTo>
                <a:lnTo>
                  <a:pt x="80859" y="384333"/>
                </a:lnTo>
                <a:lnTo>
                  <a:pt x="120946" y="409836"/>
                </a:lnTo>
                <a:lnTo>
                  <a:pt x="166391" y="426092"/>
                </a:lnTo>
                <a:lnTo>
                  <a:pt x="215900" y="431800"/>
                </a:lnTo>
                <a:lnTo>
                  <a:pt x="265408" y="426092"/>
                </a:lnTo>
                <a:lnTo>
                  <a:pt x="310853" y="409836"/>
                </a:lnTo>
                <a:lnTo>
                  <a:pt x="350940" y="384333"/>
                </a:lnTo>
                <a:lnTo>
                  <a:pt x="384373" y="350887"/>
                </a:lnTo>
                <a:lnTo>
                  <a:pt x="409858" y="310798"/>
                </a:lnTo>
                <a:lnTo>
                  <a:pt x="426098" y="265368"/>
                </a:lnTo>
                <a:lnTo>
                  <a:pt x="431800" y="215900"/>
                </a:lnTo>
                <a:lnTo>
                  <a:pt x="426098" y="166391"/>
                </a:lnTo>
                <a:lnTo>
                  <a:pt x="409858" y="120946"/>
                </a:lnTo>
                <a:lnTo>
                  <a:pt x="384373" y="80859"/>
                </a:lnTo>
                <a:lnTo>
                  <a:pt x="350940" y="47426"/>
                </a:lnTo>
                <a:lnTo>
                  <a:pt x="310853" y="21941"/>
                </a:lnTo>
                <a:lnTo>
                  <a:pt x="265408" y="5701"/>
                </a:lnTo>
                <a:lnTo>
                  <a:pt x="215900" y="0"/>
                </a:lnTo>
                <a:close/>
              </a:path>
            </a:pathLst>
          </a:custGeom>
          <a:solidFill>
            <a:srgbClr val="FFFF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166025" y="3452876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900"/>
                </a:moveTo>
                <a:lnTo>
                  <a:pt x="5701" y="166391"/>
                </a:lnTo>
                <a:lnTo>
                  <a:pt x="21941" y="120946"/>
                </a:lnTo>
                <a:lnTo>
                  <a:pt x="47426" y="80859"/>
                </a:lnTo>
                <a:lnTo>
                  <a:pt x="80859" y="47426"/>
                </a:lnTo>
                <a:lnTo>
                  <a:pt x="120946" y="21941"/>
                </a:lnTo>
                <a:lnTo>
                  <a:pt x="166391" y="5701"/>
                </a:lnTo>
                <a:lnTo>
                  <a:pt x="215900" y="0"/>
                </a:lnTo>
                <a:lnTo>
                  <a:pt x="265408" y="5701"/>
                </a:lnTo>
                <a:lnTo>
                  <a:pt x="310853" y="21941"/>
                </a:lnTo>
                <a:lnTo>
                  <a:pt x="350940" y="47426"/>
                </a:lnTo>
                <a:lnTo>
                  <a:pt x="384373" y="80859"/>
                </a:lnTo>
                <a:lnTo>
                  <a:pt x="409858" y="120946"/>
                </a:lnTo>
                <a:lnTo>
                  <a:pt x="426098" y="166391"/>
                </a:lnTo>
                <a:lnTo>
                  <a:pt x="431800" y="215900"/>
                </a:lnTo>
                <a:lnTo>
                  <a:pt x="426098" y="265368"/>
                </a:lnTo>
                <a:lnTo>
                  <a:pt x="409858" y="310798"/>
                </a:lnTo>
                <a:lnTo>
                  <a:pt x="384373" y="350887"/>
                </a:lnTo>
                <a:lnTo>
                  <a:pt x="350940" y="384333"/>
                </a:lnTo>
                <a:lnTo>
                  <a:pt x="310853" y="409836"/>
                </a:lnTo>
                <a:lnTo>
                  <a:pt x="265408" y="426092"/>
                </a:lnTo>
                <a:lnTo>
                  <a:pt x="215900" y="431800"/>
                </a:lnTo>
                <a:lnTo>
                  <a:pt x="166391" y="426092"/>
                </a:lnTo>
                <a:lnTo>
                  <a:pt x="120946" y="409836"/>
                </a:lnTo>
                <a:lnTo>
                  <a:pt x="80859" y="384333"/>
                </a:lnTo>
                <a:lnTo>
                  <a:pt x="47426" y="350887"/>
                </a:lnTo>
                <a:lnTo>
                  <a:pt x="21941" y="310798"/>
                </a:lnTo>
                <a:lnTo>
                  <a:pt x="5701" y="265368"/>
                </a:lnTo>
                <a:lnTo>
                  <a:pt x="0" y="215900"/>
                </a:lnTo>
                <a:close/>
              </a:path>
            </a:pathLst>
          </a:custGeom>
          <a:ln w="25400">
            <a:solidFill>
              <a:srgbClr val="9494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306257" y="3513404"/>
            <a:ext cx="153062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 panose="020B0604020202020204"/>
                <a:cs typeface="Arial" panose="020B0604020202020204"/>
              </a:rPr>
              <a:t>6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95475" y="4283075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900" y="0"/>
                </a:moveTo>
                <a:lnTo>
                  <a:pt x="166395" y="5701"/>
                </a:lnTo>
                <a:lnTo>
                  <a:pt x="120951" y="21941"/>
                </a:lnTo>
                <a:lnTo>
                  <a:pt x="80864" y="47426"/>
                </a:lnTo>
                <a:lnTo>
                  <a:pt x="47430" y="80859"/>
                </a:lnTo>
                <a:lnTo>
                  <a:pt x="21943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5701" y="265408"/>
                </a:lnTo>
                <a:lnTo>
                  <a:pt x="21943" y="310853"/>
                </a:lnTo>
                <a:lnTo>
                  <a:pt x="47430" y="350940"/>
                </a:lnTo>
                <a:lnTo>
                  <a:pt x="80864" y="384373"/>
                </a:lnTo>
                <a:lnTo>
                  <a:pt x="120951" y="409858"/>
                </a:lnTo>
                <a:lnTo>
                  <a:pt x="166395" y="426098"/>
                </a:lnTo>
                <a:lnTo>
                  <a:pt x="215900" y="431800"/>
                </a:lnTo>
                <a:lnTo>
                  <a:pt x="265404" y="426098"/>
                </a:lnTo>
                <a:lnTo>
                  <a:pt x="310848" y="409858"/>
                </a:lnTo>
                <a:lnTo>
                  <a:pt x="350935" y="384373"/>
                </a:lnTo>
                <a:lnTo>
                  <a:pt x="384369" y="350940"/>
                </a:lnTo>
                <a:lnTo>
                  <a:pt x="409856" y="310853"/>
                </a:lnTo>
                <a:lnTo>
                  <a:pt x="426098" y="265408"/>
                </a:lnTo>
                <a:lnTo>
                  <a:pt x="431800" y="215900"/>
                </a:lnTo>
                <a:lnTo>
                  <a:pt x="426098" y="166391"/>
                </a:lnTo>
                <a:lnTo>
                  <a:pt x="409856" y="120946"/>
                </a:lnTo>
                <a:lnTo>
                  <a:pt x="384369" y="80859"/>
                </a:lnTo>
                <a:lnTo>
                  <a:pt x="350935" y="47426"/>
                </a:lnTo>
                <a:lnTo>
                  <a:pt x="310848" y="21941"/>
                </a:lnTo>
                <a:lnTo>
                  <a:pt x="265404" y="5701"/>
                </a:lnTo>
                <a:lnTo>
                  <a:pt x="215900" y="0"/>
                </a:lnTo>
                <a:close/>
              </a:path>
            </a:pathLst>
          </a:custGeom>
          <a:solidFill>
            <a:srgbClr val="FFFF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95475" y="4283075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900"/>
                </a:moveTo>
                <a:lnTo>
                  <a:pt x="5701" y="166391"/>
                </a:lnTo>
                <a:lnTo>
                  <a:pt x="21943" y="120946"/>
                </a:lnTo>
                <a:lnTo>
                  <a:pt x="47430" y="80859"/>
                </a:lnTo>
                <a:lnTo>
                  <a:pt x="80864" y="47426"/>
                </a:lnTo>
                <a:lnTo>
                  <a:pt x="120951" y="21941"/>
                </a:lnTo>
                <a:lnTo>
                  <a:pt x="166395" y="5701"/>
                </a:lnTo>
                <a:lnTo>
                  <a:pt x="215900" y="0"/>
                </a:lnTo>
                <a:lnTo>
                  <a:pt x="265404" y="5701"/>
                </a:lnTo>
                <a:lnTo>
                  <a:pt x="310848" y="21941"/>
                </a:lnTo>
                <a:lnTo>
                  <a:pt x="350935" y="47426"/>
                </a:lnTo>
                <a:lnTo>
                  <a:pt x="384369" y="80859"/>
                </a:lnTo>
                <a:lnTo>
                  <a:pt x="409856" y="120946"/>
                </a:lnTo>
                <a:lnTo>
                  <a:pt x="426098" y="166391"/>
                </a:lnTo>
                <a:lnTo>
                  <a:pt x="431800" y="215900"/>
                </a:lnTo>
                <a:lnTo>
                  <a:pt x="426098" y="265408"/>
                </a:lnTo>
                <a:lnTo>
                  <a:pt x="409856" y="310853"/>
                </a:lnTo>
                <a:lnTo>
                  <a:pt x="384369" y="350940"/>
                </a:lnTo>
                <a:lnTo>
                  <a:pt x="350935" y="384373"/>
                </a:lnTo>
                <a:lnTo>
                  <a:pt x="310848" y="409858"/>
                </a:lnTo>
                <a:lnTo>
                  <a:pt x="265404" y="426098"/>
                </a:lnTo>
                <a:lnTo>
                  <a:pt x="215900" y="431800"/>
                </a:lnTo>
                <a:lnTo>
                  <a:pt x="166395" y="426098"/>
                </a:lnTo>
                <a:lnTo>
                  <a:pt x="120951" y="409858"/>
                </a:lnTo>
                <a:lnTo>
                  <a:pt x="80864" y="384373"/>
                </a:lnTo>
                <a:lnTo>
                  <a:pt x="47430" y="350940"/>
                </a:lnTo>
                <a:lnTo>
                  <a:pt x="21943" y="310853"/>
                </a:lnTo>
                <a:lnTo>
                  <a:pt x="5701" y="265408"/>
                </a:lnTo>
                <a:lnTo>
                  <a:pt x="0" y="215900"/>
                </a:lnTo>
                <a:close/>
              </a:path>
            </a:pathLst>
          </a:custGeom>
          <a:ln w="25400">
            <a:solidFill>
              <a:srgbClr val="9494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935390" y="4343908"/>
            <a:ext cx="153062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1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13598" y="4354576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900" y="0"/>
                </a:moveTo>
                <a:lnTo>
                  <a:pt x="166391" y="5701"/>
                </a:lnTo>
                <a:lnTo>
                  <a:pt x="120946" y="21941"/>
                </a:lnTo>
                <a:lnTo>
                  <a:pt x="80859" y="47426"/>
                </a:lnTo>
                <a:lnTo>
                  <a:pt x="47426" y="80859"/>
                </a:lnTo>
                <a:lnTo>
                  <a:pt x="21941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5701" y="265365"/>
                </a:lnTo>
                <a:lnTo>
                  <a:pt x="21941" y="310785"/>
                </a:lnTo>
                <a:lnTo>
                  <a:pt x="47426" y="350862"/>
                </a:lnTo>
                <a:lnTo>
                  <a:pt x="80859" y="384295"/>
                </a:lnTo>
                <a:lnTo>
                  <a:pt x="120946" y="409785"/>
                </a:lnTo>
                <a:lnTo>
                  <a:pt x="166391" y="426032"/>
                </a:lnTo>
                <a:lnTo>
                  <a:pt x="215900" y="431736"/>
                </a:lnTo>
                <a:lnTo>
                  <a:pt x="265408" y="426032"/>
                </a:lnTo>
                <a:lnTo>
                  <a:pt x="310853" y="409785"/>
                </a:lnTo>
                <a:lnTo>
                  <a:pt x="350940" y="384295"/>
                </a:lnTo>
                <a:lnTo>
                  <a:pt x="384373" y="350862"/>
                </a:lnTo>
                <a:lnTo>
                  <a:pt x="409858" y="310785"/>
                </a:lnTo>
                <a:lnTo>
                  <a:pt x="426098" y="265365"/>
                </a:lnTo>
                <a:lnTo>
                  <a:pt x="431800" y="215900"/>
                </a:lnTo>
                <a:lnTo>
                  <a:pt x="426098" y="166391"/>
                </a:lnTo>
                <a:lnTo>
                  <a:pt x="409858" y="120946"/>
                </a:lnTo>
                <a:lnTo>
                  <a:pt x="384373" y="80859"/>
                </a:lnTo>
                <a:lnTo>
                  <a:pt x="350940" y="47426"/>
                </a:lnTo>
                <a:lnTo>
                  <a:pt x="310853" y="21941"/>
                </a:lnTo>
                <a:lnTo>
                  <a:pt x="265408" y="5701"/>
                </a:lnTo>
                <a:lnTo>
                  <a:pt x="21590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013598" y="4354576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900"/>
                </a:moveTo>
                <a:lnTo>
                  <a:pt x="5701" y="166391"/>
                </a:lnTo>
                <a:lnTo>
                  <a:pt x="21941" y="120946"/>
                </a:lnTo>
                <a:lnTo>
                  <a:pt x="47426" y="80859"/>
                </a:lnTo>
                <a:lnTo>
                  <a:pt x="80859" y="47426"/>
                </a:lnTo>
                <a:lnTo>
                  <a:pt x="120946" y="21941"/>
                </a:lnTo>
                <a:lnTo>
                  <a:pt x="166391" y="5701"/>
                </a:lnTo>
                <a:lnTo>
                  <a:pt x="215900" y="0"/>
                </a:lnTo>
                <a:lnTo>
                  <a:pt x="265408" y="5701"/>
                </a:lnTo>
                <a:lnTo>
                  <a:pt x="310853" y="21941"/>
                </a:lnTo>
                <a:lnTo>
                  <a:pt x="350940" y="47426"/>
                </a:lnTo>
                <a:lnTo>
                  <a:pt x="384373" y="80859"/>
                </a:lnTo>
                <a:lnTo>
                  <a:pt x="409858" y="120946"/>
                </a:lnTo>
                <a:lnTo>
                  <a:pt x="426098" y="166391"/>
                </a:lnTo>
                <a:lnTo>
                  <a:pt x="431800" y="215900"/>
                </a:lnTo>
                <a:lnTo>
                  <a:pt x="426098" y="265365"/>
                </a:lnTo>
                <a:lnTo>
                  <a:pt x="409858" y="310785"/>
                </a:lnTo>
                <a:lnTo>
                  <a:pt x="384373" y="350862"/>
                </a:lnTo>
                <a:lnTo>
                  <a:pt x="350940" y="384295"/>
                </a:lnTo>
                <a:lnTo>
                  <a:pt x="310853" y="409785"/>
                </a:lnTo>
                <a:lnTo>
                  <a:pt x="265408" y="426032"/>
                </a:lnTo>
                <a:lnTo>
                  <a:pt x="215900" y="431736"/>
                </a:lnTo>
                <a:lnTo>
                  <a:pt x="166391" y="426032"/>
                </a:lnTo>
                <a:lnTo>
                  <a:pt x="120946" y="409785"/>
                </a:lnTo>
                <a:lnTo>
                  <a:pt x="80859" y="384295"/>
                </a:lnTo>
                <a:lnTo>
                  <a:pt x="47426" y="350862"/>
                </a:lnTo>
                <a:lnTo>
                  <a:pt x="21941" y="310785"/>
                </a:lnTo>
                <a:lnTo>
                  <a:pt x="5701" y="265365"/>
                </a:lnTo>
                <a:lnTo>
                  <a:pt x="0" y="215900"/>
                </a:lnTo>
                <a:close/>
              </a:path>
            </a:pathLst>
          </a:custGeom>
          <a:ln w="25400">
            <a:solidFill>
              <a:srgbClr val="9494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153830" y="4415535"/>
            <a:ext cx="153062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5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475107" y="4786313"/>
            <a:ext cx="433780" cy="433705"/>
          </a:xfrm>
          <a:custGeom>
            <a:avLst/>
            <a:gdLst/>
            <a:ahLst/>
            <a:cxnLst/>
            <a:rect l="l" t="t" r="r" b="b"/>
            <a:pathLst>
              <a:path w="433705" h="433704">
                <a:moveTo>
                  <a:pt x="216662" y="0"/>
                </a:moveTo>
                <a:lnTo>
                  <a:pt x="166951" y="5722"/>
                </a:lnTo>
                <a:lnTo>
                  <a:pt x="121334" y="22024"/>
                </a:lnTo>
                <a:lnTo>
                  <a:pt x="81108" y="47605"/>
                </a:lnTo>
                <a:lnTo>
                  <a:pt x="47566" y="81163"/>
                </a:lnTo>
                <a:lnTo>
                  <a:pt x="22003" y="121398"/>
                </a:lnTo>
                <a:lnTo>
                  <a:pt x="5716" y="167011"/>
                </a:lnTo>
                <a:lnTo>
                  <a:pt x="0" y="216700"/>
                </a:lnTo>
                <a:lnTo>
                  <a:pt x="5716" y="266384"/>
                </a:lnTo>
                <a:lnTo>
                  <a:pt x="22003" y="311993"/>
                </a:lnTo>
                <a:lnTo>
                  <a:pt x="47566" y="352226"/>
                </a:lnTo>
                <a:lnTo>
                  <a:pt x="81108" y="385783"/>
                </a:lnTo>
                <a:lnTo>
                  <a:pt x="121334" y="411362"/>
                </a:lnTo>
                <a:lnTo>
                  <a:pt x="166951" y="427664"/>
                </a:lnTo>
                <a:lnTo>
                  <a:pt x="216662" y="433387"/>
                </a:lnTo>
                <a:lnTo>
                  <a:pt x="266332" y="427664"/>
                </a:lnTo>
                <a:lnTo>
                  <a:pt x="311933" y="411362"/>
                </a:lnTo>
                <a:lnTo>
                  <a:pt x="352162" y="385783"/>
                </a:lnTo>
                <a:lnTo>
                  <a:pt x="385717" y="352226"/>
                </a:lnTo>
                <a:lnTo>
                  <a:pt x="411297" y="311993"/>
                </a:lnTo>
                <a:lnTo>
                  <a:pt x="427600" y="266384"/>
                </a:lnTo>
                <a:lnTo>
                  <a:pt x="433324" y="216700"/>
                </a:lnTo>
                <a:lnTo>
                  <a:pt x="427600" y="167011"/>
                </a:lnTo>
                <a:lnTo>
                  <a:pt x="411297" y="121398"/>
                </a:lnTo>
                <a:lnTo>
                  <a:pt x="385717" y="81163"/>
                </a:lnTo>
                <a:lnTo>
                  <a:pt x="352162" y="47605"/>
                </a:lnTo>
                <a:lnTo>
                  <a:pt x="311933" y="22024"/>
                </a:lnTo>
                <a:lnTo>
                  <a:pt x="266332" y="5722"/>
                </a:lnTo>
                <a:lnTo>
                  <a:pt x="216662" y="0"/>
                </a:lnTo>
                <a:close/>
              </a:path>
            </a:pathLst>
          </a:custGeom>
          <a:solidFill>
            <a:srgbClr val="FFFF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475107" y="4786313"/>
            <a:ext cx="433780" cy="433705"/>
          </a:xfrm>
          <a:custGeom>
            <a:avLst/>
            <a:gdLst/>
            <a:ahLst/>
            <a:cxnLst/>
            <a:rect l="l" t="t" r="r" b="b"/>
            <a:pathLst>
              <a:path w="433705" h="433704">
                <a:moveTo>
                  <a:pt x="0" y="216700"/>
                </a:moveTo>
                <a:lnTo>
                  <a:pt x="5716" y="167011"/>
                </a:lnTo>
                <a:lnTo>
                  <a:pt x="22003" y="121398"/>
                </a:lnTo>
                <a:lnTo>
                  <a:pt x="47566" y="81163"/>
                </a:lnTo>
                <a:lnTo>
                  <a:pt x="81108" y="47605"/>
                </a:lnTo>
                <a:lnTo>
                  <a:pt x="121334" y="22024"/>
                </a:lnTo>
                <a:lnTo>
                  <a:pt x="166951" y="5722"/>
                </a:lnTo>
                <a:lnTo>
                  <a:pt x="216662" y="0"/>
                </a:lnTo>
                <a:lnTo>
                  <a:pt x="266332" y="5722"/>
                </a:lnTo>
                <a:lnTo>
                  <a:pt x="311933" y="22024"/>
                </a:lnTo>
                <a:lnTo>
                  <a:pt x="352162" y="47605"/>
                </a:lnTo>
                <a:lnTo>
                  <a:pt x="385717" y="81163"/>
                </a:lnTo>
                <a:lnTo>
                  <a:pt x="411297" y="121398"/>
                </a:lnTo>
                <a:lnTo>
                  <a:pt x="427600" y="167011"/>
                </a:lnTo>
                <a:lnTo>
                  <a:pt x="433324" y="216700"/>
                </a:lnTo>
                <a:lnTo>
                  <a:pt x="427600" y="266384"/>
                </a:lnTo>
                <a:lnTo>
                  <a:pt x="411297" y="311993"/>
                </a:lnTo>
                <a:lnTo>
                  <a:pt x="385717" y="352226"/>
                </a:lnTo>
                <a:lnTo>
                  <a:pt x="352162" y="385783"/>
                </a:lnTo>
                <a:lnTo>
                  <a:pt x="311933" y="411362"/>
                </a:lnTo>
                <a:lnTo>
                  <a:pt x="266332" y="427664"/>
                </a:lnTo>
                <a:lnTo>
                  <a:pt x="216662" y="433387"/>
                </a:lnTo>
                <a:lnTo>
                  <a:pt x="166951" y="427664"/>
                </a:lnTo>
                <a:lnTo>
                  <a:pt x="121334" y="411362"/>
                </a:lnTo>
                <a:lnTo>
                  <a:pt x="81108" y="385783"/>
                </a:lnTo>
                <a:lnTo>
                  <a:pt x="47566" y="352226"/>
                </a:lnTo>
                <a:lnTo>
                  <a:pt x="22003" y="311993"/>
                </a:lnTo>
                <a:lnTo>
                  <a:pt x="5716" y="266384"/>
                </a:lnTo>
                <a:lnTo>
                  <a:pt x="0" y="216700"/>
                </a:lnTo>
                <a:close/>
              </a:path>
            </a:pathLst>
          </a:custGeom>
          <a:ln w="25400">
            <a:solidFill>
              <a:srgbClr val="9494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615847" y="4848097"/>
            <a:ext cx="153062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0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530153" y="3013076"/>
            <a:ext cx="123847" cy="454025"/>
          </a:xfrm>
          <a:custGeom>
            <a:avLst/>
            <a:gdLst/>
            <a:ahLst/>
            <a:cxnLst/>
            <a:rect l="l" t="t" r="r" b="b"/>
            <a:pathLst>
              <a:path w="123825" h="454025">
                <a:moveTo>
                  <a:pt x="0" y="363347"/>
                </a:moveTo>
                <a:lnTo>
                  <a:pt x="30861" y="454025"/>
                </a:lnTo>
                <a:lnTo>
                  <a:pt x="77928" y="385191"/>
                </a:lnTo>
                <a:lnTo>
                  <a:pt x="54737" y="385191"/>
                </a:lnTo>
                <a:lnTo>
                  <a:pt x="26416" y="381254"/>
                </a:lnTo>
                <a:lnTo>
                  <a:pt x="28335" y="367201"/>
                </a:lnTo>
                <a:lnTo>
                  <a:pt x="0" y="363347"/>
                </a:lnTo>
                <a:close/>
              </a:path>
              <a:path w="123825" h="454025">
                <a:moveTo>
                  <a:pt x="28335" y="367201"/>
                </a:moveTo>
                <a:lnTo>
                  <a:pt x="26416" y="381254"/>
                </a:lnTo>
                <a:lnTo>
                  <a:pt x="54737" y="385191"/>
                </a:lnTo>
                <a:lnTo>
                  <a:pt x="56662" y="371054"/>
                </a:lnTo>
                <a:lnTo>
                  <a:pt x="28335" y="367201"/>
                </a:lnTo>
                <a:close/>
              </a:path>
              <a:path w="123825" h="454025">
                <a:moveTo>
                  <a:pt x="56662" y="371054"/>
                </a:moveTo>
                <a:lnTo>
                  <a:pt x="54737" y="385191"/>
                </a:lnTo>
                <a:lnTo>
                  <a:pt x="77928" y="385191"/>
                </a:lnTo>
                <a:lnTo>
                  <a:pt x="84962" y="374904"/>
                </a:lnTo>
                <a:lnTo>
                  <a:pt x="56662" y="371054"/>
                </a:lnTo>
                <a:close/>
              </a:path>
              <a:path w="123825" h="454025">
                <a:moveTo>
                  <a:pt x="67154" y="82986"/>
                </a:moveTo>
                <a:lnTo>
                  <a:pt x="28335" y="367201"/>
                </a:lnTo>
                <a:lnTo>
                  <a:pt x="56662" y="371054"/>
                </a:lnTo>
                <a:lnTo>
                  <a:pt x="95368" y="86824"/>
                </a:lnTo>
                <a:lnTo>
                  <a:pt x="67154" y="82986"/>
                </a:lnTo>
                <a:close/>
              </a:path>
              <a:path w="123825" h="454025">
                <a:moveTo>
                  <a:pt x="116263" y="68833"/>
                </a:moveTo>
                <a:lnTo>
                  <a:pt x="69087" y="68833"/>
                </a:lnTo>
                <a:lnTo>
                  <a:pt x="97281" y="72770"/>
                </a:lnTo>
                <a:lnTo>
                  <a:pt x="95368" y="86824"/>
                </a:lnTo>
                <a:lnTo>
                  <a:pt x="123698" y="90677"/>
                </a:lnTo>
                <a:lnTo>
                  <a:pt x="116263" y="68833"/>
                </a:lnTo>
                <a:close/>
              </a:path>
              <a:path w="123825" h="454025">
                <a:moveTo>
                  <a:pt x="69087" y="68833"/>
                </a:moveTo>
                <a:lnTo>
                  <a:pt x="67154" y="82986"/>
                </a:lnTo>
                <a:lnTo>
                  <a:pt x="95368" y="86824"/>
                </a:lnTo>
                <a:lnTo>
                  <a:pt x="97281" y="72770"/>
                </a:lnTo>
                <a:lnTo>
                  <a:pt x="69087" y="68833"/>
                </a:lnTo>
                <a:close/>
              </a:path>
              <a:path w="123825" h="454025">
                <a:moveTo>
                  <a:pt x="92837" y="0"/>
                </a:moveTo>
                <a:lnTo>
                  <a:pt x="38735" y="79120"/>
                </a:lnTo>
                <a:lnTo>
                  <a:pt x="67154" y="82986"/>
                </a:lnTo>
                <a:lnTo>
                  <a:pt x="69087" y="68833"/>
                </a:lnTo>
                <a:lnTo>
                  <a:pt x="116263" y="68833"/>
                </a:lnTo>
                <a:lnTo>
                  <a:pt x="928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700444" y="2949575"/>
            <a:ext cx="770389" cy="589280"/>
          </a:xfrm>
          <a:custGeom>
            <a:avLst/>
            <a:gdLst/>
            <a:ahLst/>
            <a:cxnLst/>
            <a:rect l="l" t="t" r="r" b="b"/>
            <a:pathLst>
              <a:path w="770255" h="589280">
                <a:moveTo>
                  <a:pt x="42163" y="502793"/>
                </a:moveTo>
                <a:lnTo>
                  <a:pt x="0" y="588899"/>
                </a:lnTo>
                <a:lnTo>
                  <a:pt x="94233" y="570864"/>
                </a:lnTo>
                <a:lnTo>
                  <a:pt x="83547" y="556894"/>
                </a:lnTo>
                <a:lnTo>
                  <a:pt x="65531" y="556894"/>
                </a:lnTo>
                <a:lnTo>
                  <a:pt x="48132" y="534162"/>
                </a:lnTo>
                <a:lnTo>
                  <a:pt x="59504" y="525463"/>
                </a:lnTo>
                <a:lnTo>
                  <a:pt x="42163" y="502793"/>
                </a:lnTo>
                <a:close/>
              </a:path>
              <a:path w="770255" h="589280">
                <a:moveTo>
                  <a:pt x="59504" y="525463"/>
                </a:moveTo>
                <a:lnTo>
                  <a:pt x="48132" y="534162"/>
                </a:lnTo>
                <a:lnTo>
                  <a:pt x="65531" y="556894"/>
                </a:lnTo>
                <a:lnTo>
                  <a:pt x="76897" y="548200"/>
                </a:lnTo>
                <a:lnTo>
                  <a:pt x="59504" y="525463"/>
                </a:lnTo>
                <a:close/>
              </a:path>
              <a:path w="770255" h="589280">
                <a:moveTo>
                  <a:pt x="76897" y="548200"/>
                </a:moveTo>
                <a:lnTo>
                  <a:pt x="65531" y="556894"/>
                </a:lnTo>
                <a:lnTo>
                  <a:pt x="83547" y="556894"/>
                </a:lnTo>
                <a:lnTo>
                  <a:pt x="76897" y="548200"/>
                </a:lnTo>
                <a:close/>
              </a:path>
              <a:path w="770255" h="589280">
                <a:moveTo>
                  <a:pt x="693230" y="40698"/>
                </a:moveTo>
                <a:lnTo>
                  <a:pt x="59504" y="525463"/>
                </a:lnTo>
                <a:lnTo>
                  <a:pt x="76897" y="548200"/>
                </a:lnTo>
                <a:lnTo>
                  <a:pt x="710623" y="63435"/>
                </a:lnTo>
                <a:lnTo>
                  <a:pt x="693230" y="40698"/>
                </a:lnTo>
                <a:close/>
              </a:path>
              <a:path w="770255" h="589280">
                <a:moveTo>
                  <a:pt x="754376" y="32004"/>
                </a:moveTo>
                <a:lnTo>
                  <a:pt x="704595" y="32004"/>
                </a:lnTo>
                <a:lnTo>
                  <a:pt x="721994" y="54737"/>
                </a:lnTo>
                <a:lnTo>
                  <a:pt x="710623" y="63435"/>
                </a:lnTo>
                <a:lnTo>
                  <a:pt x="727963" y="86106"/>
                </a:lnTo>
                <a:lnTo>
                  <a:pt x="754376" y="32004"/>
                </a:lnTo>
                <a:close/>
              </a:path>
              <a:path w="770255" h="589280">
                <a:moveTo>
                  <a:pt x="704595" y="32004"/>
                </a:moveTo>
                <a:lnTo>
                  <a:pt x="693230" y="40698"/>
                </a:lnTo>
                <a:lnTo>
                  <a:pt x="710623" y="63435"/>
                </a:lnTo>
                <a:lnTo>
                  <a:pt x="721994" y="54737"/>
                </a:lnTo>
                <a:lnTo>
                  <a:pt x="704595" y="32004"/>
                </a:lnTo>
                <a:close/>
              </a:path>
              <a:path w="770255" h="589280">
                <a:moveTo>
                  <a:pt x="770001" y="0"/>
                </a:moveTo>
                <a:lnTo>
                  <a:pt x="675894" y="18033"/>
                </a:lnTo>
                <a:lnTo>
                  <a:pt x="693230" y="40698"/>
                </a:lnTo>
                <a:lnTo>
                  <a:pt x="704595" y="32004"/>
                </a:lnTo>
                <a:lnTo>
                  <a:pt x="754376" y="32004"/>
                </a:lnTo>
                <a:lnTo>
                  <a:pt x="7700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659460" y="3870325"/>
            <a:ext cx="570329" cy="484505"/>
          </a:xfrm>
          <a:custGeom>
            <a:avLst/>
            <a:gdLst/>
            <a:ahLst/>
            <a:cxnLst/>
            <a:rect l="l" t="t" r="r" b="b"/>
            <a:pathLst>
              <a:path w="570230" h="484504">
                <a:moveTo>
                  <a:pt x="495374" y="439601"/>
                </a:moveTo>
                <a:lnTo>
                  <a:pt x="476884" y="461391"/>
                </a:lnTo>
                <a:lnTo>
                  <a:pt x="569976" y="484124"/>
                </a:lnTo>
                <a:lnTo>
                  <a:pt x="554917" y="448818"/>
                </a:lnTo>
                <a:lnTo>
                  <a:pt x="506221" y="448818"/>
                </a:lnTo>
                <a:lnTo>
                  <a:pt x="495374" y="439601"/>
                </a:lnTo>
                <a:close/>
              </a:path>
              <a:path w="570230" h="484504">
                <a:moveTo>
                  <a:pt x="513851" y="417826"/>
                </a:moveTo>
                <a:lnTo>
                  <a:pt x="495374" y="439601"/>
                </a:lnTo>
                <a:lnTo>
                  <a:pt x="506221" y="448818"/>
                </a:lnTo>
                <a:lnTo>
                  <a:pt x="524763" y="427100"/>
                </a:lnTo>
                <a:lnTo>
                  <a:pt x="513851" y="417826"/>
                </a:lnTo>
                <a:close/>
              </a:path>
              <a:path w="570230" h="484504">
                <a:moveTo>
                  <a:pt x="532383" y="395986"/>
                </a:moveTo>
                <a:lnTo>
                  <a:pt x="513851" y="417826"/>
                </a:lnTo>
                <a:lnTo>
                  <a:pt x="524763" y="427100"/>
                </a:lnTo>
                <a:lnTo>
                  <a:pt x="506221" y="448818"/>
                </a:lnTo>
                <a:lnTo>
                  <a:pt x="554917" y="448818"/>
                </a:lnTo>
                <a:lnTo>
                  <a:pt x="532383" y="395986"/>
                </a:lnTo>
                <a:close/>
              </a:path>
              <a:path w="570230" h="484504">
                <a:moveTo>
                  <a:pt x="74642" y="44559"/>
                </a:moveTo>
                <a:lnTo>
                  <a:pt x="56084" y="66387"/>
                </a:lnTo>
                <a:lnTo>
                  <a:pt x="495374" y="439601"/>
                </a:lnTo>
                <a:lnTo>
                  <a:pt x="513851" y="417826"/>
                </a:lnTo>
                <a:lnTo>
                  <a:pt x="74642" y="44559"/>
                </a:lnTo>
                <a:close/>
              </a:path>
              <a:path w="570230" h="484504">
                <a:moveTo>
                  <a:pt x="0" y="0"/>
                </a:moveTo>
                <a:lnTo>
                  <a:pt x="37592" y="88137"/>
                </a:lnTo>
                <a:lnTo>
                  <a:pt x="56084" y="66387"/>
                </a:lnTo>
                <a:lnTo>
                  <a:pt x="45212" y="57150"/>
                </a:lnTo>
                <a:lnTo>
                  <a:pt x="63753" y="35306"/>
                </a:lnTo>
                <a:lnTo>
                  <a:pt x="82509" y="35306"/>
                </a:lnTo>
                <a:lnTo>
                  <a:pt x="93090" y="22860"/>
                </a:lnTo>
                <a:lnTo>
                  <a:pt x="0" y="0"/>
                </a:lnTo>
                <a:close/>
              </a:path>
              <a:path w="570230" h="484504">
                <a:moveTo>
                  <a:pt x="63753" y="35306"/>
                </a:moveTo>
                <a:lnTo>
                  <a:pt x="45212" y="57150"/>
                </a:lnTo>
                <a:lnTo>
                  <a:pt x="56084" y="66387"/>
                </a:lnTo>
                <a:lnTo>
                  <a:pt x="74642" y="44559"/>
                </a:lnTo>
                <a:lnTo>
                  <a:pt x="63753" y="35306"/>
                </a:lnTo>
                <a:close/>
              </a:path>
              <a:path w="570230" h="484504">
                <a:moveTo>
                  <a:pt x="82509" y="35306"/>
                </a:moveTo>
                <a:lnTo>
                  <a:pt x="63753" y="35306"/>
                </a:lnTo>
                <a:lnTo>
                  <a:pt x="74642" y="44559"/>
                </a:lnTo>
                <a:lnTo>
                  <a:pt x="82509" y="353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63829" y="3641345"/>
            <a:ext cx="579856" cy="85725"/>
          </a:xfrm>
          <a:custGeom>
            <a:avLst/>
            <a:gdLst/>
            <a:ahLst/>
            <a:cxnLst/>
            <a:rect l="l" t="t" r="r" b="b"/>
            <a:pathLst>
              <a:path w="579755" h="85725">
                <a:moveTo>
                  <a:pt x="551982" y="28320"/>
                </a:moveTo>
                <a:lnTo>
                  <a:pt x="508000" y="28320"/>
                </a:lnTo>
                <a:lnTo>
                  <a:pt x="508380" y="56895"/>
                </a:lnTo>
                <a:lnTo>
                  <a:pt x="494113" y="57092"/>
                </a:lnTo>
                <a:lnTo>
                  <a:pt x="494538" y="85725"/>
                </a:lnTo>
                <a:lnTo>
                  <a:pt x="579627" y="41656"/>
                </a:lnTo>
                <a:lnTo>
                  <a:pt x="551982" y="28320"/>
                </a:lnTo>
                <a:close/>
              </a:path>
              <a:path w="579755" h="85725">
                <a:moveTo>
                  <a:pt x="493690" y="28517"/>
                </a:moveTo>
                <a:lnTo>
                  <a:pt x="0" y="35306"/>
                </a:lnTo>
                <a:lnTo>
                  <a:pt x="380" y="63881"/>
                </a:lnTo>
                <a:lnTo>
                  <a:pt x="494113" y="57092"/>
                </a:lnTo>
                <a:lnTo>
                  <a:pt x="493690" y="28517"/>
                </a:lnTo>
                <a:close/>
              </a:path>
              <a:path w="579755" h="85725">
                <a:moveTo>
                  <a:pt x="508000" y="28320"/>
                </a:moveTo>
                <a:lnTo>
                  <a:pt x="493690" y="28517"/>
                </a:lnTo>
                <a:lnTo>
                  <a:pt x="494113" y="57092"/>
                </a:lnTo>
                <a:lnTo>
                  <a:pt x="508380" y="56895"/>
                </a:lnTo>
                <a:lnTo>
                  <a:pt x="508000" y="28320"/>
                </a:lnTo>
                <a:close/>
              </a:path>
              <a:path w="579755" h="85725">
                <a:moveTo>
                  <a:pt x="493267" y="0"/>
                </a:moveTo>
                <a:lnTo>
                  <a:pt x="493690" y="28517"/>
                </a:lnTo>
                <a:lnTo>
                  <a:pt x="508000" y="28320"/>
                </a:lnTo>
                <a:lnTo>
                  <a:pt x="551982" y="28320"/>
                </a:lnTo>
                <a:lnTo>
                  <a:pt x="49326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215435" y="3898900"/>
            <a:ext cx="177831" cy="455930"/>
          </a:xfrm>
          <a:custGeom>
            <a:avLst/>
            <a:gdLst/>
            <a:ahLst/>
            <a:cxnLst/>
            <a:rect l="l" t="t" r="r" b="b"/>
            <a:pathLst>
              <a:path w="177800" h="455929">
                <a:moveTo>
                  <a:pt x="0" y="360806"/>
                </a:moveTo>
                <a:lnTo>
                  <a:pt x="14097" y="455549"/>
                </a:lnTo>
                <a:lnTo>
                  <a:pt x="76878" y="392175"/>
                </a:lnTo>
                <a:lnTo>
                  <a:pt x="49911" y="392175"/>
                </a:lnTo>
                <a:lnTo>
                  <a:pt x="22733" y="383286"/>
                </a:lnTo>
                <a:lnTo>
                  <a:pt x="27184" y="369699"/>
                </a:lnTo>
                <a:lnTo>
                  <a:pt x="0" y="360806"/>
                </a:lnTo>
                <a:close/>
              </a:path>
              <a:path w="177800" h="455929">
                <a:moveTo>
                  <a:pt x="27184" y="369699"/>
                </a:moveTo>
                <a:lnTo>
                  <a:pt x="22733" y="383286"/>
                </a:lnTo>
                <a:lnTo>
                  <a:pt x="49911" y="392175"/>
                </a:lnTo>
                <a:lnTo>
                  <a:pt x="54362" y="378589"/>
                </a:lnTo>
                <a:lnTo>
                  <a:pt x="27184" y="369699"/>
                </a:lnTo>
                <a:close/>
              </a:path>
              <a:path w="177800" h="455929">
                <a:moveTo>
                  <a:pt x="54362" y="378589"/>
                </a:moveTo>
                <a:lnTo>
                  <a:pt x="49911" y="392175"/>
                </a:lnTo>
                <a:lnTo>
                  <a:pt x="76878" y="392175"/>
                </a:lnTo>
                <a:lnTo>
                  <a:pt x="81534" y="387476"/>
                </a:lnTo>
                <a:lnTo>
                  <a:pt x="54362" y="378589"/>
                </a:lnTo>
                <a:close/>
              </a:path>
              <a:path w="177800" h="455929">
                <a:moveTo>
                  <a:pt x="123081" y="77010"/>
                </a:moveTo>
                <a:lnTo>
                  <a:pt x="27184" y="369699"/>
                </a:lnTo>
                <a:lnTo>
                  <a:pt x="54362" y="378589"/>
                </a:lnTo>
                <a:lnTo>
                  <a:pt x="150246" y="85938"/>
                </a:lnTo>
                <a:lnTo>
                  <a:pt x="123081" y="77010"/>
                </a:lnTo>
                <a:close/>
              </a:path>
              <a:path w="177800" h="455929">
                <a:moveTo>
                  <a:pt x="172757" y="63500"/>
                </a:moveTo>
                <a:lnTo>
                  <a:pt x="127508" y="63500"/>
                </a:lnTo>
                <a:lnTo>
                  <a:pt x="154686" y="72389"/>
                </a:lnTo>
                <a:lnTo>
                  <a:pt x="150246" y="85938"/>
                </a:lnTo>
                <a:lnTo>
                  <a:pt x="177419" y="94868"/>
                </a:lnTo>
                <a:lnTo>
                  <a:pt x="172757" y="63500"/>
                </a:lnTo>
                <a:close/>
              </a:path>
              <a:path w="177800" h="455929">
                <a:moveTo>
                  <a:pt x="127508" y="63500"/>
                </a:moveTo>
                <a:lnTo>
                  <a:pt x="123081" y="77010"/>
                </a:lnTo>
                <a:lnTo>
                  <a:pt x="150246" y="85938"/>
                </a:lnTo>
                <a:lnTo>
                  <a:pt x="154686" y="72389"/>
                </a:lnTo>
                <a:lnTo>
                  <a:pt x="127508" y="63500"/>
                </a:lnTo>
                <a:close/>
              </a:path>
              <a:path w="177800" h="455929">
                <a:moveTo>
                  <a:pt x="163322" y="0"/>
                </a:moveTo>
                <a:lnTo>
                  <a:pt x="95885" y="68072"/>
                </a:lnTo>
                <a:lnTo>
                  <a:pt x="123081" y="77010"/>
                </a:lnTo>
                <a:lnTo>
                  <a:pt x="127508" y="63500"/>
                </a:lnTo>
                <a:lnTo>
                  <a:pt x="172757" y="63500"/>
                </a:lnTo>
                <a:lnTo>
                  <a:pt x="1633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065397" y="3870325"/>
            <a:ext cx="332163" cy="412750"/>
          </a:xfrm>
          <a:custGeom>
            <a:avLst/>
            <a:gdLst/>
            <a:ahLst/>
            <a:cxnLst/>
            <a:rect l="l" t="t" r="r" b="b"/>
            <a:pathLst>
              <a:path w="332105" h="412750">
                <a:moveTo>
                  <a:pt x="20307" y="319024"/>
                </a:moveTo>
                <a:lnTo>
                  <a:pt x="0" y="412750"/>
                </a:lnTo>
                <a:lnTo>
                  <a:pt x="87122" y="372744"/>
                </a:lnTo>
                <a:lnTo>
                  <a:pt x="78750" y="366013"/>
                </a:lnTo>
                <a:lnTo>
                  <a:pt x="55892" y="366013"/>
                </a:lnTo>
                <a:lnTo>
                  <a:pt x="33616" y="348106"/>
                </a:lnTo>
                <a:lnTo>
                  <a:pt x="42592" y="336942"/>
                </a:lnTo>
                <a:lnTo>
                  <a:pt x="20307" y="319024"/>
                </a:lnTo>
                <a:close/>
              </a:path>
              <a:path w="332105" h="412750">
                <a:moveTo>
                  <a:pt x="42592" y="336942"/>
                </a:moveTo>
                <a:lnTo>
                  <a:pt x="33616" y="348106"/>
                </a:lnTo>
                <a:lnTo>
                  <a:pt x="55892" y="366013"/>
                </a:lnTo>
                <a:lnTo>
                  <a:pt x="64865" y="354850"/>
                </a:lnTo>
                <a:lnTo>
                  <a:pt x="42592" y="336942"/>
                </a:lnTo>
                <a:close/>
              </a:path>
              <a:path w="332105" h="412750">
                <a:moveTo>
                  <a:pt x="64865" y="354850"/>
                </a:moveTo>
                <a:lnTo>
                  <a:pt x="55892" y="366013"/>
                </a:lnTo>
                <a:lnTo>
                  <a:pt x="78750" y="366013"/>
                </a:lnTo>
                <a:lnTo>
                  <a:pt x="64865" y="354850"/>
                </a:lnTo>
                <a:close/>
              </a:path>
              <a:path w="332105" h="412750">
                <a:moveTo>
                  <a:pt x="266926" y="57906"/>
                </a:moveTo>
                <a:lnTo>
                  <a:pt x="42592" y="336942"/>
                </a:lnTo>
                <a:lnTo>
                  <a:pt x="64865" y="354850"/>
                </a:lnTo>
                <a:lnTo>
                  <a:pt x="289169" y="75794"/>
                </a:lnTo>
                <a:lnTo>
                  <a:pt x="266926" y="57906"/>
                </a:lnTo>
                <a:close/>
              </a:path>
              <a:path w="332105" h="412750">
                <a:moveTo>
                  <a:pt x="321655" y="46736"/>
                </a:moveTo>
                <a:lnTo>
                  <a:pt x="275907" y="46736"/>
                </a:lnTo>
                <a:lnTo>
                  <a:pt x="298132" y="64643"/>
                </a:lnTo>
                <a:lnTo>
                  <a:pt x="289169" y="75794"/>
                </a:lnTo>
                <a:lnTo>
                  <a:pt x="311467" y="93725"/>
                </a:lnTo>
                <a:lnTo>
                  <a:pt x="321655" y="46736"/>
                </a:lnTo>
                <a:close/>
              </a:path>
              <a:path w="332105" h="412750">
                <a:moveTo>
                  <a:pt x="275907" y="46736"/>
                </a:moveTo>
                <a:lnTo>
                  <a:pt x="266926" y="57906"/>
                </a:lnTo>
                <a:lnTo>
                  <a:pt x="289169" y="75794"/>
                </a:lnTo>
                <a:lnTo>
                  <a:pt x="298132" y="64643"/>
                </a:lnTo>
                <a:lnTo>
                  <a:pt x="275907" y="46736"/>
                </a:lnTo>
                <a:close/>
              </a:path>
              <a:path w="332105" h="412750">
                <a:moveTo>
                  <a:pt x="331787" y="0"/>
                </a:moveTo>
                <a:lnTo>
                  <a:pt x="244665" y="40005"/>
                </a:lnTo>
                <a:lnTo>
                  <a:pt x="266926" y="57906"/>
                </a:lnTo>
                <a:lnTo>
                  <a:pt x="275907" y="46736"/>
                </a:lnTo>
                <a:lnTo>
                  <a:pt x="321655" y="46736"/>
                </a:lnTo>
                <a:lnTo>
                  <a:pt x="3317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765905" y="2940685"/>
            <a:ext cx="463631" cy="574040"/>
          </a:xfrm>
          <a:custGeom>
            <a:avLst/>
            <a:gdLst/>
            <a:ahLst/>
            <a:cxnLst/>
            <a:rect l="l" t="t" r="r" b="b"/>
            <a:pathLst>
              <a:path w="463550" h="574039">
                <a:moveTo>
                  <a:pt x="398876" y="516033"/>
                </a:moveTo>
                <a:lnTo>
                  <a:pt x="376555" y="533907"/>
                </a:lnTo>
                <a:lnTo>
                  <a:pt x="463550" y="574039"/>
                </a:lnTo>
                <a:lnTo>
                  <a:pt x="453516" y="527176"/>
                </a:lnTo>
                <a:lnTo>
                  <a:pt x="407797" y="527176"/>
                </a:lnTo>
                <a:lnTo>
                  <a:pt x="398876" y="516033"/>
                </a:lnTo>
                <a:close/>
              </a:path>
              <a:path w="463550" h="574039">
                <a:moveTo>
                  <a:pt x="421093" y="498243"/>
                </a:moveTo>
                <a:lnTo>
                  <a:pt x="398876" y="516033"/>
                </a:lnTo>
                <a:lnTo>
                  <a:pt x="407797" y="527176"/>
                </a:lnTo>
                <a:lnTo>
                  <a:pt x="430022" y="509396"/>
                </a:lnTo>
                <a:lnTo>
                  <a:pt x="421093" y="498243"/>
                </a:lnTo>
                <a:close/>
              </a:path>
              <a:path w="463550" h="574039">
                <a:moveTo>
                  <a:pt x="443483" y="480313"/>
                </a:moveTo>
                <a:lnTo>
                  <a:pt x="421093" y="498243"/>
                </a:lnTo>
                <a:lnTo>
                  <a:pt x="430022" y="509396"/>
                </a:lnTo>
                <a:lnTo>
                  <a:pt x="407797" y="527176"/>
                </a:lnTo>
                <a:lnTo>
                  <a:pt x="453516" y="527176"/>
                </a:lnTo>
                <a:lnTo>
                  <a:pt x="443483" y="480313"/>
                </a:lnTo>
                <a:close/>
              </a:path>
              <a:path w="463550" h="574039">
                <a:moveTo>
                  <a:pt x="22225" y="0"/>
                </a:moveTo>
                <a:lnTo>
                  <a:pt x="0" y="17779"/>
                </a:lnTo>
                <a:lnTo>
                  <a:pt x="398876" y="516033"/>
                </a:lnTo>
                <a:lnTo>
                  <a:pt x="421093" y="498243"/>
                </a:lnTo>
                <a:lnTo>
                  <a:pt x="2222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209885" y="4613275"/>
            <a:ext cx="328987" cy="236854"/>
          </a:xfrm>
          <a:custGeom>
            <a:avLst/>
            <a:gdLst/>
            <a:ahLst/>
            <a:cxnLst/>
            <a:rect l="l" t="t" r="r" b="b"/>
            <a:pathLst>
              <a:path w="328930" h="236854">
                <a:moveTo>
                  <a:pt x="250656" y="198051"/>
                </a:moveTo>
                <a:lnTo>
                  <a:pt x="233934" y="221246"/>
                </a:lnTo>
                <a:lnTo>
                  <a:pt x="328675" y="236537"/>
                </a:lnTo>
                <a:lnTo>
                  <a:pt x="312847" y="206400"/>
                </a:lnTo>
                <a:lnTo>
                  <a:pt x="262255" y="206400"/>
                </a:lnTo>
                <a:lnTo>
                  <a:pt x="250656" y="198051"/>
                </a:lnTo>
                <a:close/>
              </a:path>
              <a:path w="328930" h="236854">
                <a:moveTo>
                  <a:pt x="267390" y="174840"/>
                </a:moveTo>
                <a:lnTo>
                  <a:pt x="250656" y="198051"/>
                </a:lnTo>
                <a:lnTo>
                  <a:pt x="262255" y="206400"/>
                </a:lnTo>
                <a:lnTo>
                  <a:pt x="279019" y="183210"/>
                </a:lnTo>
                <a:lnTo>
                  <a:pt x="267390" y="174840"/>
                </a:lnTo>
                <a:close/>
              </a:path>
              <a:path w="328930" h="236854">
                <a:moveTo>
                  <a:pt x="284099" y="151663"/>
                </a:moveTo>
                <a:lnTo>
                  <a:pt x="267390" y="174840"/>
                </a:lnTo>
                <a:lnTo>
                  <a:pt x="279019" y="183210"/>
                </a:lnTo>
                <a:lnTo>
                  <a:pt x="262255" y="206400"/>
                </a:lnTo>
                <a:lnTo>
                  <a:pt x="312847" y="206400"/>
                </a:lnTo>
                <a:lnTo>
                  <a:pt x="284099" y="151663"/>
                </a:lnTo>
                <a:close/>
              </a:path>
              <a:path w="328930" h="236854">
                <a:moveTo>
                  <a:pt x="77908" y="38458"/>
                </a:moveTo>
                <a:lnTo>
                  <a:pt x="61205" y="61672"/>
                </a:lnTo>
                <a:lnTo>
                  <a:pt x="250656" y="198051"/>
                </a:lnTo>
                <a:lnTo>
                  <a:pt x="267390" y="174840"/>
                </a:lnTo>
                <a:lnTo>
                  <a:pt x="77908" y="38458"/>
                </a:lnTo>
                <a:close/>
              </a:path>
              <a:path w="328930" h="236854">
                <a:moveTo>
                  <a:pt x="0" y="0"/>
                </a:moveTo>
                <a:lnTo>
                  <a:pt x="44538" y="84836"/>
                </a:lnTo>
                <a:lnTo>
                  <a:pt x="61205" y="61672"/>
                </a:lnTo>
                <a:lnTo>
                  <a:pt x="49631" y="53340"/>
                </a:lnTo>
                <a:lnTo>
                  <a:pt x="66293" y="30099"/>
                </a:lnTo>
                <a:lnTo>
                  <a:pt x="83923" y="30099"/>
                </a:lnTo>
                <a:lnTo>
                  <a:pt x="94615" y="15240"/>
                </a:lnTo>
                <a:lnTo>
                  <a:pt x="0" y="0"/>
                </a:lnTo>
                <a:close/>
              </a:path>
              <a:path w="328930" h="236854">
                <a:moveTo>
                  <a:pt x="66293" y="30099"/>
                </a:moveTo>
                <a:lnTo>
                  <a:pt x="49631" y="53340"/>
                </a:lnTo>
                <a:lnTo>
                  <a:pt x="61205" y="61672"/>
                </a:lnTo>
                <a:lnTo>
                  <a:pt x="77908" y="38458"/>
                </a:lnTo>
                <a:lnTo>
                  <a:pt x="66293" y="30099"/>
                </a:lnTo>
                <a:close/>
              </a:path>
              <a:path w="328930" h="236854">
                <a:moveTo>
                  <a:pt x="83923" y="30099"/>
                </a:moveTo>
                <a:lnTo>
                  <a:pt x="66293" y="30099"/>
                </a:lnTo>
                <a:lnTo>
                  <a:pt x="77908" y="38458"/>
                </a:lnTo>
                <a:lnTo>
                  <a:pt x="83923" y="30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4507631" y="2576449"/>
            <a:ext cx="3992938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楷体" panose="02010609060101010101" pitchFamily="49" charset="-122"/>
                <a:cs typeface="楷体" panose="02010609060101010101" pitchFamily="49" charset="-122"/>
              </a:rPr>
              <a:t>广度优先搜索队列变化过程：</a:t>
            </a:r>
            <a:endParaRPr sz="2400">
              <a:latin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4294967295"/>
          </p:nvPr>
        </p:nvSpPr>
        <p:spPr>
          <a:xfrm>
            <a:off x="7087831" y="6543041"/>
            <a:ext cx="2057757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65"/>
              </a:lnSpc>
            </a:pPr>
            <a:fld id="{81D60167-4931-47E6-BA6A-407CBD079E47}" type="slidenum">
              <a:rPr dirty="0"/>
            </a:fld>
            <a:endParaRPr dirty="0"/>
          </a:p>
        </p:txBody>
      </p:sp>
      <p:graphicFrame>
        <p:nvGraphicFramePr>
          <p:cNvPr id="37" name="object 37"/>
          <p:cNvGraphicFramePr>
            <a:graphicFrameLocks noGrp="1"/>
          </p:cNvGraphicFramePr>
          <p:nvPr/>
        </p:nvGraphicFramePr>
        <p:xfrm>
          <a:off x="4637957" y="3087751"/>
          <a:ext cx="2016474" cy="836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4703"/>
                <a:gridCol w="336608"/>
                <a:gridCol w="335338"/>
                <a:gridCol w="336608"/>
                <a:gridCol w="337244"/>
                <a:gridCol w="335973"/>
              </a:tblGrid>
              <a:tr h="42037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Arial" panose="020B0604020202020204"/>
                          <a:cs typeface="Arial" panose="020B0604020202020204"/>
                        </a:rPr>
                        <a:t>3</a:t>
                      </a:r>
                      <a:endParaRPr sz="2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8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endParaRPr sz="2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00" dirty="0">
                          <a:latin typeface="Arial" panose="020B0604020202020204"/>
                          <a:cs typeface="Arial" panose="020B0604020202020204"/>
                        </a:rPr>
                        <a:t>4</a:t>
                      </a:r>
                      <a:endParaRPr sz="2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41656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000" dirty="0">
                          <a:latin typeface="Arial" panose="020B0604020202020204"/>
                          <a:cs typeface="Arial" panose="020B0604020202020204"/>
                        </a:rPr>
                        <a:t>6</a:t>
                      </a:r>
                      <a:endParaRPr sz="2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2000" dirty="0">
                          <a:latin typeface="Arial" panose="020B0604020202020204"/>
                          <a:cs typeface="Arial" panose="020B0604020202020204"/>
                        </a:rPr>
                        <a:t>1</a:t>
                      </a:r>
                      <a:endParaRPr sz="2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27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000" dirty="0">
                          <a:latin typeface="Arial" panose="020B0604020202020204"/>
                          <a:cs typeface="Arial" panose="020B0604020202020204"/>
                        </a:rPr>
                        <a:t>5</a:t>
                      </a:r>
                      <a:endParaRPr sz="2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8" name="object 38"/>
          <p:cNvSpPr txBox="1"/>
          <p:nvPr/>
        </p:nvSpPr>
        <p:spPr>
          <a:xfrm>
            <a:off x="7822017" y="3605733"/>
            <a:ext cx="52142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Arial" panose="020B0604020202020204"/>
                <a:cs typeface="Arial" panose="020B0604020202020204"/>
              </a:rPr>
              <a:t>O</a:t>
            </a:r>
            <a:r>
              <a:rPr sz="1600" spc="-5" dirty="0">
                <a:latin typeface="Arial" panose="020B0604020202020204"/>
                <a:cs typeface="Arial" panose="020B0604020202020204"/>
              </a:rPr>
              <a:t>pen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822018" y="3134232"/>
            <a:ext cx="657339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 panose="020B0604020202020204"/>
                <a:cs typeface="Arial" panose="020B0604020202020204"/>
              </a:rPr>
              <a:t>Closed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59837" y="2042415"/>
            <a:ext cx="4141554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6FC0"/>
                </a:solidFill>
                <a:latin typeface="黑体" panose="02010609060101010101" charset="-122"/>
                <a:cs typeface="黑体" panose="02010609060101010101" charset="-122"/>
              </a:rPr>
              <a:t>如何搜索到一条走到5的路径？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47118" y="1212470"/>
            <a:ext cx="448959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ym typeface="+mn-ea"/>
              </a:rPr>
              <a:t>假设农夫起始位于</a:t>
            </a:r>
            <a:r>
              <a:rPr sz="2400" dirty="0">
                <a:sym typeface="+mn-ea"/>
              </a:rPr>
              <a:t>点</a:t>
            </a:r>
            <a:r>
              <a:rPr sz="2400" spc="-5" dirty="0">
                <a:sym typeface="+mn-ea"/>
              </a:rPr>
              <a:t>3，牛位于</a:t>
            </a:r>
            <a:r>
              <a:rPr sz="2400" dirty="0">
                <a:sym typeface="+mn-ea"/>
              </a:rPr>
              <a:t>5</a:t>
            </a:r>
            <a:endParaRPr sz="2400" dirty="0"/>
          </a:p>
          <a:p>
            <a:pPr marL="12700" algn="l">
              <a:lnSpc>
                <a:spcPct val="100000"/>
              </a:lnSpc>
            </a:pPr>
            <a:r>
              <a:rPr sz="2400" dirty="0">
                <a:sym typeface="+mn-ea"/>
              </a:rPr>
              <a:t>N=3,K=5，最右边是6。</a:t>
            </a:r>
            <a:endParaRPr lang="zh-CN" altLang="en-US" sz="2400" dirty="0"/>
          </a:p>
        </p:txBody>
      </p:sp>
      <p:sp>
        <p:nvSpPr>
          <p:cNvPr id="40" name="标题 1"/>
          <p:cNvSpPr txBox="1"/>
          <p:nvPr/>
        </p:nvSpPr>
        <p:spPr>
          <a:xfrm>
            <a:off x="457835" y="436830"/>
            <a:ext cx="8229600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3.5.2 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2805]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</a:rPr>
              <a:t>抓住那</a:t>
            </a: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</a:rPr>
              <a:t>头牛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</a:rPr>
              <a:t>分析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2407068" y="2581275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900" y="0"/>
                </a:moveTo>
                <a:lnTo>
                  <a:pt x="166391" y="5701"/>
                </a:lnTo>
                <a:lnTo>
                  <a:pt x="120946" y="21941"/>
                </a:lnTo>
                <a:lnTo>
                  <a:pt x="80859" y="47426"/>
                </a:lnTo>
                <a:lnTo>
                  <a:pt x="47426" y="80859"/>
                </a:lnTo>
                <a:lnTo>
                  <a:pt x="21941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5701" y="265408"/>
                </a:lnTo>
                <a:lnTo>
                  <a:pt x="21941" y="310853"/>
                </a:lnTo>
                <a:lnTo>
                  <a:pt x="47426" y="350940"/>
                </a:lnTo>
                <a:lnTo>
                  <a:pt x="80859" y="384373"/>
                </a:lnTo>
                <a:lnTo>
                  <a:pt x="120946" y="409858"/>
                </a:lnTo>
                <a:lnTo>
                  <a:pt x="166391" y="426098"/>
                </a:lnTo>
                <a:lnTo>
                  <a:pt x="215900" y="431800"/>
                </a:lnTo>
                <a:lnTo>
                  <a:pt x="265408" y="426098"/>
                </a:lnTo>
                <a:lnTo>
                  <a:pt x="310853" y="409858"/>
                </a:lnTo>
                <a:lnTo>
                  <a:pt x="350940" y="384373"/>
                </a:lnTo>
                <a:lnTo>
                  <a:pt x="384373" y="350940"/>
                </a:lnTo>
                <a:lnTo>
                  <a:pt x="409858" y="310853"/>
                </a:lnTo>
                <a:lnTo>
                  <a:pt x="426098" y="265408"/>
                </a:lnTo>
                <a:lnTo>
                  <a:pt x="431800" y="215900"/>
                </a:lnTo>
                <a:lnTo>
                  <a:pt x="426098" y="166391"/>
                </a:lnTo>
                <a:lnTo>
                  <a:pt x="409858" y="120946"/>
                </a:lnTo>
                <a:lnTo>
                  <a:pt x="384373" y="80859"/>
                </a:lnTo>
                <a:lnTo>
                  <a:pt x="350940" y="47426"/>
                </a:lnTo>
                <a:lnTo>
                  <a:pt x="310853" y="21941"/>
                </a:lnTo>
                <a:lnTo>
                  <a:pt x="265408" y="5701"/>
                </a:lnTo>
                <a:lnTo>
                  <a:pt x="215900" y="0"/>
                </a:lnTo>
                <a:close/>
              </a:path>
            </a:pathLst>
          </a:custGeom>
          <a:solidFill>
            <a:srgbClr val="FFFF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407068" y="2581275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900"/>
                </a:moveTo>
                <a:lnTo>
                  <a:pt x="5701" y="166391"/>
                </a:lnTo>
                <a:lnTo>
                  <a:pt x="21941" y="120946"/>
                </a:lnTo>
                <a:lnTo>
                  <a:pt x="47426" y="80859"/>
                </a:lnTo>
                <a:lnTo>
                  <a:pt x="80859" y="47426"/>
                </a:lnTo>
                <a:lnTo>
                  <a:pt x="120946" y="21941"/>
                </a:lnTo>
                <a:lnTo>
                  <a:pt x="166391" y="5701"/>
                </a:lnTo>
                <a:lnTo>
                  <a:pt x="215900" y="0"/>
                </a:lnTo>
                <a:lnTo>
                  <a:pt x="265408" y="5701"/>
                </a:lnTo>
                <a:lnTo>
                  <a:pt x="310853" y="21941"/>
                </a:lnTo>
                <a:lnTo>
                  <a:pt x="350940" y="47426"/>
                </a:lnTo>
                <a:lnTo>
                  <a:pt x="384373" y="80859"/>
                </a:lnTo>
                <a:lnTo>
                  <a:pt x="409858" y="120946"/>
                </a:lnTo>
                <a:lnTo>
                  <a:pt x="426098" y="166391"/>
                </a:lnTo>
                <a:lnTo>
                  <a:pt x="431800" y="215900"/>
                </a:lnTo>
                <a:lnTo>
                  <a:pt x="426098" y="265408"/>
                </a:lnTo>
                <a:lnTo>
                  <a:pt x="409858" y="310853"/>
                </a:lnTo>
                <a:lnTo>
                  <a:pt x="384373" y="350940"/>
                </a:lnTo>
                <a:lnTo>
                  <a:pt x="350940" y="384373"/>
                </a:lnTo>
                <a:lnTo>
                  <a:pt x="310853" y="409858"/>
                </a:lnTo>
                <a:lnTo>
                  <a:pt x="265408" y="426098"/>
                </a:lnTo>
                <a:lnTo>
                  <a:pt x="215900" y="431800"/>
                </a:lnTo>
                <a:lnTo>
                  <a:pt x="166391" y="426098"/>
                </a:lnTo>
                <a:lnTo>
                  <a:pt x="120946" y="409858"/>
                </a:lnTo>
                <a:lnTo>
                  <a:pt x="80859" y="384373"/>
                </a:lnTo>
                <a:lnTo>
                  <a:pt x="47426" y="350940"/>
                </a:lnTo>
                <a:lnTo>
                  <a:pt x="21941" y="310853"/>
                </a:lnTo>
                <a:lnTo>
                  <a:pt x="5701" y="265408"/>
                </a:lnTo>
                <a:lnTo>
                  <a:pt x="0" y="215900"/>
                </a:lnTo>
                <a:close/>
              </a:path>
            </a:pathLst>
          </a:custGeom>
          <a:ln w="25400">
            <a:solidFill>
              <a:srgbClr val="9494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547173" y="2641600"/>
            <a:ext cx="153062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3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32206" y="3475101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900" y="0"/>
                </a:moveTo>
                <a:lnTo>
                  <a:pt x="166391" y="5701"/>
                </a:lnTo>
                <a:lnTo>
                  <a:pt x="120946" y="21941"/>
                </a:lnTo>
                <a:lnTo>
                  <a:pt x="80859" y="47426"/>
                </a:lnTo>
                <a:lnTo>
                  <a:pt x="47426" y="80859"/>
                </a:lnTo>
                <a:lnTo>
                  <a:pt x="21941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5701" y="265368"/>
                </a:lnTo>
                <a:lnTo>
                  <a:pt x="21941" y="310798"/>
                </a:lnTo>
                <a:lnTo>
                  <a:pt x="47426" y="350887"/>
                </a:lnTo>
                <a:lnTo>
                  <a:pt x="80859" y="384333"/>
                </a:lnTo>
                <a:lnTo>
                  <a:pt x="120946" y="409836"/>
                </a:lnTo>
                <a:lnTo>
                  <a:pt x="166391" y="426092"/>
                </a:lnTo>
                <a:lnTo>
                  <a:pt x="215900" y="431800"/>
                </a:lnTo>
                <a:lnTo>
                  <a:pt x="265368" y="426092"/>
                </a:lnTo>
                <a:lnTo>
                  <a:pt x="310798" y="409836"/>
                </a:lnTo>
                <a:lnTo>
                  <a:pt x="350887" y="384333"/>
                </a:lnTo>
                <a:lnTo>
                  <a:pt x="384333" y="350887"/>
                </a:lnTo>
                <a:lnTo>
                  <a:pt x="409836" y="310798"/>
                </a:lnTo>
                <a:lnTo>
                  <a:pt x="426092" y="265368"/>
                </a:lnTo>
                <a:lnTo>
                  <a:pt x="431800" y="215900"/>
                </a:lnTo>
                <a:lnTo>
                  <a:pt x="426092" y="166391"/>
                </a:lnTo>
                <a:lnTo>
                  <a:pt x="409836" y="120946"/>
                </a:lnTo>
                <a:lnTo>
                  <a:pt x="384333" y="80859"/>
                </a:lnTo>
                <a:lnTo>
                  <a:pt x="350887" y="47426"/>
                </a:lnTo>
                <a:lnTo>
                  <a:pt x="310798" y="21941"/>
                </a:lnTo>
                <a:lnTo>
                  <a:pt x="265368" y="5701"/>
                </a:lnTo>
                <a:lnTo>
                  <a:pt x="215900" y="0"/>
                </a:lnTo>
                <a:close/>
              </a:path>
            </a:pathLst>
          </a:custGeom>
          <a:solidFill>
            <a:srgbClr val="FFFF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32206" y="3475101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900"/>
                </a:moveTo>
                <a:lnTo>
                  <a:pt x="5701" y="166391"/>
                </a:lnTo>
                <a:lnTo>
                  <a:pt x="21941" y="120946"/>
                </a:lnTo>
                <a:lnTo>
                  <a:pt x="47426" y="80859"/>
                </a:lnTo>
                <a:lnTo>
                  <a:pt x="80859" y="47426"/>
                </a:lnTo>
                <a:lnTo>
                  <a:pt x="120946" y="21941"/>
                </a:lnTo>
                <a:lnTo>
                  <a:pt x="166391" y="5701"/>
                </a:lnTo>
                <a:lnTo>
                  <a:pt x="215900" y="0"/>
                </a:lnTo>
                <a:lnTo>
                  <a:pt x="265368" y="5701"/>
                </a:lnTo>
                <a:lnTo>
                  <a:pt x="310798" y="21941"/>
                </a:lnTo>
                <a:lnTo>
                  <a:pt x="350887" y="47426"/>
                </a:lnTo>
                <a:lnTo>
                  <a:pt x="384333" y="80859"/>
                </a:lnTo>
                <a:lnTo>
                  <a:pt x="409836" y="120946"/>
                </a:lnTo>
                <a:lnTo>
                  <a:pt x="426092" y="166391"/>
                </a:lnTo>
                <a:lnTo>
                  <a:pt x="431800" y="215900"/>
                </a:lnTo>
                <a:lnTo>
                  <a:pt x="426092" y="265368"/>
                </a:lnTo>
                <a:lnTo>
                  <a:pt x="409836" y="310798"/>
                </a:lnTo>
                <a:lnTo>
                  <a:pt x="384333" y="350887"/>
                </a:lnTo>
                <a:lnTo>
                  <a:pt x="350887" y="384333"/>
                </a:lnTo>
                <a:lnTo>
                  <a:pt x="310798" y="409836"/>
                </a:lnTo>
                <a:lnTo>
                  <a:pt x="265368" y="426092"/>
                </a:lnTo>
                <a:lnTo>
                  <a:pt x="215900" y="431800"/>
                </a:lnTo>
                <a:lnTo>
                  <a:pt x="166391" y="426092"/>
                </a:lnTo>
                <a:lnTo>
                  <a:pt x="120946" y="409836"/>
                </a:lnTo>
                <a:lnTo>
                  <a:pt x="80859" y="384333"/>
                </a:lnTo>
                <a:lnTo>
                  <a:pt x="47426" y="350887"/>
                </a:lnTo>
                <a:lnTo>
                  <a:pt x="21941" y="310798"/>
                </a:lnTo>
                <a:lnTo>
                  <a:pt x="5701" y="265368"/>
                </a:lnTo>
                <a:lnTo>
                  <a:pt x="0" y="215900"/>
                </a:lnTo>
                <a:close/>
              </a:path>
            </a:pathLst>
          </a:custGeom>
          <a:ln w="25400">
            <a:solidFill>
              <a:srgbClr val="9494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472186" y="3535629"/>
            <a:ext cx="153062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 panose="020B0604020202020204"/>
                <a:cs typeface="Arial" panose="020B0604020202020204"/>
              </a:rPr>
              <a:t>2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43558" y="3467100"/>
            <a:ext cx="433780" cy="431800"/>
          </a:xfrm>
          <a:custGeom>
            <a:avLst/>
            <a:gdLst/>
            <a:ahLst/>
            <a:cxnLst/>
            <a:rect l="l" t="t" r="r" b="b"/>
            <a:pathLst>
              <a:path w="433705" h="431800">
                <a:moveTo>
                  <a:pt x="216662" y="0"/>
                </a:moveTo>
                <a:lnTo>
                  <a:pt x="166991" y="5701"/>
                </a:lnTo>
                <a:lnTo>
                  <a:pt x="121390" y="21941"/>
                </a:lnTo>
                <a:lnTo>
                  <a:pt x="81161" y="47426"/>
                </a:lnTo>
                <a:lnTo>
                  <a:pt x="47606" y="80859"/>
                </a:lnTo>
                <a:lnTo>
                  <a:pt x="22026" y="120946"/>
                </a:lnTo>
                <a:lnTo>
                  <a:pt x="5723" y="166391"/>
                </a:lnTo>
                <a:lnTo>
                  <a:pt x="0" y="215900"/>
                </a:lnTo>
                <a:lnTo>
                  <a:pt x="5723" y="265408"/>
                </a:lnTo>
                <a:lnTo>
                  <a:pt x="22026" y="310853"/>
                </a:lnTo>
                <a:lnTo>
                  <a:pt x="47606" y="350940"/>
                </a:lnTo>
                <a:lnTo>
                  <a:pt x="81161" y="384373"/>
                </a:lnTo>
                <a:lnTo>
                  <a:pt x="121390" y="409858"/>
                </a:lnTo>
                <a:lnTo>
                  <a:pt x="166991" y="426098"/>
                </a:lnTo>
                <a:lnTo>
                  <a:pt x="216662" y="431800"/>
                </a:lnTo>
                <a:lnTo>
                  <a:pt x="266379" y="426098"/>
                </a:lnTo>
                <a:lnTo>
                  <a:pt x="312014" y="409858"/>
                </a:lnTo>
                <a:lnTo>
                  <a:pt x="352265" y="384373"/>
                </a:lnTo>
                <a:lnTo>
                  <a:pt x="385834" y="350940"/>
                </a:lnTo>
                <a:lnTo>
                  <a:pt x="411421" y="310853"/>
                </a:lnTo>
                <a:lnTo>
                  <a:pt x="427727" y="265408"/>
                </a:lnTo>
                <a:lnTo>
                  <a:pt x="433450" y="215900"/>
                </a:lnTo>
                <a:lnTo>
                  <a:pt x="427727" y="166391"/>
                </a:lnTo>
                <a:lnTo>
                  <a:pt x="411421" y="120946"/>
                </a:lnTo>
                <a:lnTo>
                  <a:pt x="385834" y="80859"/>
                </a:lnTo>
                <a:lnTo>
                  <a:pt x="352265" y="47426"/>
                </a:lnTo>
                <a:lnTo>
                  <a:pt x="312014" y="21941"/>
                </a:lnTo>
                <a:lnTo>
                  <a:pt x="266379" y="5701"/>
                </a:lnTo>
                <a:lnTo>
                  <a:pt x="216662" y="0"/>
                </a:lnTo>
                <a:close/>
              </a:path>
            </a:pathLst>
          </a:custGeom>
          <a:solidFill>
            <a:srgbClr val="FFFF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343558" y="3467100"/>
            <a:ext cx="433780" cy="431800"/>
          </a:xfrm>
          <a:custGeom>
            <a:avLst/>
            <a:gdLst/>
            <a:ahLst/>
            <a:cxnLst/>
            <a:rect l="l" t="t" r="r" b="b"/>
            <a:pathLst>
              <a:path w="433705" h="431800">
                <a:moveTo>
                  <a:pt x="0" y="215900"/>
                </a:moveTo>
                <a:lnTo>
                  <a:pt x="5723" y="166391"/>
                </a:lnTo>
                <a:lnTo>
                  <a:pt x="22026" y="120946"/>
                </a:lnTo>
                <a:lnTo>
                  <a:pt x="47606" y="80859"/>
                </a:lnTo>
                <a:lnTo>
                  <a:pt x="81161" y="47426"/>
                </a:lnTo>
                <a:lnTo>
                  <a:pt x="121390" y="21941"/>
                </a:lnTo>
                <a:lnTo>
                  <a:pt x="166991" y="5701"/>
                </a:lnTo>
                <a:lnTo>
                  <a:pt x="216662" y="0"/>
                </a:lnTo>
                <a:lnTo>
                  <a:pt x="266379" y="5701"/>
                </a:lnTo>
                <a:lnTo>
                  <a:pt x="312014" y="21941"/>
                </a:lnTo>
                <a:lnTo>
                  <a:pt x="352265" y="47426"/>
                </a:lnTo>
                <a:lnTo>
                  <a:pt x="385834" y="80859"/>
                </a:lnTo>
                <a:lnTo>
                  <a:pt x="411421" y="120946"/>
                </a:lnTo>
                <a:lnTo>
                  <a:pt x="427727" y="166391"/>
                </a:lnTo>
                <a:lnTo>
                  <a:pt x="433450" y="215900"/>
                </a:lnTo>
                <a:lnTo>
                  <a:pt x="427727" y="265408"/>
                </a:lnTo>
                <a:lnTo>
                  <a:pt x="411421" y="310853"/>
                </a:lnTo>
                <a:lnTo>
                  <a:pt x="385834" y="350940"/>
                </a:lnTo>
                <a:lnTo>
                  <a:pt x="352265" y="384373"/>
                </a:lnTo>
                <a:lnTo>
                  <a:pt x="312014" y="409858"/>
                </a:lnTo>
                <a:lnTo>
                  <a:pt x="266379" y="426098"/>
                </a:lnTo>
                <a:lnTo>
                  <a:pt x="216662" y="431800"/>
                </a:lnTo>
                <a:lnTo>
                  <a:pt x="166991" y="426098"/>
                </a:lnTo>
                <a:lnTo>
                  <a:pt x="121390" y="409858"/>
                </a:lnTo>
                <a:lnTo>
                  <a:pt x="81161" y="384373"/>
                </a:lnTo>
                <a:lnTo>
                  <a:pt x="47606" y="350940"/>
                </a:lnTo>
                <a:lnTo>
                  <a:pt x="22026" y="310853"/>
                </a:lnTo>
                <a:lnTo>
                  <a:pt x="5723" y="265408"/>
                </a:lnTo>
                <a:lnTo>
                  <a:pt x="0" y="215900"/>
                </a:lnTo>
                <a:close/>
              </a:path>
            </a:pathLst>
          </a:custGeom>
          <a:ln w="25400">
            <a:solidFill>
              <a:srgbClr val="9494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484298" y="3527755"/>
            <a:ext cx="153062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 panose="020B0604020202020204"/>
                <a:cs typeface="Arial" panose="020B0604020202020204"/>
              </a:rPr>
              <a:t>4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166025" y="3452876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900" y="0"/>
                </a:moveTo>
                <a:lnTo>
                  <a:pt x="166391" y="5701"/>
                </a:lnTo>
                <a:lnTo>
                  <a:pt x="120946" y="21941"/>
                </a:lnTo>
                <a:lnTo>
                  <a:pt x="80859" y="47426"/>
                </a:lnTo>
                <a:lnTo>
                  <a:pt x="47426" y="80859"/>
                </a:lnTo>
                <a:lnTo>
                  <a:pt x="21941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5701" y="265368"/>
                </a:lnTo>
                <a:lnTo>
                  <a:pt x="21941" y="310798"/>
                </a:lnTo>
                <a:lnTo>
                  <a:pt x="47426" y="350887"/>
                </a:lnTo>
                <a:lnTo>
                  <a:pt x="80859" y="384333"/>
                </a:lnTo>
                <a:lnTo>
                  <a:pt x="120946" y="409836"/>
                </a:lnTo>
                <a:lnTo>
                  <a:pt x="166391" y="426092"/>
                </a:lnTo>
                <a:lnTo>
                  <a:pt x="215900" y="431800"/>
                </a:lnTo>
                <a:lnTo>
                  <a:pt x="265408" y="426092"/>
                </a:lnTo>
                <a:lnTo>
                  <a:pt x="310853" y="409836"/>
                </a:lnTo>
                <a:lnTo>
                  <a:pt x="350940" y="384333"/>
                </a:lnTo>
                <a:lnTo>
                  <a:pt x="384373" y="350887"/>
                </a:lnTo>
                <a:lnTo>
                  <a:pt x="409858" y="310798"/>
                </a:lnTo>
                <a:lnTo>
                  <a:pt x="426098" y="265368"/>
                </a:lnTo>
                <a:lnTo>
                  <a:pt x="431800" y="215900"/>
                </a:lnTo>
                <a:lnTo>
                  <a:pt x="426098" y="166391"/>
                </a:lnTo>
                <a:lnTo>
                  <a:pt x="409858" y="120946"/>
                </a:lnTo>
                <a:lnTo>
                  <a:pt x="384373" y="80859"/>
                </a:lnTo>
                <a:lnTo>
                  <a:pt x="350940" y="47426"/>
                </a:lnTo>
                <a:lnTo>
                  <a:pt x="310853" y="21941"/>
                </a:lnTo>
                <a:lnTo>
                  <a:pt x="265408" y="5701"/>
                </a:lnTo>
                <a:lnTo>
                  <a:pt x="215900" y="0"/>
                </a:lnTo>
                <a:close/>
              </a:path>
            </a:pathLst>
          </a:custGeom>
          <a:solidFill>
            <a:srgbClr val="FFFF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166025" y="3452876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900"/>
                </a:moveTo>
                <a:lnTo>
                  <a:pt x="5701" y="166391"/>
                </a:lnTo>
                <a:lnTo>
                  <a:pt x="21941" y="120946"/>
                </a:lnTo>
                <a:lnTo>
                  <a:pt x="47426" y="80859"/>
                </a:lnTo>
                <a:lnTo>
                  <a:pt x="80859" y="47426"/>
                </a:lnTo>
                <a:lnTo>
                  <a:pt x="120946" y="21941"/>
                </a:lnTo>
                <a:lnTo>
                  <a:pt x="166391" y="5701"/>
                </a:lnTo>
                <a:lnTo>
                  <a:pt x="215900" y="0"/>
                </a:lnTo>
                <a:lnTo>
                  <a:pt x="265408" y="5701"/>
                </a:lnTo>
                <a:lnTo>
                  <a:pt x="310853" y="21941"/>
                </a:lnTo>
                <a:lnTo>
                  <a:pt x="350940" y="47426"/>
                </a:lnTo>
                <a:lnTo>
                  <a:pt x="384373" y="80859"/>
                </a:lnTo>
                <a:lnTo>
                  <a:pt x="409858" y="120946"/>
                </a:lnTo>
                <a:lnTo>
                  <a:pt x="426098" y="166391"/>
                </a:lnTo>
                <a:lnTo>
                  <a:pt x="431800" y="215900"/>
                </a:lnTo>
                <a:lnTo>
                  <a:pt x="426098" y="265368"/>
                </a:lnTo>
                <a:lnTo>
                  <a:pt x="409858" y="310798"/>
                </a:lnTo>
                <a:lnTo>
                  <a:pt x="384373" y="350887"/>
                </a:lnTo>
                <a:lnTo>
                  <a:pt x="350940" y="384333"/>
                </a:lnTo>
                <a:lnTo>
                  <a:pt x="310853" y="409836"/>
                </a:lnTo>
                <a:lnTo>
                  <a:pt x="265408" y="426092"/>
                </a:lnTo>
                <a:lnTo>
                  <a:pt x="215900" y="431800"/>
                </a:lnTo>
                <a:lnTo>
                  <a:pt x="166391" y="426092"/>
                </a:lnTo>
                <a:lnTo>
                  <a:pt x="120946" y="409836"/>
                </a:lnTo>
                <a:lnTo>
                  <a:pt x="80859" y="384333"/>
                </a:lnTo>
                <a:lnTo>
                  <a:pt x="47426" y="350887"/>
                </a:lnTo>
                <a:lnTo>
                  <a:pt x="21941" y="310798"/>
                </a:lnTo>
                <a:lnTo>
                  <a:pt x="5701" y="265368"/>
                </a:lnTo>
                <a:lnTo>
                  <a:pt x="0" y="215900"/>
                </a:lnTo>
                <a:close/>
              </a:path>
            </a:pathLst>
          </a:custGeom>
          <a:ln w="25400">
            <a:solidFill>
              <a:srgbClr val="9494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306257" y="3513404"/>
            <a:ext cx="153062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 panose="020B0604020202020204"/>
                <a:cs typeface="Arial" panose="020B0604020202020204"/>
              </a:rPr>
              <a:t>6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95475" y="4283075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900" y="0"/>
                </a:moveTo>
                <a:lnTo>
                  <a:pt x="166395" y="5701"/>
                </a:lnTo>
                <a:lnTo>
                  <a:pt x="120951" y="21941"/>
                </a:lnTo>
                <a:lnTo>
                  <a:pt x="80864" y="47426"/>
                </a:lnTo>
                <a:lnTo>
                  <a:pt x="47430" y="80859"/>
                </a:lnTo>
                <a:lnTo>
                  <a:pt x="21943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5701" y="265408"/>
                </a:lnTo>
                <a:lnTo>
                  <a:pt x="21943" y="310853"/>
                </a:lnTo>
                <a:lnTo>
                  <a:pt x="47430" y="350940"/>
                </a:lnTo>
                <a:lnTo>
                  <a:pt x="80864" y="384373"/>
                </a:lnTo>
                <a:lnTo>
                  <a:pt x="120951" y="409858"/>
                </a:lnTo>
                <a:lnTo>
                  <a:pt x="166395" y="426098"/>
                </a:lnTo>
                <a:lnTo>
                  <a:pt x="215900" y="431800"/>
                </a:lnTo>
                <a:lnTo>
                  <a:pt x="265404" y="426098"/>
                </a:lnTo>
                <a:lnTo>
                  <a:pt x="310848" y="409858"/>
                </a:lnTo>
                <a:lnTo>
                  <a:pt x="350935" y="384373"/>
                </a:lnTo>
                <a:lnTo>
                  <a:pt x="384369" y="350940"/>
                </a:lnTo>
                <a:lnTo>
                  <a:pt x="409856" y="310853"/>
                </a:lnTo>
                <a:lnTo>
                  <a:pt x="426098" y="265408"/>
                </a:lnTo>
                <a:lnTo>
                  <a:pt x="431800" y="215900"/>
                </a:lnTo>
                <a:lnTo>
                  <a:pt x="426098" y="166391"/>
                </a:lnTo>
                <a:lnTo>
                  <a:pt x="409856" y="120946"/>
                </a:lnTo>
                <a:lnTo>
                  <a:pt x="384369" y="80859"/>
                </a:lnTo>
                <a:lnTo>
                  <a:pt x="350935" y="47426"/>
                </a:lnTo>
                <a:lnTo>
                  <a:pt x="310848" y="21941"/>
                </a:lnTo>
                <a:lnTo>
                  <a:pt x="265404" y="5701"/>
                </a:lnTo>
                <a:lnTo>
                  <a:pt x="215900" y="0"/>
                </a:lnTo>
                <a:close/>
              </a:path>
            </a:pathLst>
          </a:custGeom>
          <a:solidFill>
            <a:srgbClr val="FFFF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95475" y="4283075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900"/>
                </a:moveTo>
                <a:lnTo>
                  <a:pt x="5701" y="166391"/>
                </a:lnTo>
                <a:lnTo>
                  <a:pt x="21943" y="120946"/>
                </a:lnTo>
                <a:lnTo>
                  <a:pt x="47430" y="80859"/>
                </a:lnTo>
                <a:lnTo>
                  <a:pt x="80864" y="47426"/>
                </a:lnTo>
                <a:lnTo>
                  <a:pt x="120951" y="21941"/>
                </a:lnTo>
                <a:lnTo>
                  <a:pt x="166395" y="5701"/>
                </a:lnTo>
                <a:lnTo>
                  <a:pt x="215900" y="0"/>
                </a:lnTo>
                <a:lnTo>
                  <a:pt x="265404" y="5701"/>
                </a:lnTo>
                <a:lnTo>
                  <a:pt x="310848" y="21941"/>
                </a:lnTo>
                <a:lnTo>
                  <a:pt x="350935" y="47426"/>
                </a:lnTo>
                <a:lnTo>
                  <a:pt x="384369" y="80859"/>
                </a:lnTo>
                <a:lnTo>
                  <a:pt x="409856" y="120946"/>
                </a:lnTo>
                <a:lnTo>
                  <a:pt x="426098" y="166391"/>
                </a:lnTo>
                <a:lnTo>
                  <a:pt x="431800" y="215900"/>
                </a:lnTo>
                <a:lnTo>
                  <a:pt x="426098" y="265408"/>
                </a:lnTo>
                <a:lnTo>
                  <a:pt x="409856" y="310853"/>
                </a:lnTo>
                <a:lnTo>
                  <a:pt x="384369" y="350940"/>
                </a:lnTo>
                <a:lnTo>
                  <a:pt x="350935" y="384373"/>
                </a:lnTo>
                <a:lnTo>
                  <a:pt x="310848" y="409858"/>
                </a:lnTo>
                <a:lnTo>
                  <a:pt x="265404" y="426098"/>
                </a:lnTo>
                <a:lnTo>
                  <a:pt x="215900" y="431800"/>
                </a:lnTo>
                <a:lnTo>
                  <a:pt x="166395" y="426098"/>
                </a:lnTo>
                <a:lnTo>
                  <a:pt x="120951" y="409858"/>
                </a:lnTo>
                <a:lnTo>
                  <a:pt x="80864" y="384373"/>
                </a:lnTo>
                <a:lnTo>
                  <a:pt x="47430" y="350940"/>
                </a:lnTo>
                <a:lnTo>
                  <a:pt x="21943" y="310853"/>
                </a:lnTo>
                <a:lnTo>
                  <a:pt x="5701" y="265408"/>
                </a:lnTo>
                <a:lnTo>
                  <a:pt x="0" y="215900"/>
                </a:lnTo>
                <a:close/>
              </a:path>
            </a:pathLst>
          </a:custGeom>
          <a:ln w="25400">
            <a:solidFill>
              <a:srgbClr val="9494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935390" y="4343908"/>
            <a:ext cx="153062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1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13598" y="4354576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900" y="0"/>
                </a:moveTo>
                <a:lnTo>
                  <a:pt x="166391" y="5701"/>
                </a:lnTo>
                <a:lnTo>
                  <a:pt x="120946" y="21941"/>
                </a:lnTo>
                <a:lnTo>
                  <a:pt x="80859" y="47426"/>
                </a:lnTo>
                <a:lnTo>
                  <a:pt x="47426" y="80859"/>
                </a:lnTo>
                <a:lnTo>
                  <a:pt x="21941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5701" y="265365"/>
                </a:lnTo>
                <a:lnTo>
                  <a:pt x="21941" y="310785"/>
                </a:lnTo>
                <a:lnTo>
                  <a:pt x="47426" y="350862"/>
                </a:lnTo>
                <a:lnTo>
                  <a:pt x="80859" y="384295"/>
                </a:lnTo>
                <a:lnTo>
                  <a:pt x="120946" y="409785"/>
                </a:lnTo>
                <a:lnTo>
                  <a:pt x="166391" y="426032"/>
                </a:lnTo>
                <a:lnTo>
                  <a:pt x="215900" y="431736"/>
                </a:lnTo>
                <a:lnTo>
                  <a:pt x="265408" y="426032"/>
                </a:lnTo>
                <a:lnTo>
                  <a:pt x="310853" y="409785"/>
                </a:lnTo>
                <a:lnTo>
                  <a:pt x="350940" y="384295"/>
                </a:lnTo>
                <a:lnTo>
                  <a:pt x="384373" y="350862"/>
                </a:lnTo>
                <a:lnTo>
                  <a:pt x="409858" y="310785"/>
                </a:lnTo>
                <a:lnTo>
                  <a:pt x="426098" y="265365"/>
                </a:lnTo>
                <a:lnTo>
                  <a:pt x="431800" y="215900"/>
                </a:lnTo>
                <a:lnTo>
                  <a:pt x="426098" y="166391"/>
                </a:lnTo>
                <a:lnTo>
                  <a:pt x="409858" y="120946"/>
                </a:lnTo>
                <a:lnTo>
                  <a:pt x="384373" y="80859"/>
                </a:lnTo>
                <a:lnTo>
                  <a:pt x="350940" y="47426"/>
                </a:lnTo>
                <a:lnTo>
                  <a:pt x="310853" y="21941"/>
                </a:lnTo>
                <a:lnTo>
                  <a:pt x="265408" y="5701"/>
                </a:lnTo>
                <a:lnTo>
                  <a:pt x="21590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013598" y="4354576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900"/>
                </a:moveTo>
                <a:lnTo>
                  <a:pt x="5701" y="166391"/>
                </a:lnTo>
                <a:lnTo>
                  <a:pt x="21941" y="120946"/>
                </a:lnTo>
                <a:lnTo>
                  <a:pt x="47426" y="80859"/>
                </a:lnTo>
                <a:lnTo>
                  <a:pt x="80859" y="47426"/>
                </a:lnTo>
                <a:lnTo>
                  <a:pt x="120946" y="21941"/>
                </a:lnTo>
                <a:lnTo>
                  <a:pt x="166391" y="5701"/>
                </a:lnTo>
                <a:lnTo>
                  <a:pt x="215900" y="0"/>
                </a:lnTo>
                <a:lnTo>
                  <a:pt x="265408" y="5701"/>
                </a:lnTo>
                <a:lnTo>
                  <a:pt x="310853" y="21941"/>
                </a:lnTo>
                <a:lnTo>
                  <a:pt x="350940" y="47426"/>
                </a:lnTo>
                <a:lnTo>
                  <a:pt x="384373" y="80859"/>
                </a:lnTo>
                <a:lnTo>
                  <a:pt x="409858" y="120946"/>
                </a:lnTo>
                <a:lnTo>
                  <a:pt x="426098" y="166391"/>
                </a:lnTo>
                <a:lnTo>
                  <a:pt x="431800" y="215900"/>
                </a:lnTo>
                <a:lnTo>
                  <a:pt x="426098" y="265365"/>
                </a:lnTo>
                <a:lnTo>
                  <a:pt x="409858" y="310785"/>
                </a:lnTo>
                <a:lnTo>
                  <a:pt x="384373" y="350862"/>
                </a:lnTo>
                <a:lnTo>
                  <a:pt x="350940" y="384295"/>
                </a:lnTo>
                <a:lnTo>
                  <a:pt x="310853" y="409785"/>
                </a:lnTo>
                <a:lnTo>
                  <a:pt x="265408" y="426032"/>
                </a:lnTo>
                <a:lnTo>
                  <a:pt x="215900" y="431736"/>
                </a:lnTo>
                <a:lnTo>
                  <a:pt x="166391" y="426032"/>
                </a:lnTo>
                <a:lnTo>
                  <a:pt x="120946" y="409785"/>
                </a:lnTo>
                <a:lnTo>
                  <a:pt x="80859" y="384295"/>
                </a:lnTo>
                <a:lnTo>
                  <a:pt x="47426" y="350862"/>
                </a:lnTo>
                <a:lnTo>
                  <a:pt x="21941" y="310785"/>
                </a:lnTo>
                <a:lnTo>
                  <a:pt x="5701" y="265365"/>
                </a:lnTo>
                <a:lnTo>
                  <a:pt x="0" y="215900"/>
                </a:lnTo>
                <a:close/>
              </a:path>
            </a:pathLst>
          </a:custGeom>
          <a:ln w="25400">
            <a:solidFill>
              <a:srgbClr val="9494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153830" y="4415535"/>
            <a:ext cx="153062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5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475107" y="4786313"/>
            <a:ext cx="433780" cy="433705"/>
          </a:xfrm>
          <a:custGeom>
            <a:avLst/>
            <a:gdLst/>
            <a:ahLst/>
            <a:cxnLst/>
            <a:rect l="l" t="t" r="r" b="b"/>
            <a:pathLst>
              <a:path w="433705" h="433704">
                <a:moveTo>
                  <a:pt x="216662" y="0"/>
                </a:moveTo>
                <a:lnTo>
                  <a:pt x="166951" y="5722"/>
                </a:lnTo>
                <a:lnTo>
                  <a:pt x="121334" y="22024"/>
                </a:lnTo>
                <a:lnTo>
                  <a:pt x="81108" y="47605"/>
                </a:lnTo>
                <a:lnTo>
                  <a:pt x="47566" y="81163"/>
                </a:lnTo>
                <a:lnTo>
                  <a:pt x="22003" y="121398"/>
                </a:lnTo>
                <a:lnTo>
                  <a:pt x="5716" y="167011"/>
                </a:lnTo>
                <a:lnTo>
                  <a:pt x="0" y="216700"/>
                </a:lnTo>
                <a:lnTo>
                  <a:pt x="5716" y="266384"/>
                </a:lnTo>
                <a:lnTo>
                  <a:pt x="22003" y="311993"/>
                </a:lnTo>
                <a:lnTo>
                  <a:pt x="47566" y="352226"/>
                </a:lnTo>
                <a:lnTo>
                  <a:pt x="81108" y="385783"/>
                </a:lnTo>
                <a:lnTo>
                  <a:pt x="121334" y="411362"/>
                </a:lnTo>
                <a:lnTo>
                  <a:pt x="166951" y="427664"/>
                </a:lnTo>
                <a:lnTo>
                  <a:pt x="216662" y="433387"/>
                </a:lnTo>
                <a:lnTo>
                  <a:pt x="266332" y="427664"/>
                </a:lnTo>
                <a:lnTo>
                  <a:pt x="311933" y="411362"/>
                </a:lnTo>
                <a:lnTo>
                  <a:pt x="352162" y="385783"/>
                </a:lnTo>
                <a:lnTo>
                  <a:pt x="385717" y="352226"/>
                </a:lnTo>
                <a:lnTo>
                  <a:pt x="411297" y="311993"/>
                </a:lnTo>
                <a:lnTo>
                  <a:pt x="427600" y="266384"/>
                </a:lnTo>
                <a:lnTo>
                  <a:pt x="433324" y="216700"/>
                </a:lnTo>
                <a:lnTo>
                  <a:pt x="427600" y="167011"/>
                </a:lnTo>
                <a:lnTo>
                  <a:pt x="411297" y="121398"/>
                </a:lnTo>
                <a:lnTo>
                  <a:pt x="385717" y="81163"/>
                </a:lnTo>
                <a:lnTo>
                  <a:pt x="352162" y="47605"/>
                </a:lnTo>
                <a:lnTo>
                  <a:pt x="311933" y="22024"/>
                </a:lnTo>
                <a:lnTo>
                  <a:pt x="266332" y="5722"/>
                </a:lnTo>
                <a:lnTo>
                  <a:pt x="216662" y="0"/>
                </a:lnTo>
                <a:close/>
              </a:path>
            </a:pathLst>
          </a:custGeom>
          <a:solidFill>
            <a:srgbClr val="FFFF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475107" y="4786313"/>
            <a:ext cx="433780" cy="433705"/>
          </a:xfrm>
          <a:custGeom>
            <a:avLst/>
            <a:gdLst/>
            <a:ahLst/>
            <a:cxnLst/>
            <a:rect l="l" t="t" r="r" b="b"/>
            <a:pathLst>
              <a:path w="433705" h="433704">
                <a:moveTo>
                  <a:pt x="0" y="216700"/>
                </a:moveTo>
                <a:lnTo>
                  <a:pt x="5716" y="167011"/>
                </a:lnTo>
                <a:lnTo>
                  <a:pt x="22003" y="121398"/>
                </a:lnTo>
                <a:lnTo>
                  <a:pt x="47566" y="81163"/>
                </a:lnTo>
                <a:lnTo>
                  <a:pt x="81108" y="47605"/>
                </a:lnTo>
                <a:lnTo>
                  <a:pt x="121334" y="22024"/>
                </a:lnTo>
                <a:lnTo>
                  <a:pt x="166951" y="5722"/>
                </a:lnTo>
                <a:lnTo>
                  <a:pt x="216662" y="0"/>
                </a:lnTo>
                <a:lnTo>
                  <a:pt x="266332" y="5722"/>
                </a:lnTo>
                <a:lnTo>
                  <a:pt x="311933" y="22024"/>
                </a:lnTo>
                <a:lnTo>
                  <a:pt x="352162" y="47605"/>
                </a:lnTo>
                <a:lnTo>
                  <a:pt x="385717" y="81163"/>
                </a:lnTo>
                <a:lnTo>
                  <a:pt x="411297" y="121398"/>
                </a:lnTo>
                <a:lnTo>
                  <a:pt x="427600" y="167011"/>
                </a:lnTo>
                <a:lnTo>
                  <a:pt x="433324" y="216700"/>
                </a:lnTo>
                <a:lnTo>
                  <a:pt x="427600" y="266384"/>
                </a:lnTo>
                <a:lnTo>
                  <a:pt x="411297" y="311993"/>
                </a:lnTo>
                <a:lnTo>
                  <a:pt x="385717" y="352226"/>
                </a:lnTo>
                <a:lnTo>
                  <a:pt x="352162" y="385783"/>
                </a:lnTo>
                <a:lnTo>
                  <a:pt x="311933" y="411362"/>
                </a:lnTo>
                <a:lnTo>
                  <a:pt x="266332" y="427664"/>
                </a:lnTo>
                <a:lnTo>
                  <a:pt x="216662" y="433387"/>
                </a:lnTo>
                <a:lnTo>
                  <a:pt x="166951" y="427664"/>
                </a:lnTo>
                <a:lnTo>
                  <a:pt x="121334" y="411362"/>
                </a:lnTo>
                <a:lnTo>
                  <a:pt x="81108" y="385783"/>
                </a:lnTo>
                <a:lnTo>
                  <a:pt x="47566" y="352226"/>
                </a:lnTo>
                <a:lnTo>
                  <a:pt x="22003" y="311993"/>
                </a:lnTo>
                <a:lnTo>
                  <a:pt x="5716" y="266384"/>
                </a:lnTo>
                <a:lnTo>
                  <a:pt x="0" y="216700"/>
                </a:lnTo>
                <a:close/>
              </a:path>
            </a:pathLst>
          </a:custGeom>
          <a:ln w="25400">
            <a:solidFill>
              <a:srgbClr val="9494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615847" y="4848097"/>
            <a:ext cx="153062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0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530153" y="3013076"/>
            <a:ext cx="123847" cy="454025"/>
          </a:xfrm>
          <a:custGeom>
            <a:avLst/>
            <a:gdLst/>
            <a:ahLst/>
            <a:cxnLst/>
            <a:rect l="l" t="t" r="r" b="b"/>
            <a:pathLst>
              <a:path w="123825" h="454025">
                <a:moveTo>
                  <a:pt x="0" y="363347"/>
                </a:moveTo>
                <a:lnTo>
                  <a:pt x="30861" y="454025"/>
                </a:lnTo>
                <a:lnTo>
                  <a:pt x="77928" y="385191"/>
                </a:lnTo>
                <a:lnTo>
                  <a:pt x="54737" y="385191"/>
                </a:lnTo>
                <a:lnTo>
                  <a:pt x="26416" y="381254"/>
                </a:lnTo>
                <a:lnTo>
                  <a:pt x="28335" y="367201"/>
                </a:lnTo>
                <a:lnTo>
                  <a:pt x="0" y="363347"/>
                </a:lnTo>
                <a:close/>
              </a:path>
              <a:path w="123825" h="454025">
                <a:moveTo>
                  <a:pt x="28335" y="367201"/>
                </a:moveTo>
                <a:lnTo>
                  <a:pt x="26416" y="381254"/>
                </a:lnTo>
                <a:lnTo>
                  <a:pt x="54737" y="385191"/>
                </a:lnTo>
                <a:lnTo>
                  <a:pt x="56662" y="371054"/>
                </a:lnTo>
                <a:lnTo>
                  <a:pt x="28335" y="367201"/>
                </a:lnTo>
                <a:close/>
              </a:path>
              <a:path w="123825" h="454025">
                <a:moveTo>
                  <a:pt x="56662" y="371054"/>
                </a:moveTo>
                <a:lnTo>
                  <a:pt x="54737" y="385191"/>
                </a:lnTo>
                <a:lnTo>
                  <a:pt x="77928" y="385191"/>
                </a:lnTo>
                <a:lnTo>
                  <a:pt x="84962" y="374904"/>
                </a:lnTo>
                <a:lnTo>
                  <a:pt x="56662" y="371054"/>
                </a:lnTo>
                <a:close/>
              </a:path>
              <a:path w="123825" h="454025">
                <a:moveTo>
                  <a:pt x="67154" y="82986"/>
                </a:moveTo>
                <a:lnTo>
                  <a:pt x="28335" y="367201"/>
                </a:lnTo>
                <a:lnTo>
                  <a:pt x="56662" y="371054"/>
                </a:lnTo>
                <a:lnTo>
                  <a:pt x="95368" y="86824"/>
                </a:lnTo>
                <a:lnTo>
                  <a:pt x="67154" y="82986"/>
                </a:lnTo>
                <a:close/>
              </a:path>
              <a:path w="123825" h="454025">
                <a:moveTo>
                  <a:pt x="116263" y="68833"/>
                </a:moveTo>
                <a:lnTo>
                  <a:pt x="69087" y="68833"/>
                </a:lnTo>
                <a:lnTo>
                  <a:pt x="97281" y="72770"/>
                </a:lnTo>
                <a:lnTo>
                  <a:pt x="95368" y="86824"/>
                </a:lnTo>
                <a:lnTo>
                  <a:pt x="123698" y="90677"/>
                </a:lnTo>
                <a:lnTo>
                  <a:pt x="116263" y="68833"/>
                </a:lnTo>
                <a:close/>
              </a:path>
              <a:path w="123825" h="454025">
                <a:moveTo>
                  <a:pt x="69087" y="68833"/>
                </a:moveTo>
                <a:lnTo>
                  <a:pt x="67154" y="82986"/>
                </a:lnTo>
                <a:lnTo>
                  <a:pt x="95368" y="86824"/>
                </a:lnTo>
                <a:lnTo>
                  <a:pt x="97281" y="72770"/>
                </a:lnTo>
                <a:lnTo>
                  <a:pt x="69087" y="68833"/>
                </a:lnTo>
                <a:close/>
              </a:path>
              <a:path w="123825" h="454025">
                <a:moveTo>
                  <a:pt x="92837" y="0"/>
                </a:moveTo>
                <a:lnTo>
                  <a:pt x="38735" y="79120"/>
                </a:lnTo>
                <a:lnTo>
                  <a:pt x="67154" y="82986"/>
                </a:lnTo>
                <a:lnTo>
                  <a:pt x="69087" y="68833"/>
                </a:lnTo>
                <a:lnTo>
                  <a:pt x="116263" y="68833"/>
                </a:lnTo>
                <a:lnTo>
                  <a:pt x="928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700444" y="2949575"/>
            <a:ext cx="770389" cy="589280"/>
          </a:xfrm>
          <a:custGeom>
            <a:avLst/>
            <a:gdLst/>
            <a:ahLst/>
            <a:cxnLst/>
            <a:rect l="l" t="t" r="r" b="b"/>
            <a:pathLst>
              <a:path w="770255" h="589280">
                <a:moveTo>
                  <a:pt x="42163" y="502793"/>
                </a:moveTo>
                <a:lnTo>
                  <a:pt x="0" y="588899"/>
                </a:lnTo>
                <a:lnTo>
                  <a:pt x="94233" y="570864"/>
                </a:lnTo>
                <a:lnTo>
                  <a:pt x="83547" y="556894"/>
                </a:lnTo>
                <a:lnTo>
                  <a:pt x="65531" y="556894"/>
                </a:lnTo>
                <a:lnTo>
                  <a:pt x="48132" y="534162"/>
                </a:lnTo>
                <a:lnTo>
                  <a:pt x="59504" y="525463"/>
                </a:lnTo>
                <a:lnTo>
                  <a:pt x="42163" y="502793"/>
                </a:lnTo>
                <a:close/>
              </a:path>
              <a:path w="770255" h="589280">
                <a:moveTo>
                  <a:pt x="59504" y="525463"/>
                </a:moveTo>
                <a:lnTo>
                  <a:pt x="48132" y="534162"/>
                </a:lnTo>
                <a:lnTo>
                  <a:pt x="65531" y="556894"/>
                </a:lnTo>
                <a:lnTo>
                  <a:pt x="76897" y="548200"/>
                </a:lnTo>
                <a:lnTo>
                  <a:pt x="59504" y="525463"/>
                </a:lnTo>
                <a:close/>
              </a:path>
              <a:path w="770255" h="589280">
                <a:moveTo>
                  <a:pt x="76897" y="548200"/>
                </a:moveTo>
                <a:lnTo>
                  <a:pt x="65531" y="556894"/>
                </a:lnTo>
                <a:lnTo>
                  <a:pt x="83547" y="556894"/>
                </a:lnTo>
                <a:lnTo>
                  <a:pt x="76897" y="548200"/>
                </a:lnTo>
                <a:close/>
              </a:path>
              <a:path w="770255" h="589280">
                <a:moveTo>
                  <a:pt x="693230" y="40698"/>
                </a:moveTo>
                <a:lnTo>
                  <a:pt x="59504" y="525463"/>
                </a:lnTo>
                <a:lnTo>
                  <a:pt x="76897" y="548200"/>
                </a:lnTo>
                <a:lnTo>
                  <a:pt x="710623" y="63435"/>
                </a:lnTo>
                <a:lnTo>
                  <a:pt x="693230" y="40698"/>
                </a:lnTo>
                <a:close/>
              </a:path>
              <a:path w="770255" h="589280">
                <a:moveTo>
                  <a:pt x="754376" y="32004"/>
                </a:moveTo>
                <a:lnTo>
                  <a:pt x="704595" y="32004"/>
                </a:lnTo>
                <a:lnTo>
                  <a:pt x="721994" y="54737"/>
                </a:lnTo>
                <a:lnTo>
                  <a:pt x="710623" y="63435"/>
                </a:lnTo>
                <a:lnTo>
                  <a:pt x="727963" y="86106"/>
                </a:lnTo>
                <a:lnTo>
                  <a:pt x="754376" y="32004"/>
                </a:lnTo>
                <a:close/>
              </a:path>
              <a:path w="770255" h="589280">
                <a:moveTo>
                  <a:pt x="704595" y="32004"/>
                </a:moveTo>
                <a:lnTo>
                  <a:pt x="693230" y="40698"/>
                </a:lnTo>
                <a:lnTo>
                  <a:pt x="710623" y="63435"/>
                </a:lnTo>
                <a:lnTo>
                  <a:pt x="721994" y="54737"/>
                </a:lnTo>
                <a:lnTo>
                  <a:pt x="704595" y="32004"/>
                </a:lnTo>
                <a:close/>
              </a:path>
              <a:path w="770255" h="589280">
                <a:moveTo>
                  <a:pt x="770001" y="0"/>
                </a:moveTo>
                <a:lnTo>
                  <a:pt x="675894" y="18033"/>
                </a:lnTo>
                <a:lnTo>
                  <a:pt x="693230" y="40698"/>
                </a:lnTo>
                <a:lnTo>
                  <a:pt x="704595" y="32004"/>
                </a:lnTo>
                <a:lnTo>
                  <a:pt x="754376" y="32004"/>
                </a:lnTo>
                <a:lnTo>
                  <a:pt x="7700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659460" y="3870325"/>
            <a:ext cx="570329" cy="484505"/>
          </a:xfrm>
          <a:custGeom>
            <a:avLst/>
            <a:gdLst/>
            <a:ahLst/>
            <a:cxnLst/>
            <a:rect l="l" t="t" r="r" b="b"/>
            <a:pathLst>
              <a:path w="570230" h="484504">
                <a:moveTo>
                  <a:pt x="495374" y="439601"/>
                </a:moveTo>
                <a:lnTo>
                  <a:pt x="476884" y="461391"/>
                </a:lnTo>
                <a:lnTo>
                  <a:pt x="569976" y="484124"/>
                </a:lnTo>
                <a:lnTo>
                  <a:pt x="554917" y="448818"/>
                </a:lnTo>
                <a:lnTo>
                  <a:pt x="506221" y="448818"/>
                </a:lnTo>
                <a:lnTo>
                  <a:pt x="495374" y="439601"/>
                </a:lnTo>
                <a:close/>
              </a:path>
              <a:path w="570230" h="484504">
                <a:moveTo>
                  <a:pt x="513851" y="417826"/>
                </a:moveTo>
                <a:lnTo>
                  <a:pt x="495374" y="439601"/>
                </a:lnTo>
                <a:lnTo>
                  <a:pt x="506221" y="448818"/>
                </a:lnTo>
                <a:lnTo>
                  <a:pt x="524763" y="427100"/>
                </a:lnTo>
                <a:lnTo>
                  <a:pt x="513851" y="417826"/>
                </a:lnTo>
                <a:close/>
              </a:path>
              <a:path w="570230" h="484504">
                <a:moveTo>
                  <a:pt x="532383" y="395986"/>
                </a:moveTo>
                <a:lnTo>
                  <a:pt x="513851" y="417826"/>
                </a:lnTo>
                <a:lnTo>
                  <a:pt x="524763" y="427100"/>
                </a:lnTo>
                <a:lnTo>
                  <a:pt x="506221" y="448818"/>
                </a:lnTo>
                <a:lnTo>
                  <a:pt x="554917" y="448818"/>
                </a:lnTo>
                <a:lnTo>
                  <a:pt x="532383" y="395986"/>
                </a:lnTo>
                <a:close/>
              </a:path>
              <a:path w="570230" h="484504">
                <a:moveTo>
                  <a:pt x="74642" y="44559"/>
                </a:moveTo>
                <a:lnTo>
                  <a:pt x="56084" y="66387"/>
                </a:lnTo>
                <a:lnTo>
                  <a:pt x="495374" y="439601"/>
                </a:lnTo>
                <a:lnTo>
                  <a:pt x="513851" y="417826"/>
                </a:lnTo>
                <a:lnTo>
                  <a:pt x="74642" y="44559"/>
                </a:lnTo>
                <a:close/>
              </a:path>
              <a:path w="570230" h="484504">
                <a:moveTo>
                  <a:pt x="0" y="0"/>
                </a:moveTo>
                <a:lnTo>
                  <a:pt x="37592" y="88137"/>
                </a:lnTo>
                <a:lnTo>
                  <a:pt x="56084" y="66387"/>
                </a:lnTo>
                <a:lnTo>
                  <a:pt x="45212" y="57150"/>
                </a:lnTo>
                <a:lnTo>
                  <a:pt x="63753" y="35306"/>
                </a:lnTo>
                <a:lnTo>
                  <a:pt x="82509" y="35306"/>
                </a:lnTo>
                <a:lnTo>
                  <a:pt x="93090" y="22860"/>
                </a:lnTo>
                <a:lnTo>
                  <a:pt x="0" y="0"/>
                </a:lnTo>
                <a:close/>
              </a:path>
              <a:path w="570230" h="484504">
                <a:moveTo>
                  <a:pt x="63753" y="35306"/>
                </a:moveTo>
                <a:lnTo>
                  <a:pt x="45212" y="57150"/>
                </a:lnTo>
                <a:lnTo>
                  <a:pt x="56084" y="66387"/>
                </a:lnTo>
                <a:lnTo>
                  <a:pt x="74642" y="44559"/>
                </a:lnTo>
                <a:lnTo>
                  <a:pt x="63753" y="35306"/>
                </a:lnTo>
                <a:close/>
              </a:path>
              <a:path w="570230" h="484504">
                <a:moveTo>
                  <a:pt x="82509" y="35306"/>
                </a:moveTo>
                <a:lnTo>
                  <a:pt x="63753" y="35306"/>
                </a:lnTo>
                <a:lnTo>
                  <a:pt x="74642" y="44559"/>
                </a:lnTo>
                <a:lnTo>
                  <a:pt x="82509" y="353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63829" y="3641345"/>
            <a:ext cx="579856" cy="85725"/>
          </a:xfrm>
          <a:custGeom>
            <a:avLst/>
            <a:gdLst/>
            <a:ahLst/>
            <a:cxnLst/>
            <a:rect l="l" t="t" r="r" b="b"/>
            <a:pathLst>
              <a:path w="579755" h="85725">
                <a:moveTo>
                  <a:pt x="551982" y="28320"/>
                </a:moveTo>
                <a:lnTo>
                  <a:pt x="508000" y="28320"/>
                </a:lnTo>
                <a:lnTo>
                  <a:pt x="508380" y="56895"/>
                </a:lnTo>
                <a:lnTo>
                  <a:pt x="494113" y="57092"/>
                </a:lnTo>
                <a:lnTo>
                  <a:pt x="494538" y="85725"/>
                </a:lnTo>
                <a:lnTo>
                  <a:pt x="579627" y="41656"/>
                </a:lnTo>
                <a:lnTo>
                  <a:pt x="551982" y="28320"/>
                </a:lnTo>
                <a:close/>
              </a:path>
              <a:path w="579755" h="85725">
                <a:moveTo>
                  <a:pt x="493690" y="28517"/>
                </a:moveTo>
                <a:lnTo>
                  <a:pt x="0" y="35306"/>
                </a:lnTo>
                <a:lnTo>
                  <a:pt x="380" y="63881"/>
                </a:lnTo>
                <a:lnTo>
                  <a:pt x="494113" y="57092"/>
                </a:lnTo>
                <a:lnTo>
                  <a:pt x="493690" y="28517"/>
                </a:lnTo>
                <a:close/>
              </a:path>
              <a:path w="579755" h="85725">
                <a:moveTo>
                  <a:pt x="508000" y="28320"/>
                </a:moveTo>
                <a:lnTo>
                  <a:pt x="493690" y="28517"/>
                </a:lnTo>
                <a:lnTo>
                  <a:pt x="494113" y="57092"/>
                </a:lnTo>
                <a:lnTo>
                  <a:pt x="508380" y="56895"/>
                </a:lnTo>
                <a:lnTo>
                  <a:pt x="508000" y="28320"/>
                </a:lnTo>
                <a:close/>
              </a:path>
              <a:path w="579755" h="85725">
                <a:moveTo>
                  <a:pt x="493267" y="0"/>
                </a:moveTo>
                <a:lnTo>
                  <a:pt x="493690" y="28517"/>
                </a:lnTo>
                <a:lnTo>
                  <a:pt x="508000" y="28320"/>
                </a:lnTo>
                <a:lnTo>
                  <a:pt x="551982" y="28320"/>
                </a:lnTo>
                <a:lnTo>
                  <a:pt x="49326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215435" y="3898900"/>
            <a:ext cx="177831" cy="455930"/>
          </a:xfrm>
          <a:custGeom>
            <a:avLst/>
            <a:gdLst/>
            <a:ahLst/>
            <a:cxnLst/>
            <a:rect l="l" t="t" r="r" b="b"/>
            <a:pathLst>
              <a:path w="177800" h="455929">
                <a:moveTo>
                  <a:pt x="0" y="360806"/>
                </a:moveTo>
                <a:lnTo>
                  <a:pt x="14097" y="455549"/>
                </a:lnTo>
                <a:lnTo>
                  <a:pt x="76878" y="392175"/>
                </a:lnTo>
                <a:lnTo>
                  <a:pt x="49911" y="392175"/>
                </a:lnTo>
                <a:lnTo>
                  <a:pt x="22733" y="383286"/>
                </a:lnTo>
                <a:lnTo>
                  <a:pt x="27184" y="369699"/>
                </a:lnTo>
                <a:lnTo>
                  <a:pt x="0" y="360806"/>
                </a:lnTo>
                <a:close/>
              </a:path>
              <a:path w="177800" h="455929">
                <a:moveTo>
                  <a:pt x="27184" y="369699"/>
                </a:moveTo>
                <a:lnTo>
                  <a:pt x="22733" y="383286"/>
                </a:lnTo>
                <a:lnTo>
                  <a:pt x="49911" y="392175"/>
                </a:lnTo>
                <a:lnTo>
                  <a:pt x="54362" y="378589"/>
                </a:lnTo>
                <a:lnTo>
                  <a:pt x="27184" y="369699"/>
                </a:lnTo>
                <a:close/>
              </a:path>
              <a:path w="177800" h="455929">
                <a:moveTo>
                  <a:pt x="54362" y="378589"/>
                </a:moveTo>
                <a:lnTo>
                  <a:pt x="49911" y="392175"/>
                </a:lnTo>
                <a:lnTo>
                  <a:pt x="76878" y="392175"/>
                </a:lnTo>
                <a:lnTo>
                  <a:pt x="81534" y="387476"/>
                </a:lnTo>
                <a:lnTo>
                  <a:pt x="54362" y="378589"/>
                </a:lnTo>
                <a:close/>
              </a:path>
              <a:path w="177800" h="455929">
                <a:moveTo>
                  <a:pt x="123081" y="77010"/>
                </a:moveTo>
                <a:lnTo>
                  <a:pt x="27184" y="369699"/>
                </a:lnTo>
                <a:lnTo>
                  <a:pt x="54362" y="378589"/>
                </a:lnTo>
                <a:lnTo>
                  <a:pt x="150246" y="85938"/>
                </a:lnTo>
                <a:lnTo>
                  <a:pt x="123081" y="77010"/>
                </a:lnTo>
                <a:close/>
              </a:path>
              <a:path w="177800" h="455929">
                <a:moveTo>
                  <a:pt x="172757" y="63500"/>
                </a:moveTo>
                <a:lnTo>
                  <a:pt x="127508" y="63500"/>
                </a:lnTo>
                <a:lnTo>
                  <a:pt x="154686" y="72389"/>
                </a:lnTo>
                <a:lnTo>
                  <a:pt x="150246" y="85938"/>
                </a:lnTo>
                <a:lnTo>
                  <a:pt x="177419" y="94868"/>
                </a:lnTo>
                <a:lnTo>
                  <a:pt x="172757" y="63500"/>
                </a:lnTo>
                <a:close/>
              </a:path>
              <a:path w="177800" h="455929">
                <a:moveTo>
                  <a:pt x="127508" y="63500"/>
                </a:moveTo>
                <a:lnTo>
                  <a:pt x="123081" y="77010"/>
                </a:lnTo>
                <a:lnTo>
                  <a:pt x="150246" y="85938"/>
                </a:lnTo>
                <a:lnTo>
                  <a:pt x="154686" y="72389"/>
                </a:lnTo>
                <a:lnTo>
                  <a:pt x="127508" y="63500"/>
                </a:lnTo>
                <a:close/>
              </a:path>
              <a:path w="177800" h="455929">
                <a:moveTo>
                  <a:pt x="163322" y="0"/>
                </a:moveTo>
                <a:lnTo>
                  <a:pt x="95885" y="68072"/>
                </a:lnTo>
                <a:lnTo>
                  <a:pt x="123081" y="77010"/>
                </a:lnTo>
                <a:lnTo>
                  <a:pt x="127508" y="63500"/>
                </a:lnTo>
                <a:lnTo>
                  <a:pt x="172757" y="63500"/>
                </a:lnTo>
                <a:lnTo>
                  <a:pt x="1633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065397" y="3870325"/>
            <a:ext cx="332163" cy="412750"/>
          </a:xfrm>
          <a:custGeom>
            <a:avLst/>
            <a:gdLst/>
            <a:ahLst/>
            <a:cxnLst/>
            <a:rect l="l" t="t" r="r" b="b"/>
            <a:pathLst>
              <a:path w="332105" h="412750">
                <a:moveTo>
                  <a:pt x="20307" y="319024"/>
                </a:moveTo>
                <a:lnTo>
                  <a:pt x="0" y="412750"/>
                </a:lnTo>
                <a:lnTo>
                  <a:pt x="87122" y="372744"/>
                </a:lnTo>
                <a:lnTo>
                  <a:pt x="78750" y="366013"/>
                </a:lnTo>
                <a:lnTo>
                  <a:pt x="55892" y="366013"/>
                </a:lnTo>
                <a:lnTo>
                  <a:pt x="33616" y="348106"/>
                </a:lnTo>
                <a:lnTo>
                  <a:pt x="42592" y="336942"/>
                </a:lnTo>
                <a:lnTo>
                  <a:pt x="20307" y="319024"/>
                </a:lnTo>
                <a:close/>
              </a:path>
              <a:path w="332105" h="412750">
                <a:moveTo>
                  <a:pt x="42592" y="336942"/>
                </a:moveTo>
                <a:lnTo>
                  <a:pt x="33616" y="348106"/>
                </a:lnTo>
                <a:lnTo>
                  <a:pt x="55892" y="366013"/>
                </a:lnTo>
                <a:lnTo>
                  <a:pt x="64865" y="354850"/>
                </a:lnTo>
                <a:lnTo>
                  <a:pt x="42592" y="336942"/>
                </a:lnTo>
                <a:close/>
              </a:path>
              <a:path w="332105" h="412750">
                <a:moveTo>
                  <a:pt x="64865" y="354850"/>
                </a:moveTo>
                <a:lnTo>
                  <a:pt x="55892" y="366013"/>
                </a:lnTo>
                <a:lnTo>
                  <a:pt x="78750" y="366013"/>
                </a:lnTo>
                <a:lnTo>
                  <a:pt x="64865" y="354850"/>
                </a:lnTo>
                <a:close/>
              </a:path>
              <a:path w="332105" h="412750">
                <a:moveTo>
                  <a:pt x="266926" y="57906"/>
                </a:moveTo>
                <a:lnTo>
                  <a:pt x="42592" y="336942"/>
                </a:lnTo>
                <a:lnTo>
                  <a:pt x="64865" y="354850"/>
                </a:lnTo>
                <a:lnTo>
                  <a:pt x="289169" y="75794"/>
                </a:lnTo>
                <a:lnTo>
                  <a:pt x="266926" y="57906"/>
                </a:lnTo>
                <a:close/>
              </a:path>
              <a:path w="332105" h="412750">
                <a:moveTo>
                  <a:pt x="321655" y="46736"/>
                </a:moveTo>
                <a:lnTo>
                  <a:pt x="275907" y="46736"/>
                </a:lnTo>
                <a:lnTo>
                  <a:pt x="298132" y="64643"/>
                </a:lnTo>
                <a:lnTo>
                  <a:pt x="289169" y="75794"/>
                </a:lnTo>
                <a:lnTo>
                  <a:pt x="311467" y="93725"/>
                </a:lnTo>
                <a:lnTo>
                  <a:pt x="321655" y="46736"/>
                </a:lnTo>
                <a:close/>
              </a:path>
              <a:path w="332105" h="412750">
                <a:moveTo>
                  <a:pt x="275907" y="46736"/>
                </a:moveTo>
                <a:lnTo>
                  <a:pt x="266926" y="57906"/>
                </a:lnTo>
                <a:lnTo>
                  <a:pt x="289169" y="75794"/>
                </a:lnTo>
                <a:lnTo>
                  <a:pt x="298132" y="64643"/>
                </a:lnTo>
                <a:lnTo>
                  <a:pt x="275907" y="46736"/>
                </a:lnTo>
                <a:close/>
              </a:path>
              <a:path w="332105" h="412750">
                <a:moveTo>
                  <a:pt x="331787" y="0"/>
                </a:moveTo>
                <a:lnTo>
                  <a:pt x="244665" y="40005"/>
                </a:lnTo>
                <a:lnTo>
                  <a:pt x="266926" y="57906"/>
                </a:lnTo>
                <a:lnTo>
                  <a:pt x="275907" y="46736"/>
                </a:lnTo>
                <a:lnTo>
                  <a:pt x="321655" y="46736"/>
                </a:lnTo>
                <a:lnTo>
                  <a:pt x="3317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765905" y="2940685"/>
            <a:ext cx="463631" cy="574040"/>
          </a:xfrm>
          <a:custGeom>
            <a:avLst/>
            <a:gdLst/>
            <a:ahLst/>
            <a:cxnLst/>
            <a:rect l="l" t="t" r="r" b="b"/>
            <a:pathLst>
              <a:path w="463550" h="574039">
                <a:moveTo>
                  <a:pt x="398876" y="516033"/>
                </a:moveTo>
                <a:lnTo>
                  <a:pt x="376555" y="533907"/>
                </a:lnTo>
                <a:lnTo>
                  <a:pt x="463550" y="574039"/>
                </a:lnTo>
                <a:lnTo>
                  <a:pt x="453516" y="527176"/>
                </a:lnTo>
                <a:lnTo>
                  <a:pt x="407797" y="527176"/>
                </a:lnTo>
                <a:lnTo>
                  <a:pt x="398876" y="516033"/>
                </a:lnTo>
                <a:close/>
              </a:path>
              <a:path w="463550" h="574039">
                <a:moveTo>
                  <a:pt x="421093" y="498243"/>
                </a:moveTo>
                <a:lnTo>
                  <a:pt x="398876" y="516033"/>
                </a:lnTo>
                <a:lnTo>
                  <a:pt x="407797" y="527176"/>
                </a:lnTo>
                <a:lnTo>
                  <a:pt x="430022" y="509396"/>
                </a:lnTo>
                <a:lnTo>
                  <a:pt x="421093" y="498243"/>
                </a:lnTo>
                <a:close/>
              </a:path>
              <a:path w="463550" h="574039">
                <a:moveTo>
                  <a:pt x="443483" y="480313"/>
                </a:moveTo>
                <a:lnTo>
                  <a:pt x="421093" y="498243"/>
                </a:lnTo>
                <a:lnTo>
                  <a:pt x="430022" y="509396"/>
                </a:lnTo>
                <a:lnTo>
                  <a:pt x="407797" y="527176"/>
                </a:lnTo>
                <a:lnTo>
                  <a:pt x="453516" y="527176"/>
                </a:lnTo>
                <a:lnTo>
                  <a:pt x="443483" y="480313"/>
                </a:lnTo>
                <a:close/>
              </a:path>
              <a:path w="463550" h="574039">
                <a:moveTo>
                  <a:pt x="22225" y="0"/>
                </a:moveTo>
                <a:lnTo>
                  <a:pt x="0" y="17779"/>
                </a:lnTo>
                <a:lnTo>
                  <a:pt x="398876" y="516033"/>
                </a:lnTo>
                <a:lnTo>
                  <a:pt x="421093" y="498243"/>
                </a:lnTo>
                <a:lnTo>
                  <a:pt x="2222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209885" y="4613275"/>
            <a:ext cx="328987" cy="236854"/>
          </a:xfrm>
          <a:custGeom>
            <a:avLst/>
            <a:gdLst/>
            <a:ahLst/>
            <a:cxnLst/>
            <a:rect l="l" t="t" r="r" b="b"/>
            <a:pathLst>
              <a:path w="328930" h="236854">
                <a:moveTo>
                  <a:pt x="250656" y="198051"/>
                </a:moveTo>
                <a:lnTo>
                  <a:pt x="233934" y="221246"/>
                </a:lnTo>
                <a:lnTo>
                  <a:pt x="328675" y="236537"/>
                </a:lnTo>
                <a:lnTo>
                  <a:pt x="312847" y="206400"/>
                </a:lnTo>
                <a:lnTo>
                  <a:pt x="262255" y="206400"/>
                </a:lnTo>
                <a:lnTo>
                  <a:pt x="250656" y="198051"/>
                </a:lnTo>
                <a:close/>
              </a:path>
              <a:path w="328930" h="236854">
                <a:moveTo>
                  <a:pt x="267390" y="174840"/>
                </a:moveTo>
                <a:lnTo>
                  <a:pt x="250656" y="198051"/>
                </a:lnTo>
                <a:lnTo>
                  <a:pt x="262255" y="206400"/>
                </a:lnTo>
                <a:lnTo>
                  <a:pt x="279019" y="183210"/>
                </a:lnTo>
                <a:lnTo>
                  <a:pt x="267390" y="174840"/>
                </a:lnTo>
                <a:close/>
              </a:path>
              <a:path w="328930" h="236854">
                <a:moveTo>
                  <a:pt x="284099" y="151663"/>
                </a:moveTo>
                <a:lnTo>
                  <a:pt x="267390" y="174840"/>
                </a:lnTo>
                <a:lnTo>
                  <a:pt x="279019" y="183210"/>
                </a:lnTo>
                <a:lnTo>
                  <a:pt x="262255" y="206400"/>
                </a:lnTo>
                <a:lnTo>
                  <a:pt x="312847" y="206400"/>
                </a:lnTo>
                <a:lnTo>
                  <a:pt x="284099" y="151663"/>
                </a:lnTo>
                <a:close/>
              </a:path>
              <a:path w="328930" h="236854">
                <a:moveTo>
                  <a:pt x="77908" y="38458"/>
                </a:moveTo>
                <a:lnTo>
                  <a:pt x="61205" y="61672"/>
                </a:lnTo>
                <a:lnTo>
                  <a:pt x="250656" y="198051"/>
                </a:lnTo>
                <a:lnTo>
                  <a:pt x="267390" y="174840"/>
                </a:lnTo>
                <a:lnTo>
                  <a:pt x="77908" y="38458"/>
                </a:lnTo>
                <a:close/>
              </a:path>
              <a:path w="328930" h="236854">
                <a:moveTo>
                  <a:pt x="0" y="0"/>
                </a:moveTo>
                <a:lnTo>
                  <a:pt x="44538" y="84836"/>
                </a:lnTo>
                <a:lnTo>
                  <a:pt x="61205" y="61672"/>
                </a:lnTo>
                <a:lnTo>
                  <a:pt x="49631" y="53340"/>
                </a:lnTo>
                <a:lnTo>
                  <a:pt x="66293" y="30099"/>
                </a:lnTo>
                <a:lnTo>
                  <a:pt x="83923" y="30099"/>
                </a:lnTo>
                <a:lnTo>
                  <a:pt x="94615" y="15240"/>
                </a:lnTo>
                <a:lnTo>
                  <a:pt x="0" y="0"/>
                </a:lnTo>
                <a:close/>
              </a:path>
              <a:path w="328930" h="236854">
                <a:moveTo>
                  <a:pt x="66293" y="30099"/>
                </a:moveTo>
                <a:lnTo>
                  <a:pt x="49631" y="53340"/>
                </a:lnTo>
                <a:lnTo>
                  <a:pt x="61205" y="61672"/>
                </a:lnTo>
                <a:lnTo>
                  <a:pt x="77908" y="38458"/>
                </a:lnTo>
                <a:lnTo>
                  <a:pt x="66293" y="30099"/>
                </a:lnTo>
                <a:close/>
              </a:path>
              <a:path w="328930" h="236854">
                <a:moveTo>
                  <a:pt x="83923" y="30099"/>
                </a:moveTo>
                <a:lnTo>
                  <a:pt x="66293" y="30099"/>
                </a:lnTo>
                <a:lnTo>
                  <a:pt x="77908" y="38458"/>
                </a:lnTo>
                <a:lnTo>
                  <a:pt x="83923" y="30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4507631" y="2576449"/>
            <a:ext cx="3992938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楷体" panose="02010609060101010101" pitchFamily="49" charset="-122"/>
                <a:cs typeface="楷体" panose="02010609060101010101" pitchFamily="49" charset="-122"/>
              </a:rPr>
              <a:t>广度优先搜索队列变化过程：</a:t>
            </a:r>
            <a:endParaRPr sz="2400">
              <a:latin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4294967295"/>
          </p:nvPr>
        </p:nvSpPr>
        <p:spPr>
          <a:xfrm>
            <a:off x="7087831" y="6543041"/>
            <a:ext cx="2057757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65"/>
              </a:lnSpc>
            </a:pPr>
            <a:fld id="{81D60167-4931-47E6-BA6A-407CBD079E47}" type="slidenum">
              <a:rPr dirty="0"/>
            </a:fld>
            <a:endParaRPr dirty="0"/>
          </a:p>
        </p:txBody>
      </p:sp>
      <p:graphicFrame>
        <p:nvGraphicFramePr>
          <p:cNvPr id="37" name="object 37"/>
          <p:cNvGraphicFramePr>
            <a:graphicFrameLocks noGrp="1"/>
          </p:cNvGraphicFramePr>
          <p:nvPr/>
        </p:nvGraphicFramePr>
        <p:xfrm>
          <a:off x="4637956" y="3097277"/>
          <a:ext cx="2026001" cy="828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4703"/>
                <a:gridCol w="335973"/>
                <a:gridCol w="335338"/>
                <a:gridCol w="341689"/>
                <a:gridCol w="341054"/>
                <a:gridCol w="337244"/>
              </a:tblGrid>
              <a:tr h="4064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Arial" panose="020B0604020202020204"/>
                          <a:cs typeface="Arial" panose="020B0604020202020204"/>
                        </a:rPr>
                        <a:t>3</a:t>
                      </a:r>
                      <a:endParaRPr sz="2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8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endParaRPr sz="2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Arial" panose="020B0604020202020204"/>
                          <a:cs typeface="Arial" panose="020B0604020202020204"/>
                        </a:rPr>
                        <a:t>4</a:t>
                      </a:r>
                      <a:endParaRPr sz="2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Arial" panose="020B0604020202020204"/>
                          <a:cs typeface="Arial" panose="020B0604020202020204"/>
                        </a:rPr>
                        <a:t>6</a:t>
                      </a:r>
                      <a:endParaRPr sz="2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</a:tr>
              <a:tr h="422275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000" dirty="0">
                          <a:latin typeface="Arial" panose="020B0604020202020204"/>
                          <a:cs typeface="Arial" panose="020B0604020202020204"/>
                        </a:rPr>
                        <a:t>1</a:t>
                      </a:r>
                      <a:endParaRPr sz="2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2000" dirty="0">
                          <a:latin typeface="Arial" panose="020B0604020202020204"/>
                          <a:cs typeface="Arial" panose="020B0604020202020204"/>
                        </a:rPr>
                        <a:t>5</a:t>
                      </a:r>
                      <a:endParaRPr sz="2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33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8" name="object 38"/>
          <p:cNvSpPr txBox="1"/>
          <p:nvPr/>
        </p:nvSpPr>
        <p:spPr>
          <a:xfrm>
            <a:off x="7822017" y="3605733"/>
            <a:ext cx="52142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Arial" panose="020B0604020202020204"/>
                <a:cs typeface="Arial" panose="020B0604020202020204"/>
              </a:rPr>
              <a:t>O</a:t>
            </a:r>
            <a:r>
              <a:rPr sz="1600" spc="-5" dirty="0">
                <a:latin typeface="Arial" panose="020B0604020202020204"/>
                <a:cs typeface="Arial" panose="020B0604020202020204"/>
              </a:rPr>
              <a:t>pen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822018" y="3134232"/>
            <a:ext cx="657339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 panose="020B0604020202020204"/>
                <a:cs typeface="Arial" panose="020B0604020202020204"/>
              </a:rPr>
              <a:t>Closed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59837" y="2042415"/>
            <a:ext cx="4141554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6FC0"/>
                </a:solidFill>
                <a:latin typeface="黑体" panose="02010609060101010101" charset="-122"/>
                <a:cs typeface="黑体" panose="02010609060101010101" charset="-122"/>
              </a:rPr>
              <a:t>如何搜索到一条走到5的路径？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78206" y="1188912"/>
            <a:ext cx="448959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ym typeface="+mn-ea"/>
              </a:rPr>
              <a:t>假设农夫起始位于</a:t>
            </a:r>
            <a:r>
              <a:rPr sz="2400" dirty="0">
                <a:sym typeface="+mn-ea"/>
              </a:rPr>
              <a:t>点</a:t>
            </a:r>
            <a:r>
              <a:rPr sz="2400" spc="-5" dirty="0">
                <a:sym typeface="+mn-ea"/>
              </a:rPr>
              <a:t>3，牛位于</a:t>
            </a:r>
            <a:r>
              <a:rPr sz="2400" dirty="0">
                <a:sym typeface="+mn-ea"/>
              </a:rPr>
              <a:t>5</a:t>
            </a:r>
            <a:endParaRPr sz="2400" dirty="0"/>
          </a:p>
          <a:p>
            <a:pPr marL="12700" algn="l">
              <a:lnSpc>
                <a:spcPct val="100000"/>
              </a:lnSpc>
            </a:pPr>
            <a:r>
              <a:rPr sz="2400" dirty="0">
                <a:sym typeface="+mn-ea"/>
              </a:rPr>
              <a:t>N=3,K=5，最右边是6。</a:t>
            </a:r>
            <a:endParaRPr lang="zh-CN" altLang="en-US" sz="2400" dirty="0"/>
          </a:p>
        </p:txBody>
      </p:sp>
      <p:sp>
        <p:nvSpPr>
          <p:cNvPr id="40" name="标题 1"/>
          <p:cNvSpPr txBox="1"/>
          <p:nvPr/>
        </p:nvSpPr>
        <p:spPr>
          <a:xfrm>
            <a:off x="457835" y="436830"/>
            <a:ext cx="8229600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3.5.2 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2805]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</a:rPr>
              <a:t>抓住那</a:t>
            </a: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</a:rPr>
              <a:t>头牛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</a:rPr>
              <a:t>分析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2407068" y="2581275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900" y="0"/>
                </a:moveTo>
                <a:lnTo>
                  <a:pt x="166391" y="5701"/>
                </a:lnTo>
                <a:lnTo>
                  <a:pt x="120946" y="21941"/>
                </a:lnTo>
                <a:lnTo>
                  <a:pt x="80859" y="47426"/>
                </a:lnTo>
                <a:lnTo>
                  <a:pt x="47426" y="80859"/>
                </a:lnTo>
                <a:lnTo>
                  <a:pt x="21941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5701" y="265408"/>
                </a:lnTo>
                <a:lnTo>
                  <a:pt x="21941" y="310853"/>
                </a:lnTo>
                <a:lnTo>
                  <a:pt x="47426" y="350940"/>
                </a:lnTo>
                <a:lnTo>
                  <a:pt x="80859" y="384373"/>
                </a:lnTo>
                <a:lnTo>
                  <a:pt x="120946" y="409858"/>
                </a:lnTo>
                <a:lnTo>
                  <a:pt x="166391" y="426098"/>
                </a:lnTo>
                <a:lnTo>
                  <a:pt x="215900" y="431800"/>
                </a:lnTo>
                <a:lnTo>
                  <a:pt x="265408" y="426098"/>
                </a:lnTo>
                <a:lnTo>
                  <a:pt x="310853" y="409858"/>
                </a:lnTo>
                <a:lnTo>
                  <a:pt x="350940" y="384373"/>
                </a:lnTo>
                <a:lnTo>
                  <a:pt x="384373" y="350940"/>
                </a:lnTo>
                <a:lnTo>
                  <a:pt x="409858" y="310853"/>
                </a:lnTo>
                <a:lnTo>
                  <a:pt x="426098" y="265408"/>
                </a:lnTo>
                <a:lnTo>
                  <a:pt x="431800" y="215900"/>
                </a:lnTo>
                <a:lnTo>
                  <a:pt x="426098" y="166391"/>
                </a:lnTo>
                <a:lnTo>
                  <a:pt x="409858" y="120946"/>
                </a:lnTo>
                <a:lnTo>
                  <a:pt x="384373" y="80859"/>
                </a:lnTo>
                <a:lnTo>
                  <a:pt x="350940" y="47426"/>
                </a:lnTo>
                <a:lnTo>
                  <a:pt x="310853" y="21941"/>
                </a:lnTo>
                <a:lnTo>
                  <a:pt x="265408" y="5701"/>
                </a:lnTo>
                <a:lnTo>
                  <a:pt x="215900" y="0"/>
                </a:lnTo>
                <a:close/>
              </a:path>
            </a:pathLst>
          </a:custGeom>
          <a:solidFill>
            <a:srgbClr val="FFFF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407068" y="2581275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900"/>
                </a:moveTo>
                <a:lnTo>
                  <a:pt x="5701" y="166391"/>
                </a:lnTo>
                <a:lnTo>
                  <a:pt x="21941" y="120946"/>
                </a:lnTo>
                <a:lnTo>
                  <a:pt x="47426" y="80859"/>
                </a:lnTo>
                <a:lnTo>
                  <a:pt x="80859" y="47426"/>
                </a:lnTo>
                <a:lnTo>
                  <a:pt x="120946" y="21941"/>
                </a:lnTo>
                <a:lnTo>
                  <a:pt x="166391" y="5701"/>
                </a:lnTo>
                <a:lnTo>
                  <a:pt x="215900" y="0"/>
                </a:lnTo>
                <a:lnTo>
                  <a:pt x="265408" y="5701"/>
                </a:lnTo>
                <a:lnTo>
                  <a:pt x="310853" y="21941"/>
                </a:lnTo>
                <a:lnTo>
                  <a:pt x="350940" y="47426"/>
                </a:lnTo>
                <a:lnTo>
                  <a:pt x="384373" y="80859"/>
                </a:lnTo>
                <a:lnTo>
                  <a:pt x="409858" y="120946"/>
                </a:lnTo>
                <a:lnTo>
                  <a:pt x="426098" y="166391"/>
                </a:lnTo>
                <a:lnTo>
                  <a:pt x="431800" y="215900"/>
                </a:lnTo>
                <a:lnTo>
                  <a:pt x="426098" y="265408"/>
                </a:lnTo>
                <a:lnTo>
                  <a:pt x="409858" y="310853"/>
                </a:lnTo>
                <a:lnTo>
                  <a:pt x="384373" y="350940"/>
                </a:lnTo>
                <a:lnTo>
                  <a:pt x="350940" y="384373"/>
                </a:lnTo>
                <a:lnTo>
                  <a:pt x="310853" y="409858"/>
                </a:lnTo>
                <a:lnTo>
                  <a:pt x="265408" y="426098"/>
                </a:lnTo>
                <a:lnTo>
                  <a:pt x="215900" y="431800"/>
                </a:lnTo>
                <a:lnTo>
                  <a:pt x="166391" y="426098"/>
                </a:lnTo>
                <a:lnTo>
                  <a:pt x="120946" y="409858"/>
                </a:lnTo>
                <a:lnTo>
                  <a:pt x="80859" y="384373"/>
                </a:lnTo>
                <a:lnTo>
                  <a:pt x="47426" y="350940"/>
                </a:lnTo>
                <a:lnTo>
                  <a:pt x="21941" y="310853"/>
                </a:lnTo>
                <a:lnTo>
                  <a:pt x="5701" y="265408"/>
                </a:lnTo>
                <a:lnTo>
                  <a:pt x="0" y="215900"/>
                </a:lnTo>
                <a:close/>
              </a:path>
            </a:pathLst>
          </a:custGeom>
          <a:ln w="25400">
            <a:solidFill>
              <a:srgbClr val="9494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547173" y="2641600"/>
            <a:ext cx="153062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3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32206" y="3475101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900" y="0"/>
                </a:moveTo>
                <a:lnTo>
                  <a:pt x="166391" y="5701"/>
                </a:lnTo>
                <a:lnTo>
                  <a:pt x="120946" y="21941"/>
                </a:lnTo>
                <a:lnTo>
                  <a:pt x="80859" y="47426"/>
                </a:lnTo>
                <a:lnTo>
                  <a:pt x="47426" y="80859"/>
                </a:lnTo>
                <a:lnTo>
                  <a:pt x="21941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5701" y="265368"/>
                </a:lnTo>
                <a:lnTo>
                  <a:pt x="21941" y="310798"/>
                </a:lnTo>
                <a:lnTo>
                  <a:pt x="47426" y="350887"/>
                </a:lnTo>
                <a:lnTo>
                  <a:pt x="80859" y="384333"/>
                </a:lnTo>
                <a:lnTo>
                  <a:pt x="120946" y="409836"/>
                </a:lnTo>
                <a:lnTo>
                  <a:pt x="166391" y="426092"/>
                </a:lnTo>
                <a:lnTo>
                  <a:pt x="215900" y="431800"/>
                </a:lnTo>
                <a:lnTo>
                  <a:pt x="265368" y="426092"/>
                </a:lnTo>
                <a:lnTo>
                  <a:pt x="310798" y="409836"/>
                </a:lnTo>
                <a:lnTo>
                  <a:pt x="350887" y="384333"/>
                </a:lnTo>
                <a:lnTo>
                  <a:pt x="384333" y="350887"/>
                </a:lnTo>
                <a:lnTo>
                  <a:pt x="409836" y="310798"/>
                </a:lnTo>
                <a:lnTo>
                  <a:pt x="426092" y="265368"/>
                </a:lnTo>
                <a:lnTo>
                  <a:pt x="431800" y="215900"/>
                </a:lnTo>
                <a:lnTo>
                  <a:pt x="426092" y="166391"/>
                </a:lnTo>
                <a:lnTo>
                  <a:pt x="409836" y="120946"/>
                </a:lnTo>
                <a:lnTo>
                  <a:pt x="384333" y="80859"/>
                </a:lnTo>
                <a:lnTo>
                  <a:pt x="350887" y="47426"/>
                </a:lnTo>
                <a:lnTo>
                  <a:pt x="310798" y="21941"/>
                </a:lnTo>
                <a:lnTo>
                  <a:pt x="265368" y="5701"/>
                </a:lnTo>
                <a:lnTo>
                  <a:pt x="215900" y="0"/>
                </a:lnTo>
                <a:close/>
              </a:path>
            </a:pathLst>
          </a:custGeom>
          <a:solidFill>
            <a:srgbClr val="FFFF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32206" y="3475101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900"/>
                </a:moveTo>
                <a:lnTo>
                  <a:pt x="5701" y="166391"/>
                </a:lnTo>
                <a:lnTo>
                  <a:pt x="21941" y="120946"/>
                </a:lnTo>
                <a:lnTo>
                  <a:pt x="47426" y="80859"/>
                </a:lnTo>
                <a:lnTo>
                  <a:pt x="80859" y="47426"/>
                </a:lnTo>
                <a:lnTo>
                  <a:pt x="120946" y="21941"/>
                </a:lnTo>
                <a:lnTo>
                  <a:pt x="166391" y="5701"/>
                </a:lnTo>
                <a:lnTo>
                  <a:pt x="215900" y="0"/>
                </a:lnTo>
                <a:lnTo>
                  <a:pt x="265368" y="5701"/>
                </a:lnTo>
                <a:lnTo>
                  <a:pt x="310798" y="21941"/>
                </a:lnTo>
                <a:lnTo>
                  <a:pt x="350887" y="47426"/>
                </a:lnTo>
                <a:lnTo>
                  <a:pt x="384333" y="80859"/>
                </a:lnTo>
                <a:lnTo>
                  <a:pt x="409836" y="120946"/>
                </a:lnTo>
                <a:lnTo>
                  <a:pt x="426092" y="166391"/>
                </a:lnTo>
                <a:lnTo>
                  <a:pt x="431800" y="215900"/>
                </a:lnTo>
                <a:lnTo>
                  <a:pt x="426092" y="265368"/>
                </a:lnTo>
                <a:lnTo>
                  <a:pt x="409836" y="310798"/>
                </a:lnTo>
                <a:lnTo>
                  <a:pt x="384333" y="350887"/>
                </a:lnTo>
                <a:lnTo>
                  <a:pt x="350887" y="384333"/>
                </a:lnTo>
                <a:lnTo>
                  <a:pt x="310798" y="409836"/>
                </a:lnTo>
                <a:lnTo>
                  <a:pt x="265368" y="426092"/>
                </a:lnTo>
                <a:lnTo>
                  <a:pt x="215900" y="431800"/>
                </a:lnTo>
                <a:lnTo>
                  <a:pt x="166391" y="426092"/>
                </a:lnTo>
                <a:lnTo>
                  <a:pt x="120946" y="409836"/>
                </a:lnTo>
                <a:lnTo>
                  <a:pt x="80859" y="384333"/>
                </a:lnTo>
                <a:lnTo>
                  <a:pt x="47426" y="350887"/>
                </a:lnTo>
                <a:lnTo>
                  <a:pt x="21941" y="310798"/>
                </a:lnTo>
                <a:lnTo>
                  <a:pt x="5701" y="265368"/>
                </a:lnTo>
                <a:lnTo>
                  <a:pt x="0" y="215900"/>
                </a:lnTo>
                <a:close/>
              </a:path>
            </a:pathLst>
          </a:custGeom>
          <a:ln w="25400">
            <a:solidFill>
              <a:srgbClr val="9494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472186" y="3535629"/>
            <a:ext cx="153062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 panose="020B0604020202020204"/>
                <a:cs typeface="Arial" panose="020B0604020202020204"/>
              </a:rPr>
              <a:t>2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43558" y="3467100"/>
            <a:ext cx="433780" cy="431800"/>
          </a:xfrm>
          <a:custGeom>
            <a:avLst/>
            <a:gdLst/>
            <a:ahLst/>
            <a:cxnLst/>
            <a:rect l="l" t="t" r="r" b="b"/>
            <a:pathLst>
              <a:path w="433705" h="431800">
                <a:moveTo>
                  <a:pt x="216662" y="0"/>
                </a:moveTo>
                <a:lnTo>
                  <a:pt x="166991" y="5701"/>
                </a:lnTo>
                <a:lnTo>
                  <a:pt x="121390" y="21941"/>
                </a:lnTo>
                <a:lnTo>
                  <a:pt x="81161" y="47426"/>
                </a:lnTo>
                <a:lnTo>
                  <a:pt x="47606" y="80859"/>
                </a:lnTo>
                <a:lnTo>
                  <a:pt x="22026" y="120946"/>
                </a:lnTo>
                <a:lnTo>
                  <a:pt x="5723" y="166391"/>
                </a:lnTo>
                <a:lnTo>
                  <a:pt x="0" y="215900"/>
                </a:lnTo>
                <a:lnTo>
                  <a:pt x="5723" y="265408"/>
                </a:lnTo>
                <a:lnTo>
                  <a:pt x="22026" y="310853"/>
                </a:lnTo>
                <a:lnTo>
                  <a:pt x="47606" y="350940"/>
                </a:lnTo>
                <a:lnTo>
                  <a:pt x="81161" y="384373"/>
                </a:lnTo>
                <a:lnTo>
                  <a:pt x="121390" y="409858"/>
                </a:lnTo>
                <a:lnTo>
                  <a:pt x="166991" y="426098"/>
                </a:lnTo>
                <a:lnTo>
                  <a:pt x="216662" y="431800"/>
                </a:lnTo>
                <a:lnTo>
                  <a:pt x="266379" y="426098"/>
                </a:lnTo>
                <a:lnTo>
                  <a:pt x="312014" y="409858"/>
                </a:lnTo>
                <a:lnTo>
                  <a:pt x="352265" y="384373"/>
                </a:lnTo>
                <a:lnTo>
                  <a:pt x="385834" y="350940"/>
                </a:lnTo>
                <a:lnTo>
                  <a:pt x="411421" y="310853"/>
                </a:lnTo>
                <a:lnTo>
                  <a:pt x="427727" y="265408"/>
                </a:lnTo>
                <a:lnTo>
                  <a:pt x="433450" y="215900"/>
                </a:lnTo>
                <a:lnTo>
                  <a:pt x="427727" y="166391"/>
                </a:lnTo>
                <a:lnTo>
                  <a:pt x="411421" y="120946"/>
                </a:lnTo>
                <a:lnTo>
                  <a:pt x="385834" y="80859"/>
                </a:lnTo>
                <a:lnTo>
                  <a:pt x="352265" y="47426"/>
                </a:lnTo>
                <a:lnTo>
                  <a:pt x="312014" y="21941"/>
                </a:lnTo>
                <a:lnTo>
                  <a:pt x="266379" y="5701"/>
                </a:lnTo>
                <a:lnTo>
                  <a:pt x="216662" y="0"/>
                </a:lnTo>
                <a:close/>
              </a:path>
            </a:pathLst>
          </a:custGeom>
          <a:solidFill>
            <a:srgbClr val="FFFF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343558" y="3467100"/>
            <a:ext cx="433780" cy="431800"/>
          </a:xfrm>
          <a:custGeom>
            <a:avLst/>
            <a:gdLst/>
            <a:ahLst/>
            <a:cxnLst/>
            <a:rect l="l" t="t" r="r" b="b"/>
            <a:pathLst>
              <a:path w="433705" h="431800">
                <a:moveTo>
                  <a:pt x="0" y="215900"/>
                </a:moveTo>
                <a:lnTo>
                  <a:pt x="5723" y="166391"/>
                </a:lnTo>
                <a:lnTo>
                  <a:pt x="22026" y="120946"/>
                </a:lnTo>
                <a:lnTo>
                  <a:pt x="47606" y="80859"/>
                </a:lnTo>
                <a:lnTo>
                  <a:pt x="81161" y="47426"/>
                </a:lnTo>
                <a:lnTo>
                  <a:pt x="121390" y="21941"/>
                </a:lnTo>
                <a:lnTo>
                  <a:pt x="166991" y="5701"/>
                </a:lnTo>
                <a:lnTo>
                  <a:pt x="216662" y="0"/>
                </a:lnTo>
                <a:lnTo>
                  <a:pt x="266379" y="5701"/>
                </a:lnTo>
                <a:lnTo>
                  <a:pt x="312014" y="21941"/>
                </a:lnTo>
                <a:lnTo>
                  <a:pt x="352265" y="47426"/>
                </a:lnTo>
                <a:lnTo>
                  <a:pt x="385834" y="80859"/>
                </a:lnTo>
                <a:lnTo>
                  <a:pt x="411421" y="120946"/>
                </a:lnTo>
                <a:lnTo>
                  <a:pt x="427727" y="166391"/>
                </a:lnTo>
                <a:lnTo>
                  <a:pt x="433450" y="215900"/>
                </a:lnTo>
                <a:lnTo>
                  <a:pt x="427727" y="265408"/>
                </a:lnTo>
                <a:lnTo>
                  <a:pt x="411421" y="310853"/>
                </a:lnTo>
                <a:lnTo>
                  <a:pt x="385834" y="350940"/>
                </a:lnTo>
                <a:lnTo>
                  <a:pt x="352265" y="384373"/>
                </a:lnTo>
                <a:lnTo>
                  <a:pt x="312014" y="409858"/>
                </a:lnTo>
                <a:lnTo>
                  <a:pt x="266379" y="426098"/>
                </a:lnTo>
                <a:lnTo>
                  <a:pt x="216662" y="431800"/>
                </a:lnTo>
                <a:lnTo>
                  <a:pt x="166991" y="426098"/>
                </a:lnTo>
                <a:lnTo>
                  <a:pt x="121390" y="409858"/>
                </a:lnTo>
                <a:lnTo>
                  <a:pt x="81161" y="384373"/>
                </a:lnTo>
                <a:lnTo>
                  <a:pt x="47606" y="350940"/>
                </a:lnTo>
                <a:lnTo>
                  <a:pt x="22026" y="310853"/>
                </a:lnTo>
                <a:lnTo>
                  <a:pt x="5723" y="265408"/>
                </a:lnTo>
                <a:lnTo>
                  <a:pt x="0" y="215900"/>
                </a:lnTo>
                <a:close/>
              </a:path>
            </a:pathLst>
          </a:custGeom>
          <a:ln w="25400">
            <a:solidFill>
              <a:srgbClr val="9494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484298" y="3527755"/>
            <a:ext cx="153062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 panose="020B0604020202020204"/>
                <a:cs typeface="Arial" panose="020B0604020202020204"/>
              </a:rPr>
              <a:t>4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166025" y="3452876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900" y="0"/>
                </a:moveTo>
                <a:lnTo>
                  <a:pt x="166391" y="5701"/>
                </a:lnTo>
                <a:lnTo>
                  <a:pt x="120946" y="21941"/>
                </a:lnTo>
                <a:lnTo>
                  <a:pt x="80859" y="47426"/>
                </a:lnTo>
                <a:lnTo>
                  <a:pt x="47426" y="80859"/>
                </a:lnTo>
                <a:lnTo>
                  <a:pt x="21941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5701" y="265368"/>
                </a:lnTo>
                <a:lnTo>
                  <a:pt x="21941" y="310798"/>
                </a:lnTo>
                <a:lnTo>
                  <a:pt x="47426" y="350887"/>
                </a:lnTo>
                <a:lnTo>
                  <a:pt x="80859" y="384333"/>
                </a:lnTo>
                <a:lnTo>
                  <a:pt x="120946" y="409836"/>
                </a:lnTo>
                <a:lnTo>
                  <a:pt x="166391" y="426092"/>
                </a:lnTo>
                <a:lnTo>
                  <a:pt x="215900" y="431800"/>
                </a:lnTo>
                <a:lnTo>
                  <a:pt x="265408" y="426092"/>
                </a:lnTo>
                <a:lnTo>
                  <a:pt x="310853" y="409836"/>
                </a:lnTo>
                <a:lnTo>
                  <a:pt x="350940" y="384333"/>
                </a:lnTo>
                <a:lnTo>
                  <a:pt x="384373" y="350887"/>
                </a:lnTo>
                <a:lnTo>
                  <a:pt x="409858" y="310798"/>
                </a:lnTo>
                <a:lnTo>
                  <a:pt x="426098" y="265368"/>
                </a:lnTo>
                <a:lnTo>
                  <a:pt x="431800" y="215900"/>
                </a:lnTo>
                <a:lnTo>
                  <a:pt x="426098" y="166391"/>
                </a:lnTo>
                <a:lnTo>
                  <a:pt x="409858" y="120946"/>
                </a:lnTo>
                <a:lnTo>
                  <a:pt x="384373" y="80859"/>
                </a:lnTo>
                <a:lnTo>
                  <a:pt x="350940" y="47426"/>
                </a:lnTo>
                <a:lnTo>
                  <a:pt x="310853" y="21941"/>
                </a:lnTo>
                <a:lnTo>
                  <a:pt x="265408" y="5701"/>
                </a:lnTo>
                <a:lnTo>
                  <a:pt x="215900" y="0"/>
                </a:lnTo>
                <a:close/>
              </a:path>
            </a:pathLst>
          </a:custGeom>
          <a:solidFill>
            <a:srgbClr val="FFFF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166025" y="3452876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900"/>
                </a:moveTo>
                <a:lnTo>
                  <a:pt x="5701" y="166391"/>
                </a:lnTo>
                <a:lnTo>
                  <a:pt x="21941" y="120946"/>
                </a:lnTo>
                <a:lnTo>
                  <a:pt x="47426" y="80859"/>
                </a:lnTo>
                <a:lnTo>
                  <a:pt x="80859" y="47426"/>
                </a:lnTo>
                <a:lnTo>
                  <a:pt x="120946" y="21941"/>
                </a:lnTo>
                <a:lnTo>
                  <a:pt x="166391" y="5701"/>
                </a:lnTo>
                <a:lnTo>
                  <a:pt x="215900" y="0"/>
                </a:lnTo>
                <a:lnTo>
                  <a:pt x="265408" y="5701"/>
                </a:lnTo>
                <a:lnTo>
                  <a:pt x="310853" y="21941"/>
                </a:lnTo>
                <a:lnTo>
                  <a:pt x="350940" y="47426"/>
                </a:lnTo>
                <a:lnTo>
                  <a:pt x="384373" y="80859"/>
                </a:lnTo>
                <a:lnTo>
                  <a:pt x="409858" y="120946"/>
                </a:lnTo>
                <a:lnTo>
                  <a:pt x="426098" y="166391"/>
                </a:lnTo>
                <a:lnTo>
                  <a:pt x="431800" y="215900"/>
                </a:lnTo>
                <a:lnTo>
                  <a:pt x="426098" y="265368"/>
                </a:lnTo>
                <a:lnTo>
                  <a:pt x="409858" y="310798"/>
                </a:lnTo>
                <a:lnTo>
                  <a:pt x="384373" y="350887"/>
                </a:lnTo>
                <a:lnTo>
                  <a:pt x="350940" y="384333"/>
                </a:lnTo>
                <a:lnTo>
                  <a:pt x="310853" y="409836"/>
                </a:lnTo>
                <a:lnTo>
                  <a:pt x="265408" y="426092"/>
                </a:lnTo>
                <a:lnTo>
                  <a:pt x="215900" y="431800"/>
                </a:lnTo>
                <a:lnTo>
                  <a:pt x="166391" y="426092"/>
                </a:lnTo>
                <a:lnTo>
                  <a:pt x="120946" y="409836"/>
                </a:lnTo>
                <a:lnTo>
                  <a:pt x="80859" y="384333"/>
                </a:lnTo>
                <a:lnTo>
                  <a:pt x="47426" y="350887"/>
                </a:lnTo>
                <a:lnTo>
                  <a:pt x="21941" y="310798"/>
                </a:lnTo>
                <a:lnTo>
                  <a:pt x="5701" y="265368"/>
                </a:lnTo>
                <a:lnTo>
                  <a:pt x="0" y="215900"/>
                </a:lnTo>
                <a:close/>
              </a:path>
            </a:pathLst>
          </a:custGeom>
          <a:ln w="25400">
            <a:solidFill>
              <a:srgbClr val="9494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306257" y="3513404"/>
            <a:ext cx="153062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 panose="020B0604020202020204"/>
                <a:cs typeface="Arial" panose="020B0604020202020204"/>
              </a:rPr>
              <a:t>6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95475" y="4283075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900" y="0"/>
                </a:moveTo>
                <a:lnTo>
                  <a:pt x="166395" y="5701"/>
                </a:lnTo>
                <a:lnTo>
                  <a:pt x="120951" y="21941"/>
                </a:lnTo>
                <a:lnTo>
                  <a:pt x="80864" y="47426"/>
                </a:lnTo>
                <a:lnTo>
                  <a:pt x="47430" y="80859"/>
                </a:lnTo>
                <a:lnTo>
                  <a:pt x="21943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5701" y="265408"/>
                </a:lnTo>
                <a:lnTo>
                  <a:pt x="21943" y="310853"/>
                </a:lnTo>
                <a:lnTo>
                  <a:pt x="47430" y="350940"/>
                </a:lnTo>
                <a:lnTo>
                  <a:pt x="80864" y="384373"/>
                </a:lnTo>
                <a:lnTo>
                  <a:pt x="120951" y="409858"/>
                </a:lnTo>
                <a:lnTo>
                  <a:pt x="166395" y="426098"/>
                </a:lnTo>
                <a:lnTo>
                  <a:pt x="215900" y="431800"/>
                </a:lnTo>
                <a:lnTo>
                  <a:pt x="265404" y="426098"/>
                </a:lnTo>
                <a:lnTo>
                  <a:pt x="310848" y="409858"/>
                </a:lnTo>
                <a:lnTo>
                  <a:pt x="350935" y="384373"/>
                </a:lnTo>
                <a:lnTo>
                  <a:pt x="384369" y="350940"/>
                </a:lnTo>
                <a:lnTo>
                  <a:pt x="409856" y="310853"/>
                </a:lnTo>
                <a:lnTo>
                  <a:pt x="426098" y="265408"/>
                </a:lnTo>
                <a:lnTo>
                  <a:pt x="431800" y="215900"/>
                </a:lnTo>
                <a:lnTo>
                  <a:pt x="426098" y="166391"/>
                </a:lnTo>
                <a:lnTo>
                  <a:pt x="409856" y="120946"/>
                </a:lnTo>
                <a:lnTo>
                  <a:pt x="384369" y="80859"/>
                </a:lnTo>
                <a:lnTo>
                  <a:pt x="350935" y="47426"/>
                </a:lnTo>
                <a:lnTo>
                  <a:pt x="310848" y="21941"/>
                </a:lnTo>
                <a:lnTo>
                  <a:pt x="265404" y="5701"/>
                </a:lnTo>
                <a:lnTo>
                  <a:pt x="215900" y="0"/>
                </a:lnTo>
                <a:close/>
              </a:path>
            </a:pathLst>
          </a:custGeom>
          <a:solidFill>
            <a:srgbClr val="FFFF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95475" y="4283075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900"/>
                </a:moveTo>
                <a:lnTo>
                  <a:pt x="5701" y="166391"/>
                </a:lnTo>
                <a:lnTo>
                  <a:pt x="21943" y="120946"/>
                </a:lnTo>
                <a:lnTo>
                  <a:pt x="47430" y="80859"/>
                </a:lnTo>
                <a:lnTo>
                  <a:pt x="80864" y="47426"/>
                </a:lnTo>
                <a:lnTo>
                  <a:pt x="120951" y="21941"/>
                </a:lnTo>
                <a:lnTo>
                  <a:pt x="166395" y="5701"/>
                </a:lnTo>
                <a:lnTo>
                  <a:pt x="215900" y="0"/>
                </a:lnTo>
                <a:lnTo>
                  <a:pt x="265404" y="5701"/>
                </a:lnTo>
                <a:lnTo>
                  <a:pt x="310848" y="21941"/>
                </a:lnTo>
                <a:lnTo>
                  <a:pt x="350935" y="47426"/>
                </a:lnTo>
                <a:lnTo>
                  <a:pt x="384369" y="80859"/>
                </a:lnTo>
                <a:lnTo>
                  <a:pt x="409856" y="120946"/>
                </a:lnTo>
                <a:lnTo>
                  <a:pt x="426098" y="166391"/>
                </a:lnTo>
                <a:lnTo>
                  <a:pt x="431800" y="215900"/>
                </a:lnTo>
                <a:lnTo>
                  <a:pt x="426098" y="265408"/>
                </a:lnTo>
                <a:lnTo>
                  <a:pt x="409856" y="310853"/>
                </a:lnTo>
                <a:lnTo>
                  <a:pt x="384369" y="350940"/>
                </a:lnTo>
                <a:lnTo>
                  <a:pt x="350935" y="384373"/>
                </a:lnTo>
                <a:lnTo>
                  <a:pt x="310848" y="409858"/>
                </a:lnTo>
                <a:lnTo>
                  <a:pt x="265404" y="426098"/>
                </a:lnTo>
                <a:lnTo>
                  <a:pt x="215900" y="431800"/>
                </a:lnTo>
                <a:lnTo>
                  <a:pt x="166395" y="426098"/>
                </a:lnTo>
                <a:lnTo>
                  <a:pt x="120951" y="409858"/>
                </a:lnTo>
                <a:lnTo>
                  <a:pt x="80864" y="384373"/>
                </a:lnTo>
                <a:lnTo>
                  <a:pt x="47430" y="350940"/>
                </a:lnTo>
                <a:lnTo>
                  <a:pt x="21943" y="310853"/>
                </a:lnTo>
                <a:lnTo>
                  <a:pt x="5701" y="265408"/>
                </a:lnTo>
                <a:lnTo>
                  <a:pt x="0" y="215900"/>
                </a:lnTo>
                <a:close/>
              </a:path>
            </a:pathLst>
          </a:custGeom>
          <a:ln w="25400">
            <a:solidFill>
              <a:srgbClr val="9494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935390" y="4343908"/>
            <a:ext cx="153062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1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13598" y="4354576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900" y="0"/>
                </a:moveTo>
                <a:lnTo>
                  <a:pt x="166391" y="5701"/>
                </a:lnTo>
                <a:lnTo>
                  <a:pt x="120946" y="21941"/>
                </a:lnTo>
                <a:lnTo>
                  <a:pt x="80859" y="47426"/>
                </a:lnTo>
                <a:lnTo>
                  <a:pt x="47426" y="80859"/>
                </a:lnTo>
                <a:lnTo>
                  <a:pt x="21941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5701" y="265365"/>
                </a:lnTo>
                <a:lnTo>
                  <a:pt x="21941" y="310785"/>
                </a:lnTo>
                <a:lnTo>
                  <a:pt x="47426" y="350862"/>
                </a:lnTo>
                <a:lnTo>
                  <a:pt x="80859" y="384295"/>
                </a:lnTo>
                <a:lnTo>
                  <a:pt x="120946" y="409785"/>
                </a:lnTo>
                <a:lnTo>
                  <a:pt x="166391" y="426032"/>
                </a:lnTo>
                <a:lnTo>
                  <a:pt x="215900" y="431736"/>
                </a:lnTo>
                <a:lnTo>
                  <a:pt x="265408" y="426032"/>
                </a:lnTo>
                <a:lnTo>
                  <a:pt x="310853" y="409785"/>
                </a:lnTo>
                <a:lnTo>
                  <a:pt x="350940" y="384295"/>
                </a:lnTo>
                <a:lnTo>
                  <a:pt x="384373" y="350862"/>
                </a:lnTo>
                <a:lnTo>
                  <a:pt x="409858" y="310785"/>
                </a:lnTo>
                <a:lnTo>
                  <a:pt x="426098" y="265365"/>
                </a:lnTo>
                <a:lnTo>
                  <a:pt x="431800" y="215900"/>
                </a:lnTo>
                <a:lnTo>
                  <a:pt x="426098" y="166391"/>
                </a:lnTo>
                <a:lnTo>
                  <a:pt x="409858" y="120946"/>
                </a:lnTo>
                <a:lnTo>
                  <a:pt x="384373" y="80859"/>
                </a:lnTo>
                <a:lnTo>
                  <a:pt x="350940" y="47426"/>
                </a:lnTo>
                <a:lnTo>
                  <a:pt x="310853" y="21941"/>
                </a:lnTo>
                <a:lnTo>
                  <a:pt x="265408" y="5701"/>
                </a:lnTo>
                <a:lnTo>
                  <a:pt x="21590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013598" y="4354576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900"/>
                </a:moveTo>
                <a:lnTo>
                  <a:pt x="5701" y="166391"/>
                </a:lnTo>
                <a:lnTo>
                  <a:pt x="21941" y="120946"/>
                </a:lnTo>
                <a:lnTo>
                  <a:pt x="47426" y="80859"/>
                </a:lnTo>
                <a:lnTo>
                  <a:pt x="80859" y="47426"/>
                </a:lnTo>
                <a:lnTo>
                  <a:pt x="120946" y="21941"/>
                </a:lnTo>
                <a:lnTo>
                  <a:pt x="166391" y="5701"/>
                </a:lnTo>
                <a:lnTo>
                  <a:pt x="215900" y="0"/>
                </a:lnTo>
                <a:lnTo>
                  <a:pt x="265408" y="5701"/>
                </a:lnTo>
                <a:lnTo>
                  <a:pt x="310853" y="21941"/>
                </a:lnTo>
                <a:lnTo>
                  <a:pt x="350940" y="47426"/>
                </a:lnTo>
                <a:lnTo>
                  <a:pt x="384373" y="80859"/>
                </a:lnTo>
                <a:lnTo>
                  <a:pt x="409858" y="120946"/>
                </a:lnTo>
                <a:lnTo>
                  <a:pt x="426098" y="166391"/>
                </a:lnTo>
                <a:lnTo>
                  <a:pt x="431800" y="215900"/>
                </a:lnTo>
                <a:lnTo>
                  <a:pt x="426098" y="265365"/>
                </a:lnTo>
                <a:lnTo>
                  <a:pt x="409858" y="310785"/>
                </a:lnTo>
                <a:lnTo>
                  <a:pt x="384373" y="350862"/>
                </a:lnTo>
                <a:lnTo>
                  <a:pt x="350940" y="384295"/>
                </a:lnTo>
                <a:lnTo>
                  <a:pt x="310853" y="409785"/>
                </a:lnTo>
                <a:lnTo>
                  <a:pt x="265408" y="426032"/>
                </a:lnTo>
                <a:lnTo>
                  <a:pt x="215900" y="431736"/>
                </a:lnTo>
                <a:lnTo>
                  <a:pt x="166391" y="426032"/>
                </a:lnTo>
                <a:lnTo>
                  <a:pt x="120946" y="409785"/>
                </a:lnTo>
                <a:lnTo>
                  <a:pt x="80859" y="384295"/>
                </a:lnTo>
                <a:lnTo>
                  <a:pt x="47426" y="350862"/>
                </a:lnTo>
                <a:lnTo>
                  <a:pt x="21941" y="310785"/>
                </a:lnTo>
                <a:lnTo>
                  <a:pt x="5701" y="265365"/>
                </a:lnTo>
                <a:lnTo>
                  <a:pt x="0" y="215900"/>
                </a:lnTo>
                <a:close/>
              </a:path>
            </a:pathLst>
          </a:custGeom>
          <a:ln w="25400">
            <a:solidFill>
              <a:srgbClr val="9494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153830" y="4415535"/>
            <a:ext cx="153062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5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475107" y="4786313"/>
            <a:ext cx="433780" cy="433705"/>
          </a:xfrm>
          <a:custGeom>
            <a:avLst/>
            <a:gdLst/>
            <a:ahLst/>
            <a:cxnLst/>
            <a:rect l="l" t="t" r="r" b="b"/>
            <a:pathLst>
              <a:path w="433705" h="433704">
                <a:moveTo>
                  <a:pt x="216662" y="0"/>
                </a:moveTo>
                <a:lnTo>
                  <a:pt x="166951" y="5722"/>
                </a:lnTo>
                <a:lnTo>
                  <a:pt x="121334" y="22024"/>
                </a:lnTo>
                <a:lnTo>
                  <a:pt x="81108" y="47605"/>
                </a:lnTo>
                <a:lnTo>
                  <a:pt x="47566" y="81163"/>
                </a:lnTo>
                <a:lnTo>
                  <a:pt x="22003" y="121398"/>
                </a:lnTo>
                <a:lnTo>
                  <a:pt x="5716" y="167011"/>
                </a:lnTo>
                <a:lnTo>
                  <a:pt x="0" y="216700"/>
                </a:lnTo>
                <a:lnTo>
                  <a:pt x="5716" y="266384"/>
                </a:lnTo>
                <a:lnTo>
                  <a:pt x="22003" y="311993"/>
                </a:lnTo>
                <a:lnTo>
                  <a:pt x="47566" y="352226"/>
                </a:lnTo>
                <a:lnTo>
                  <a:pt x="81108" y="385783"/>
                </a:lnTo>
                <a:lnTo>
                  <a:pt x="121334" y="411362"/>
                </a:lnTo>
                <a:lnTo>
                  <a:pt x="166951" y="427664"/>
                </a:lnTo>
                <a:lnTo>
                  <a:pt x="216662" y="433387"/>
                </a:lnTo>
                <a:lnTo>
                  <a:pt x="266332" y="427664"/>
                </a:lnTo>
                <a:lnTo>
                  <a:pt x="311933" y="411362"/>
                </a:lnTo>
                <a:lnTo>
                  <a:pt x="352162" y="385783"/>
                </a:lnTo>
                <a:lnTo>
                  <a:pt x="385717" y="352226"/>
                </a:lnTo>
                <a:lnTo>
                  <a:pt x="411297" y="311993"/>
                </a:lnTo>
                <a:lnTo>
                  <a:pt x="427600" y="266384"/>
                </a:lnTo>
                <a:lnTo>
                  <a:pt x="433324" y="216700"/>
                </a:lnTo>
                <a:lnTo>
                  <a:pt x="427600" y="167011"/>
                </a:lnTo>
                <a:lnTo>
                  <a:pt x="411297" y="121398"/>
                </a:lnTo>
                <a:lnTo>
                  <a:pt x="385717" y="81163"/>
                </a:lnTo>
                <a:lnTo>
                  <a:pt x="352162" y="47605"/>
                </a:lnTo>
                <a:lnTo>
                  <a:pt x="311933" y="22024"/>
                </a:lnTo>
                <a:lnTo>
                  <a:pt x="266332" y="5722"/>
                </a:lnTo>
                <a:lnTo>
                  <a:pt x="216662" y="0"/>
                </a:lnTo>
                <a:close/>
              </a:path>
            </a:pathLst>
          </a:custGeom>
          <a:solidFill>
            <a:srgbClr val="FFFF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475107" y="4786313"/>
            <a:ext cx="433780" cy="433705"/>
          </a:xfrm>
          <a:custGeom>
            <a:avLst/>
            <a:gdLst/>
            <a:ahLst/>
            <a:cxnLst/>
            <a:rect l="l" t="t" r="r" b="b"/>
            <a:pathLst>
              <a:path w="433705" h="433704">
                <a:moveTo>
                  <a:pt x="0" y="216700"/>
                </a:moveTo>
                <a:lnTo>
                  <a:pt x="5716" y="167011"/>
                </a:lnTo>
                <a:lnTo>
                  <a:pt x="22003" y="121398"/>
                </a:lnTo>
                <a:lnTo>
                  <a:pt x="47566" y="81163"/>
                </a:lnTo>
                <a:lnTo>
                  <a:pt x="81108" y="47605"/>
                </a:lnTo>
                <a:lnTo>
                  <a:pt x="121334" y="22024"/>
                </a:lnTo>
                <a:lnTo>
                  <a:pt x="166951" y="5722"/>
                </a:lnTo>
                <a:lnTo>
                  <a:pt x="216662" y="0"/>
                </a:lnTo>
                <a:lnTo>
                  <a:pt x="266332" y="5722"/>
                </a:lnTo>
                <a:lnTo>
                  <a:pt x="311933" y="22024"/>
                </a:lnTo>
                <a:lnTo>
                  <a:pt x="352162" y="47605"/>
                </a:lnTo>
                <a:lnTo>
                  <a:pt x="385717" y="81163"/>
                </a:lnTo>
                <a:lnTo>
                  <a:pt x="411297" y="121398"/>
                </a:lnTo>
                <a:lnTo>
                  <a:pt x="427600" y="167011"/>
                </a:lnTo>
                <a:lnTo>
                  <a:pt x="433324" y="216700"/>
                </a:lnTo>
                <a:lnTo>
                  <a:pt x="427600" y="266384"/>
                </a:lnTo>
                <a:lnTo>
                  <a:pt x="411297" y="311993"/>
                </a:lnTo>
                <a:lnTo>
                  <a:pt x="385717" y="352226"/>
                </a:lnTo>
                <a:lnTo>
                  <a:pt x="352162" y="385783"/>
                </a:lnTo>
                <a:lnTo>
                  <a:pt x="311933" y="411362"/>
                </a:lnTo>
                <a:lnTo>
                  <a:pt x="266332" y="427664"/>
                </a:lnTo>
                <a:lnTo>
                  <a:pt x="216662" y="433387"/>
                </a:lnTo>
                <a:lnTo>
                  <a:pt x="166951" y="427664"/>
                </a:lnTo>
                <a:lnTo>
                  <a:pt x="121334" y="411362"/>
                </a:lnTo>
                <a:lnTo>
                  <a:pt x="81108" y="385783"/>
                </a:lnTo>
                <a:lnTo>
                  <a:pt x="47566" y="352226"/>
                </a:lnTo>
                <a:lnTo>
                  <a:pt x="22003" y="311993"/>
                </a:lnTo>
                <a:lnTo>
                  <a:pt x="5716" y="266384"/>
                </a:lnTo>
                <a:lnTo>
                  <a:pt x="0" y="216700"/>
                </a:lnTo>
                <a:close/>
              </a:path>
            </a:pathLst>
          </a:custGeom>
          <a:ln w="25400">
            <a:solidFill>
              <a:srgbClr val="9494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615847" y="4848097"/>
            <a:ext cx="153062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0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530153" y="3013076"/>
            <a:ext cx="123847" cy="454025"/>
          </a:xfrm>
          <a:custGeom>
            <a:avLst/>
            <a:gdLst/>
            <a:ahLst/>
            <a:cxnLst/>
            <a:rect l="l" t="t" r="r" b="b"/>
            <a:pathLst>
              <a:path w="123825" h="454025">
                <a:moveTo>
                  <a:pt x="0" y="363347"/>
                </a:moveTo>
                <a:lnTo>
                  <a:pt x="30861" y="454025"/>
                </a:lnTo>
                <a:lnTo>
                  <a:pt x="77928" y="385191"/>
                </a:lnTo>
                <a:lnTo>
                  <a:pt x="54737" y="385191"/>
                </a:lnTo>
                <a:lnTo>
                  <a:pt x="26416" y="381254"/>
                </a:lnTo>
                <a:lnTo>
                  <a:pt x="28335" y="367201"/>
                </a:lnTo>
                <a:lnTo>
                  <a:pt x="0" y="363347"/>
                </a:lnTo>
                <a:close/>
              </a:path>
              <a:path w="123825" h="454025">
                <a:moveTo>
                  <a:pt x="28335" y="367201"/>
                </a:moveTo>
                <a:lnTo>
                  <a:pt x="26416" y="381254"/>
                </a:lnTo>
                <a:lnTo>
                  <a:pt x="54737" y="385191"/>
                </a:lnTo>
                <a:lnTo>
                  <a:pt x="56662" y="371054"/>
                </a:lnTo>
                <a:lnTo>
                  <a:pt x="28335" y="367201"/>
                </a:lnTo>
                <a:close/>
              </a:path>
              <a:path w="123825" h="454025">
                <a:moveTo>
                  <a:pt x="56662" y="371054"/>
                </a:moveTo>
                <a:lnTo>
                  <a:pt x="54737" y="385191"/>
                </a:lnTo>
                <a:lnTo>
                  <a:pt x="77928" y="385191"/>
                </a:lnTo>
                <a:lnTo>
                  <a:pt x="84962" y="374904"/>
                </a:lnTo>
                <a:lnTo>
                  <a:pt x="56662" y="371054"/>
                </a:lnTo>
                <a:close/>
              </a:path>
              <a:path w="123825" h="454025">
                <a:moveTo>
                  <a:pt x="67154" y="82986"/>
                </a:moveTo>
                <a:lnTo>
                  <a:pt x="28335" y="367201"/>
                </a:lnTo>
                <a:lnTo>
                  <a:pt x="56662" y="371054"/>
                </a:lnTo>
                <a:lnTo>
                  <a:pt x="95368" y="86824"/>
                </a:lnTo>
                <a:lnTo>
                  <a:pt x="67154" y="82986"/>
                </a:lnTo>
                <a:close/>
              </a:path>
              <a:path w="123825" h="454025">
                <a:moveTo>
                  <a:pt x="116263" y="68833"/>
                </a:moveTo>
                <a:lnTo>
                  <a:pt x="69087" y="68833"/>
                </a:lnTo>
                <a:lnTo>
                  <a:pt x="97281" y="72770"/>
                </a:lnTo>
                <a:lnTo>
                  <a:pt x="95368" y="86824"/>
                </a:lnTo>
                <a:lnTo>
                  <a:pt x="123698" y="90677"/>
                </a:lnTo>
                <a:lnTo>
                  <a:pt x="116263" y="68833"/>
                </a:lnTo>
                <a:close/>
              </a:path>
              <a:path w="123825" h="454025">
                <a:moveTo>
                  <a:pt x="69087" y="68833"/>
                </a:moveTo>
                <a:lnTo>
                  <a:pt x="67154" y="82986"/>
                </a:lnTo>
                <a:lnTo>
                  <a:pt x="95368" y="86824"/>
                </a:lnTo>
                <a:lnTo>
                  <a:pt x="97281" y="72770"/>
                </a:lnTo>
                <a:lnTo>
                  <a:pt x="69087" y="68833"/>
                </a:lnTo>
                <a:close/>
              </a:path>
              <a:path w="123825" h="454025">
                <a:moveTo>
                  <a:pt x="92837" y="0"/>
                </a:moveTo>
                <a:lnTo>
                  <a:pt x="38735" y="79120"/>
                </a:lnTo>
                <a:lnTo>
                  <a:pt x="67154" y="82986"/>
                </a:lnTo>
                <a:lnTo>
                  <a:pt x="69087" y="68833"/>
                </a:lnTo>
                <a:lnTo>
                  <a:pt x="116263" y="68833"/>
                </a:lnTo>
                <a:lnTo>
                  <a:pt x="928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700444" y="2949575"/>
            <a:ext cx="770389" cy="589280"/>
          </a:xfrm>
          <a:custGeom>
            <a:avLst/>
            <a:gdLst/>
            <a:ahLst/>
            <a:cxnLst/>
            <a:rect l="l" t="t" r="r" b="b"/>
            <a:pathLst>
              <a:path w="770255" h="589280">
                <a:moveTo>
                  <a:pt x="42163" y="502793"/>
                </a:moveTo>
                <a:lnTo>
                  <a:pt x="0" y="588899"/>
                </a:lnTo>
                <a:lnTo>
                  <a:pt x="94233" y="570864"/>
                </a:lnTo>
                <a:lnTo>
                  <a:pt x="83547" y="556894"/>
                </a:lnTo>
                <a:lnTo>
                  <a:pt x="65531" y="556894"/>
                </a:lnTo>
                <a:lnTo>
                  <a:pt x="48132" y="534162"/>
                </a:lnTo>
                <a:lnTo>
                  <a:pt x="59504" y="525463"/>
                </a:lnTo>
                <a:lnTo>
                  <a:pt x="42163" y="502793"/>
                </a:lnTo>
                <a:close/>
              </a:path>
              <a:path w="770255" h="589280">
                <a:moveTo>
                  <a:pt x="59504" y="525463"/>
                </a:moveTo>
                <a:lnTo>
                  <a:pt x="48132" y="534162"/>
                </a:lnTo>
                <a:lnTo>
                  <a:pt x="65531" y="556894"/>
                </a:lnTo>
                <a:lnTo>
                  <a:pt x="76897" y="548200"/>
                </a:lnTo>
                <a:lnTo>
                  <a:pt x="59504" y="525463"/>
                </a:lnTo>
                <a:close/>
              </a:path>
              <a:path w="770255" h="589280">
                <a:moveTo>
                  <a:pt x="76897" y="548200"/>
                </a:moveTo>
                <a:lnTo>
                  <a:pt x="65531" y="556894"/>
                </a:lnTo>
                <a:lnTo>
                  <a:pt x="83547" y="556894"/>
                </a:lnTo>
                <a:lnTo>
                  <a:pt x="76897" y="548200"/>
                </a:lnTo>
                <a:close/>
              </a:path>
              <a:path w="770255" h="589280">
                <a:moveTo>
                  <a:pt x="693230" y="40698"/>
                </a:moveTo>
                <a:lnTo>
                  <a:pt x="59504" y="525463"/>
                </a:lnTo>
                <a:lnTo>
                  <a:pt x="76897" y="548200"/>
                </a:lnTo>
                <a:lnTo>
                  <a:pt x="710623" y="63435"/>
                </a:lnTo>
                <a:lnTo>
                  <a:pt x="693230" y="40698"/>
                </a:lnTo>
                <a:close/>
              </a:path>
              <a:path w="770255" h="589280">
                <a:moveTo>
                  <a:pt x="754376" y="32004"/>
                </a:moveTo>
                <a:lnTo>
                  <a:pt x="704595" y="32004"/>
                </a:lnTo>
                <a:lnTo>
                  <a:pt x="721994" y="54737"/>
                </a:lnTo>
                <a:lnTo>
                  <a:pt x="710623" y="63435"/>
                </a:lnTo>
                <a:lnTo>
                  <a:pt x="727963" y="86106"/>
                </a:lnTo>
                <a:lnTo>
                  <a:pt x="754376" y="32004"/>
                </a:lnTo>
                <a:close/>
              </a:path>
              <a:path w="770255" h="589280">
                <a:moveTo>
                  <a:pt x="704595" y="32004"/>
                </a:moveTo>
                <a:lnTo>
                  <a:pt x="693230" y="40698"/>
                </a:lnTo>
                <a:lnTo>
                  <a:pt x="710623" y="63435"/>
                </a:lnTo>
                <a:lnTo>
                  <a:pt x="721994" y="54737"/>
                </a:lnTo>
                <a:lnTo>
                  <a:pt x="704595" y="32004"/>
                </a:lnTo>
                <a:close/>
              </a:path>
              <a:path w="770255" h="589280">
                <a:moveTo>
                  <a:pt x="770001" y="0"/>
                </a:moveTo>
                <a:lnTo>
                  <a:pt x="675894" y="18033"/>
                </a:lnTo>
                <a:lnTo>
                  <a:pt x="693230" y="40698"/>
                </a:lnTo>
                <a:lnTo>
                  <a:pt x="704595" y="32004"/>
                </a:lnTo>
                <a:lnTo>
                  <a:pt x="754376" y="32004"/>
                </a:lnTo>
                <a:lnTo>
                  <a:pt x="7700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659460" y="3870325"/>
            <a:ext cx="570329" cy="484505"/>
          </a:xfrm>
          <a:custGeom>
            <a:avLst/>
            <a:gdLst/>
            <a:ahLst/>
            <a:cxnLst/>
            <a:rect l="l" t="t" r="r" b="b"/>
            <a:pathLst>
              <a:path w="570230" h="484504">
                <a:moveTo>
                  <a:pt x="495374" y="439601"/>
                </a:moveTo>
                <a:lnTo>
                  <a:pt x="476884" y="461391"/>
                </a:lnTo>
                <a:lnTo>
                  <a:pt x="569976" y="484124"/>
                </a:lnTo>
                <a:lnTo>
                  <a:pt x="554917" y="448818"/>
                </a:lnTo>
                <a:lnTo>
                  <a:pt x="506221" y="448818"/>
                </a:lnTo>
                <a:lnTo>
                  <a:pt x="495374" y="439601"/>
                </a:lnTo>
                <a:close/>
              </a:path>
              <a:path w="570230" h="484504">
                <a:moveTo>
                  <a:pt x="513851" y="417826"/>
                </a:moveTo>
                <a:lnTo>
                  <a:pt x="495374" y="439601"/>
                </a:lnTo>
                <a:lnTo>
                  <a:pt x="506221" y="448818"/>
                </a:lnTo>
                <a:lnTo>
                  <a:pt x="524763" y="427100"/>
                </a:lnTo>
                <a:lnTo>
                  <a:pt x="513851" y="417826"/>
                </a:lnTo>
                <a:close/>
              </a:path>
              <a:path w="570230" h="484504">
                <a:moveTo>
                  <a:pt x="532383" y="395986"/>
                </a:moveTo>
                <a:lnTo>
                  <a:pt x="513851" y="417826"/>
                </a:lnTo>
                <a:lnTo>
                  <a:pt x="524763" y="427100"/>
                </a:lnTo>
                <a:lnTo>
                  <a:pt x="506221" y="448818"/>
                </a:lnTo>
                <a:lnTo>
                  <a:pt x="554917" y="448818"/>
                </a:lnTo>
                <a:lnTo>
                  <a:pt x="532383" y="395986"/>
                </a:lnTo>
                <a:close/>
              </a:path>
              <a:path w="570230" h="484504">
                <a:moveTo>
                  <a:pt x="74642" y="44559"/>
                </a:moveTo>
                <a:lnTo>
                  <a:pt x="56084" y="66387"/>
                </a:lnTo>
                <a:lnTo>
                  <a:pt x="495374" y="439601"/>
                </a:lnTo>
                <a:lnTo>
                  <a:pt x="513851" y="417826"/>
                </a:lnTo>
                <a:lnTo>
                  <a:pt x="74642" y="44559"/>
                </a:lnTo>
                <a:close/>
              </a:path>
              <a:path w="570230" h="484504">
                <a:moveTo>
                  <a:pt x="0" y="0"/>
                </a:moveTo>
                <a:lnTo>
                  <a:pt x="37592" y="88137"/>
                </a:lnTo>
                <a:lnTo>
                  <a:pt x="56084" y="66387"/>
                </a:lnTo>
                <a:lnTo>
                  <a:pt x="45212" y="57150"/>
                </a:lnTo>
                <a:lnTo>
                  <a:pt x="63753" y="35306"/>
                </a:lnTo>
                <a:lnTo>
                  <a:pt x="82509" y="35306"/>
                </a:lnTo>
                <a:lnTo>
                  <a:pt x="93090" y="22860"/>
                </a:lnTo>
                <a:lnTo>
                  <a:pt x="0" y="0"/>
                </a:lnTo>
                <a:close/>
              </a:path>
              <a:path w="570230" h="484504">
                <a:moveTo>
                  <a:pt x="63753" y="35306"/>
                </a:moveTo>
                <a:lnTo>
                  <a:pt x="45212" y="57150"/>
                </a:lnTo>
                <a:lnTo>
                  <a:pt x="56084" y="66387"/>
                </a:lnTo>
                <a:lnTo>
                  <a:pt x="74642" y="44559"/>
                </a:lnTo>
                <a:lnTo>
                  <a:pt x="63753" y="35306"/>
                </a:lnTo>
                <a:close/>
              </a:path>
              <a:path w="570230" h="484504">
                <a:moveTo>
                  <a:pt x="82509" y="35306"/>
                </a:moveTo>
                <a:lnTo>
                  <a:pt x="63753" y="35306"/>
                </a:lnTo>
                <a:lnTo>
                  <a:pt x="74642" y="44559"/>
                </a:lnTo>
                <a:lnTo>
                  <a:pt x="82509" y="353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63829" y="3641345"/>
            <a:ext cx="579856" cy="85725"/>
          </a:xfrm>
          <a:custGeom>
            <a:avLst/>
            <a:gdLst/>
            <a:ahLst/>
            <a:cxnLst/>
            <a:rect l="l" t="t" r="r" b="b"/>
            <a:pathLst>
              <a:path w="579755" h="85725">
                <a:moveTo>
                  <a:pt x="551982" y="28320"/>
                </a:moveTo>
                <a:lnTo>
                  <a:pt x="508000" y="28320"/>
                </a:lnTo>
                <a:lnTo>
                  <a:pt x="508380" y="56895"/>
                </a:lnTo>
                <a:lnTo>
                  <a:pt x="494113" y="57092"/>
                </a:lnTo>
                <a:lnTo>
                  <a:pt x="494538" y="85725"/>
                </a:lnTo>
                <a:lnTo>
                  <a:pt x="579627" y="41656"/>
                </a:lnTo>
                <a:lnTo>
                  <a:pt x="551982" y="28320"/>
                </a:lnTo>
                <a:close/>
              </a:path>
              <a:path w="579755" h="85725">
                <a:moveTo>
                  <a:pt x="493690" y="28517"/>
                </a:moveTo>
                <a:lnTo>
                  <a:pt x="0" y="35306"/>
                </a:lnTo>
                <a:lnTo>
                  <a:pt x="380" y="63881"/>
                </a:lnTo>
                <a:lnTo>
                  <a:pt x="494113" y="57092"/>
                </a:lnTo>
                <a:lnTo>
                  <a:pt x="493690" y="28517"/>
                </a:lnTo>
                <a:close/>
              </a:path>
              <a:path w="579755" h="85725">
                <a:moveTo>
                  <a:pt x="508000" y="28320"/>
                </a:moveTo>
                <a:lnTo>
                  <a:pt x="493690" y="28517"/>
                </a:lnTo>
                <a:lnTo>
                  <a:pt x="494113" y="57092"/>
                </a:lnTo>
                <a:lnTo>
                  <a:pt x="508380" y="56895"/>
                </a:lnTo>
                <a:lnTo>
                  <a:pt x="508000" y="28320"/>
                </a:lnTo>
                <a:close/>
              </a:path>
              <a:path w="579755" h="85725">
                <a:moveTo>
                  <a:pt x="493267" y="0"/>
                </a:moveTo>
                <a:lnTo>
                  <a:pt x="493690" y="28517"/>
                </a:lnTo>
                <a:lnTo>
                  <a:pt x="508000" y="28320"/>
                </a:lnTo>
                <a:lnTo>
                  <a:pt x="551982" y="28320"/>
                </a:lnTo>
                <a:lnTo>
                  <a:pt x="49326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215435" y="3898900"/>
            <a:ext cx="177831" cy="455930"/>
          </a:xfrm>
          <a:custGeom>
            <a:avLst/>
            <a:gdLst/>
            <a:ahLst/>
            <a:cxnLst/>
            <a:rect l="l" t="t" r="r" b="b"/>
            <a:pathLst>
              <a:path w="177800" h="455929">
                <a:moveTo>
                  <a:pt x="0" y="360806"/>
                </a:moveTo>
                <a:lnTo>
                  <a:pt x="14097" y="455549"/>
                </a:lnTo>
                <a:lnTo>
                  <a:pt x="76878" y="392175"/>
                </a:lnTo>
                <a:lnTo>
                  <a:pt x="49911" y="392175"/>
                </a:lnTo>
                <a:lnTo>
                  <a:pt x="22733" y="383286"/>
                </a:lnTo>
                <a:lnTo>
                  <a:pt x="27184" y="369699"/>
                </a:lnTo>
                <a:lnTo>
                  <a:pt x="0" y="360806"/>
                </a:lnTo>
                <a:close/>
              </a:path>
              <a:path w="177800" h="455929">
                <a:moveTo>
                  <a:pt x="27184" y="369699"/>
                </a:moveTo>
                <a:lnTo>
                  <a:pt x="22733" y="383286"/>
                </a:lnTo>
                <a:lnTo>
                  <a:pt x="49911" y="392175"/>
                </a:lnTo>
                <a:lnTo>
                  <a:pt x="54362" y="378589"/>
                </a:lnTo>
                <a:lnTo>
                  <a:pt x="27184" y="369699"/>
                </a:lnTo>
                <a:close/>
              </a:path>
              <a:path w="177800" h="455929">
                <a:moveTo>
                  <a:pt x="54362" y="378589"/>
                </a:moveTo>
                <a:lnTo>
                  <a:pt x="49911" y="392175"/>
                </a:lnTo>
                <a:lnTo>
                  <a:pt x="76878" y="392175"/>
                </a:lnTo>
                <a:lnTo>
                  <a:pt x="81534" y="387476"/>
                </a:lnTo>
                <a:lnTo>
                  <a:pt x="54362" y="378589"/>
                </a:lnTo>
                <a:close/>
              </a:path>
              <a:path w="177800" h="455929">
                <a:moveTo>
                  <a:pt x="123081" y="77010"/>
                </a:moveTo>
                <a:lnTo>
                  <a:pt x="27184" y="369699"/>
                </a:lnTo>
                <a:lnTo>
                  <a:pt x="54362" y="378589"/>
                </a:lnTo>
                <a:lnTo>
                  <a:pt x="150246" y="85938"/>
                </a:lnTo>
                <a:lnTo>
                  <a:pt x="123081" y="77010"/>
                </a:lnTo>
                <a:close/>
              </a:path>
              <a:path w="177800" h="455929">
                <a:moveTo>
                  <a:pt x="172757" y="63500"/>
                </a:moveTo>
                <a:lnTo>
                  <a:pt x="127508" y="63500"/>
                </a:lnTo>
                <a:lnTo>
                  <a:pt x="154686" y="72389"/>
                </a:lnTo>
                <a:lnTo>
                  <a:pt x="150246" y="85938"/>
                </a:lnTo>
                <a:lnTo>
                  <a:pt x="177419" y="94868"/>
                </a:lnTo>
                <a:lnTo>
                  <a:pt x="172757" y="63500"/>
                </a:lnTo>
                <a:close/>
              </a:path>
              <a:path w="177800" h="455929">
                <a:moveTo>
                  <a:pt x="127508" y="63500"/>
                </a:moveTo>
                <a:lnTo>
                  <a:pt x="123081" y="77010"/>
                </a:lnTo>
                <a:lnTo>
                  <a:pt x="150246" y="85938"/>
                </a:lnTo>
                <a:lnTo>
                  <a:pt x="154686" y="72389"/>
                </a:lnTo>
                <a:lnTo>
                  <a:pt x="127508" y="63500"/>
                </a:lnTo>
                <a:close/>
              </a:path>
              <a:path w="177800" h="455929">
                <a:moveTo>
                  <a:pt x="163322" y="0"/>
                </a:moveTo>
                <a:lnTo>
                  <a:pt x="95885" y="68072"/>
                </a:lnTo>
                <a:lnTo>
                  <a:pt x="123081" y="77010"/>
                </a:lnTo>
                <a:lnTo>
                  <a:pt x="127508" y="63500"/>
                </a:lnTo>
                <a:lnTo>
                  <a:pt x="172757" y="63500"/>
                </a:lnTo>
                <a:lnTo>
                  <a:pt x="1633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065397" y="3870325"/>
            <a:ext cx="332163" cy="412750"/>
          </a:xfrm>
          <a:custGeom>
            <a:avLst/>
            <a:gdLst/>
            <a:ahLst/>
            <a:cxnLst/>
            <a:rect l="l" t="t" r="r" b="b"/>
            <a:pathLst>
              <a:path w="332105" h="412750">
                <a:moveTo>
                  <a:pt x="20307" y="319024"/>
                </a:moveTo>
                <a:lnTo>
                  <a:pt x="0" y="412750"/>
                </a:lnTo>
                <a:lnTo>
                  <a:pt x="87122" y="372744"/>
                </a:lnTo>
                <a:lnTo>
                  <a:pt x="78750" y="366013"/>
                </a:lnTo>
                <a:lnTo>
                  <a:pt x="55892" y="366013"/>
                </a:lnTo>
                <a:lnTo>
                  <a:pt x="33616" y="348106"/>
                </a:lnTo>
                <a:lnTo>
                  <a:pt x="42592" y="336942"/>
                </a:lnTo>
                <a:lnTo>
                  <a:pt x="20307" y="319024"/>
                </a:lnTo>
                <a:close/>
              </a:path>
              <a:path w="332105" h="412750">
                <a:moveTo>
                  <a:pt x="42592" y="336942"/>
                </a:moveTo>
                <a:lnTo>
                  <a:pt x="33616" y="348106"/>
                </a:lnTo>
                <a:lnTo>
                  <a:pt x="55892" y="366013"/>
                </a:lnTo>
                <a:lnTo>
                  <a:pt x="64865" y="354850"/>
                </a:lnTo>
                <a:lnTo>
                  <a:pt x="42592" y="336942"/>
                </a:lnTo>
                <a:close/>
              </a:path>
              <a:path w="332105" h="412750">
                <a:moveTo>
                  <a:pt x="64865" y="354850"/>
                </a:moveTo>
                <a:lnTo>
                  <a:pt x="55892" y="366013"/>
                </a:lnTo>
                <a:lnTo>
                  <a:pt x="78750" y="366013"/>
                </a:lnTo>
                <a:lnTo>
                  <a:pt x="64865" y="354850"/>
                </a:lnTo>
                <a:close/>
              </a:path>
              <a:path w="332105" h="412750">
                <a:moveTo>
                  <a:pt x="266926" y="57906"/>
                </a:moveTo>
                <a:lnTo>
                  <a:pt x="42592" y="336942"/>
                </a:lnTo>
                <a:lnTo>
                  <a:pt x="64865" y="354850"/>
                </a:lnTo>
                <a:lnTo>
                  <a:pt x="289169" y="75794"/>
                </a:lnTo>
                <a:lnTo>
                  <a:pt x="266926" y="57906"/>
                </a:lnTo>
                <a:close/>
              </a:path>
              <a:path w="332105" h="412750">
                <a:moveTo>
                  <a:pt x="321655" y="46736"/>
                </a:moveTo>
                <a:lnTo>
                  <a:pt x="275907" y="46736"/>
                </a:lnTo>
                <a:lnTo>
                  <a:pt x="298132" y="64643"/>
                </a:lnTo>
                <a:lnTo>
                  <a:pt x="289169" y="75794"/>
                </a:lnTo>
                <a:lnTo>
                  <a:pt x="311467" y="93725"/>
                </a:lnTo>
                <a:lnTo>
                  <a:pt x="321655" y="46736"/>
                </a:lnTo>
                <a:close/>
              </a:path>
              <a:path w="332105" h="412750">
                <a:moveTo>
                  <a:pt x="275907" y="46736"/>
                </a:moveTo>
                <a:lnTo>
                  <a:pt x="266926" y="57906"/>
                </a:lnTo>
                <a:lnTo>
                  <a:pt x="289169" y="75794"/>
                </a:lnTo>
                <a:lnTo>
                  <a:pt x="298132" y="64643"/>
                </a:lnTo>
                <a:lnTo>
                  <a:pt x="275907" y="46736"/>
                </a:lnTo>
                <a:close/>
              </a:path>
              <a:path w="332105" h="412750">
                <a:moveTo>
                  <a:pt x="331787" y="0"/>
                </a:moveTo>
                <a:lnTo>
                  <a:pt x="244665" y="40005"/>
                </a:lnTo>
                <a:lnTo>
                  <a:pt x="266926" y="57906"/>
                </a:lnTo>
                <a:lnTo>
                  <a:pt x="275907" y="46736"/>
                </a:lnTo>
                <a:lnTo>
                  <a:pt x="321655" y="46736"/>
                </a:lnTo>
                <a:lnTo>
                  <a:pt x="3317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765905" y="2940685"/>
            <a:ext cx="463631" cy="574040"/>
          </a:xfrm>
          <a:custGeom>
            <a:avLst/>
            <a:gdLst/>
            <a:ahLst/>
            <a:cxnLst/>
            <a:rect l="l" t="t" r="r" b="b"/>
            <a:pathLst>
              <a:path w="463550" h="574039">
                <a:moveTo>
                  <a:pt x="398876" y="516033"/>
                </a:moveTo>
                <a:lnTo>
                  <a:pt x="376555" y="533907"/>
                </a:lnTo>
                <a:lnTo>
                  <a:pt x="463550" y="574039"/>
                </a:lnTo>
                <a:lnTo>
                  <a:pt x="453516" y="527176"/>
                </a:lnTo>
                <a:lnTo>
                  <a:pt x="407797" y="527176"/>
                </a:lnTo>
                <a:lnTo>
                  <a:pt x="398876" y="516033"/>
                </a:lnTo>
                <a:close/>
              </a:path>
              <a:path w="463550" h="574039">
                <a:moveTo>
                  <a:pt x="421093" y="498243"/>
                </a:moveTo>
                <a:lnTo>
                  <a:pt x="398876" y="516033"/>
                </a:lnTo>
                <a:lnTo>
                  <a:pt x="407797" y="527176"/>
                </a:lnTo>
                <a:lnTo>
                  <a:pt x="430022" y="509396"/>
                </a:lnTo>
                <a:lnTo>
                  <a:pt x="421093" y="498243"/>
                </a:lnTo>
                <a:close/>
              </a:path>
              <a:path w="463550" h="574039">
                <a:moveTo>
                  <a:pt x="443483" y="480313"/>
                </a:moveTo>
                <a:lnTo>
                  <a:pt x="421093" y="498243"/>
                </a:lnTo>
                <a:lnTo>
                  <a:pt x="430022" y="509396"/>
                </a:lnTo>
                <a:lnTo>
                  <a:pt x="407797" y="527176"/>
                </a:lnTo>
                <a:lnTo>
                  <a:pt x="453516" y="527176"/>
                </a:lnTo>
                <a:lnTo>
                  <a:pt x="443483" y="480313"/>
                </a:lnTo>
                <a:close/>
              </a:path>
              <a:path w="463550" h="574039">
                <a:moveTo>
                  <a:pt x="22225" y="0"/>
                </a:moveTo>
                <a:lnTo>
                  <a:pt x="0" y="17779"/>
                </a:lnTo>
                <a:lnTo>
                  <a:pt x="398876" y="516033"/>
                </a:lnTo>
                <a:lnTo>
                  <a:pt x="421093" y="498243"/>
                </a:lnTo>
                <a:lnTo>
                  <a:pt x="2222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209885" y="4613275"/>
            <a:ext cx="328987" cy="236854"/>
          </a:xfrm>
          <a:custGeom>
            <a:avLst/>
            <a:gdLst/>
            <a:ahLst/>
            <a:cxnLst/>
            <a:rect l="l" t="t" r="r" b="b"/>
            <a:pathLst>
              <a:path w="328930" h="236854">
                <a:moveTo>
                  <a:pt x="250656" y="198051"/>
                </a:moveTo>
                <a:lnTo>
                  <a:pt x="233934" y="221246"/>
                </a:lnTo>
                <a:lnTo>
                  <a:pt x="328675" y="236537"/>
                </a:lnTo>
                <a:lnTo>
                  <a:pt x="312847" y="206400"/>
                </a:lnTo>
                <a:lnTo>
                  <a:pt x="262255" y="206400"/>
                </a:lnTo>
                <a:lnTo>
                  <a:pt x="250656" y="198051"/>
                </a:lnTo>
                <a:close/>
              </a:path>
              <a:path w="328930" h="236854">
                <a:moveTo>
                  <a:pt x="267390" y="174840"/>
                </a:moveTo>
                <a:lnTo>
                  <a:pt x="250656" y="198051"/>
                </a:lnTo>
                <a:lnTo>
                  <a:pt x="262255" y="206400"/>
                </a:lnTo>
                <a:lnTo>
                  <a:pt x="279019" y="183210"/>
                </a:lnTo>
                <a:lnTo>
                  <a:pt x="267390" y="174840"/>
                </a:lnTo>
                <a:close/>
              </a:path>
              <a:path w="328930" h="236854">
                <a:moveTo>
                  <a:pt x="284099" y="151663"/>
                </a:moveTo>
                <a:lnTo>
                  <a:pt x="267390" y="174840"/>
                </a:lnTo>
                <a:lnTo>
                  <a:pt x="279019" y="183210"/>
                </a:lnTo>
                <a:lnTo>
                  <a:pt x="262255" y="206400"/>
                </a:lnTo>
                <a:lnTo>
                  <a:pt x="312847" y="206400"/>
                </a:lnTo>
                <a:lnTo>
                  <a:pt x="284099" y="151663"/>
                </a:lnTo>
                <a:close/>
              </a:path>
              <a:path w="328930" h="236854">
                <a:moveTo>
                  <a:pt x="77908" y="38458"/>
                </a:moveTo>
                <a:lnTo>
                  <a:pt x="61205" y="61672"/>
                </a:lnTo>
                <a:lnTo>
                  <a:pt x="250656" y="198051"/>
                </a:lnTo>
                <a:lnTo>
                  <a:pt x="267390" y="174840"/>
                </a:lnTo>
                <a:lnTo>
                  <a:pt x="77908" y="38458"/>
                </a:lnTo>
                <a:close/>
              </a:path>
              <a:path w="328930" h="236854">
                <a:moveTo>
                  <a:pt x="0" y="0"/>
                </a:moveTo>
                <a:lnTo>
                  <a:pt x="44538" y="84836"/>
                </a:lnTo>
                <a:lnTo>
                  <a:pt x="61205" y="61672"/>
                </a:lnTo>
                <a:lnTo>
                  <a:pt x="49631" y="53340"/>
                </a:lnTo>
                <a:lnTo>
                  <a:pt x="66293" y="30099"/>
                </a:lnTo>
                <a:lnTo>
                  <a:pt x="83923" y="30099"/>
                </a:lnTo>
                <a:lnTo>
                  <a:pt x="94615" y="15240"/>
                </a:lnTo>
                <a:lnTo>
                  <a:pt x="0" y="0"/>
                </a:lnTo>
                <a:close/>
              </a:path>
              <a:path w="328930" h="236854">
                <a:moveTo>
                  <a:pt x="66293" y="30099"/>
                </a:moveTo>
                <a:lnTo>
                  <a:pt x="49631" y="53340"/>
                </a:lnTo>
                <a:lnTo>
                  <a:pt x="61205" y="61672"/>
                </a:lnTo>
                <a:lnTo>
                  <a:pt x="77908" y="38458"/>
                </a:lnTo>
                <a:lnTo>
                  <a:pt x="66293" y="30099"/>
                </a:lnTo>
                <a:close/>
              </a:path>
              <a:path w="328930" h="236854">
                <a:moveTo>
                  <a:pt x="83923" y="30099"/>
                </a:moveTo>
                <a:lnTo>
                  <a:pt x="66293" y="30099"/>
                </a:lnTo>
                <a:lnTo>
                  <a:pt x="77908" y="38458"/>
                </a:lnTo>
                <a:lnTo>
                  <a:pt x="83923" y="30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4507631" y="2576449"/>
            <a:ext cx="3992938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楷体" panose="02010609060101010101" pitchFamily="49" charset="-122"/>
                <a:cs typeface="楷体" panose="02010609060101010101" pitchFamily="49" charset="-122"/>
              </a:rPr>
              <a:t>广度优先搜索队列变化过程：</a:t>
            </a:r>
            <a:endParaRPr sz="2400">
              <a:latin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4294967295"/>
          </p:nvPr>
        </p:nvSpPr>
        <p:spPr>
          <a:xfrm>
            <a:off x="7087831" y="6543041"/>
            <a:ext cx="2057757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65"/>
              </a:lnSpc>
            </a:pPr>
            <a:fld id="{81D60167-4931-47E6-BA6A-407CBD079E47}" type="slidenum">
              <a:rPr dirty="0"/>
            </a:fld>
            <a:endParaRPr dirty="0"/>
          </a:p>
        </p:txBody>
      </p:sp>
      <p:sp>
        <p:nvSpPr>
          <p:cNvPr id="37" name="object 37"/>
          <p:cNvSpPr txBox="1"/>
          <p:nvPr/>
        </p:nvSpPr>
        <p:spPr>
          <a:xfrm>
            <a:off x="5733649" y="3166470"/>
            <a:ext cx="141630" cy="28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dirty="0">
                <a:latin typeface="Arial" panose="020B0604020202020204"/>
                <a:cs typeface="Arial" panose="020B0604020202020204"/>
              </a:rPr>
              <a:t>6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graphicFrame>
        <p:nvGraphicFramePr>
          <p:cNvPr id="38" name="object 38"/>
          <p:cNvGraphicFramePr>
            <a:graphicFrameLocks noGrp="1"/>
          </p:cNvGraphicFramePr>
          <p:nvPr/>
        </p:nvGraphicFramePr>
        <p:xfrm>
          <a:off x="4637957" y="3097276"/>
          <a:ext cx="2365785" cy="828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4068"/>
                <a:gridCol w="335973"/>
                <a:gridCol w="334068"/>
                <a:gridCol w="334703"/>
                <a:gridCol w="346135"/>
                <a:gridCol w="346135"/>
                <a:gridCol w="334703"/>
              </a:tblGrid>
              <a:tr h="4064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Arial" panose="020B0604020202020204"/>
                          <a:cs typeface="Arial" panose="020B0604020202020204"/>
                        </a:rPr>
                        <a:t>3</a:t>
                      </a:r>
                      <a:endParaRPr sz="2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8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endParaRPr sz="2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Arial" panose="020B0604020202020204"/>
                          <a:cs typeface="Arial" panose="020B0604020202020204"/>
                        </a:rPr>
                        <a:t>4</a:t>
                      </a:r>
                      <a:endParaRPr sz="2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Arial" panose="020B0604020202020204"/>
                          <a:cs typeface="Arial" panose="020B0604020202020204"/>
                        </a:rPr>
                        <a:t>6</a:t>
                      </a:r>
                      <a:endParaRPr sz="2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Arial" panose="020B0604020202020204"/>
                          <a:cs typeface="Arial" panose="020B0604020202020204"/>
                        </a:rPr>
                        <a:t>1</a:t>
                      </a:r>
                      <a:endParaRPr sz="2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</a:tr>
              <a:tr h="42164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2000" dirty="0">
                          <a:latin typeface="Arial" panose="020B0604020202020204"/>
                          <a:cs typeface="Arial" panose="020B0604020202020204"/>
                        </a:rPr>
                        <a:t>5</a:t>
                      </a:r>
                      <a:endParaRPr sz="2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20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2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33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9" name="object 39"/>
          <p:cNvSpPr txBox="1"/>
          <p:nvPr/>
        </p:nvSpPr>
        <p:spPr>
          <a:xfrm>
            <a:off x="7822017" y="3605733"/>
            <a:ext cx="52142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Arial" panose="020B0604020202020204"/>
                <a:cs typeface="Arial" panose="020B0604020202020204"/>
              </a:rPr>
              <a:t>O</a:t>
            </a:r>
            <a:r>
              <a:rPr sz="1600" spc="-5" dirty="0">
                <a:latin typeface="Arial" panose="020B0604020202020204"/>
                <a:cs typeface="Arial" panose="020B0604020202020204"/>
              </a:rPr>
              <a:t>pen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822018" y="3134232"/>
            <a:ext cx="657339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 panose="020B0604020202020204"/>
                <a:cs typeface="Arial" panose="020B0604020202020204"/>
              </a:rPr>
              <a:t>Closed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59837" y="2042415"/>
            <a:ext cx="4141554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6FC0"/>
                </a:solidFill>
                <a:latin typeface="黑体" panose="02010609060101010101" charset="-122"/>
                <a:cs typeface="黑体" panose="02010609060101010101" charset="-122"/>
              </a:rPr>
              <a:t>如何搜索到一条走到5的路径？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78207" y="1191400"/>
            <a:ext cx="448959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ym typeface="+mn-ea"/>
              </a:rPr>
              <a:t>假设农夫起始位于</a:t>
            </a:r>
            <a:r>
              <a:rPr sz="2400" dirty="0">
                <a:sym typeface="+mn-ea"/>
              </a:rPr>
              <a:t>点</a:t>
            </a:r>
            <a:r>
              <a:rPr sz="2400" spc="-5" dirty="0">
                <a:sym typeface="+mn-ea"/>
              </a:rPr>
              <a:t>3，牛位于</a:t>
            </a:r>
            <a:r>
              <a:rPr sz="2400" dirty="0">
                <a:sym typeface="+mn-ea"/>
              </a:rPr>
              <a:t>5</a:t>
            </a:r>
            <a:endParaRPr sz="2400" dirty="0"/>
          </a:p>
          <a:p>
            <a:pPr marL="12700" algn="l">
              <a:lnSpc>
                <a:spcPct val="100000"/>
              </a:lnSpc>
            </a:pPr>
            <a:r>
              <a:rPr sz="2400" dirty="0">
                <a:sym typeface="+mn-ea"/>
              </a:rPr>
              <a:t>N=3,K=5，最右边是6。</a:t>
            </a:r>
            <a:endParaRPr lang="zh-CN" altLang="en-US" sz="2400" dirty="0"/>
          </a:p>
        </p:txBody>
      </p:sp>
      <p:sp>
        <p:nvSpPr>
          <p:cNvPr id="41" name="标题 1"/>
          <p:cNvSpPr txBox="1"/>
          <p:nvPr/>
        </p:nvSpPr>
        <p:spPr>
          <a:xfrm>
            <a:off x="457835" y="436830"/>
            <a:ext cx="8229600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3.5.2 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2805]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</a:rPr>
              <a:t>抓住那</a:t>
            </a: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</a:rPr>
              <a:t>头牛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</a:rPr>
              <a:t>分析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47173" y="2641600"/>
            <a:ext cx="153062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3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32206" y="3475101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900" y="0"/>
                </a:moveTo>
                <a:lnTo>
                  <a:pt x="166391" y="5701"/>
                </a:lnTo>
                <a:lnTo>
                  <a:pt x="120946" y="21941"/>
                </a:lnTo>
                <a:lnTo>
                  <a:pt x="80859" y="47426"/>
                </a:lnTo>
                <a:lnTo>
                  <a:pt x="47426" y="80859"/>
                </a:lnTo>
                <a:lnTo>
                  <a:pt x="21941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5701" y="265368"/>
                </a:lnTo>
                <a:lnTo>
                  <a:pt x="21941" y="310798"/>
                </a:lnTo>
                <a:lnTo>
                  <a:pt x="47426" y="350887"/>
                </a:lnTo>
                <a:lnTo>
                  <a:pt x="80859" y="384333"/>
                </a:lnTo>
                <a:lnTo>
                  <a:pt x="120946" y="409836"/>
                </a:lnTo>
                <a:lnTo>
                  <a:pt x="166391" y="426092"/>
                </a:lnTo>
                <a:lnTo>
                  <a:pt x="215900" y="431800"/>
                </a:lnTo>
                <a:lnTo>
                  <a:pt x="265368" y="426092"/>
                </a:lnTo>
                <a:lnTo>
                  <a:pt x="310798" y="409836"/>
                </a:lnTo>
                <a:lnTo>
                  <a:pt x="350887" y="384333"/>
                </a:lnTo>
                <a:lnTo>
                  <a:pt x="384333" y="350887"/>
                </a:lnTo>
                <a:lnTo>
                  <a:pt x="409836" y="310798"/>
                </a:lnTo>
                <a:lnTo>
                  <a:pt x="426092" y="265368"/>
                </a:lnTo>
                <a:lnTo>
                  <a:pt x="431800" y="215900"/>
                </a:lnTo>
                <a:lnTo>
                  <a:pt x="426092" y="166391"/>
                </a:lnTo>
                <a:lnTo>
                  <a:pt x="409836" y="120946"/>
                </a:lnTo>
                <a:lnTo>
                  <a:pt x="384333" y="80859"/>
                </a:lnTo>
                <a:lnTo>
                  <a:pt x="350887" y="47426"/>
                </a:lnTo>
                <a:lnTo>
                  <a:pt x="310798" y="21941"/>
                </a:lnTo>
                <a:lnTo>
                  <a:pt x="265368" y="5701"/>
                </a:lnTo>
                <a:lnTo>
                  <a:pt x="215900" y="0"/>
                </a:lnTo>
                <a:close/>
              </a:path>
            </a:pathLst>
          </a:custGeom>
          <a:solidFill>
            <a:srgbClr val="FFFF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32206" y="3475101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900"/>
                </a:moveTo>
                <a:lnTo>
                  <a:pt x="5701" y="166391"/>
                </a:lnTo>
                <a:lnTo>
                  <a:pt x="21941" y="120946"/>
                </a:lnTo>
                <a:lnTo>
                  <a:pt x="47426" y="80859"/>
                </a:lnTo>
                <a:lnTo>
                  <a:pt x="80859" y="47426"/>
                </a:lnTo>
                <a:lnTo>
                  <a:pt x="120946" y="21941"/>
                </a:lnTo>
                <a:lnTo>
                  <a:pt x="166391" y="5701"/>
                </a:lnTo>
                <a:lnTo>
                  <a:pt x="215900" y="0"/>
                </a:lnTo>
                <a:lnTo>
                  <a:pt x="265368" y="5701"/>
                </a:lnTo>
                <a:lnTo>
                  <a:pt x="310798" y="21941"/>
                </a:lnTo>
                <a:lnTo>
                  <a:pt x="350887" y="47426"/>
                </a:lnTo>
                <a:lnTo>
                  <a:pt x="384333" y="80859"/>
                </a:lnTo>
                <a:lnTo>
                  <a:pt x="409836" y="120946"/>
                </a:lnTo>
                <a:lnTo>
                  <a:pt x="426092" y="166391"/>
                </a:lnTo>
                <a:lnTo>
                  <a:pt x="431800" y="215900"/>
                </a:lnTo>
                <a:lnTo>
                  <a:pt x="426092" y="265368"/>
                </a:lnTo>
                <a:lnTo>
                  <a:pt x="409836" y="310798"/>
                </a:lnTo>
                <a:lnTo>
                  <a:pt x="384333" y="350887"/>
                </a:lnTo>
                <a:lnTo>
                  <a:pt x="350887" y="384333"/>
                </a:lnTo>
                <a:lnTo>
                  <a:pt x="310798" y="409836"/>
                </a:lnTo>
                <a:lnTo>
                  <a:pt x="265368" y="426092"/>
                </a:lnTo>
                <a:lnTo>
                  <a:pt x="215900" y="431800"/>
                </a:lnTo>
                <a:lnTo>
                  <a:pt x="166391" y="426092"/>
                </a:lnTo>
                <a:lnTo>
                  <a:pt x="120946" y="409836"/>
                </a:lnTo>
                <a:lnTo>
                  <a:pt x="80859" y="384333"/>
                </a:lnTo>
                <a:lnTo>
                  <a:pt x="47426" y="350887"/>
                </a:lnTo>
                <a:lnTo>
                  <a:pt x="21941" y="310798"/>
                </a:lnTo>
                <a:lnTo>
                  <a:pt x="5701" y="265368"/>
                </a:lnTo>
                <a:lnTo>
                  <a:pt x="0" y="215900"/>
                </a:lnTo>
                <a:close/>
              </a:path>
            </a:pathLst>
          </a:custGeom>
          <a:ln w="25400">
            <a:solidFill>
              <a:srgbClr val="9494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72186" y="3535629"/>
            <a:ext cx="153062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 panose="020B0604020202020204"/>
                <a:cs typeface="Arial" panose="020B0604020202020204"/>
              </a:rPr>
              <a:t>2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43558" y="3467100"/>
            <a:ext cx="433780" cy="431800"/>
          </a:xfrm>
          <a:custGeom>
            <a:avLst/>
            <a:gdLst/>
            <a:ahLst/>
            <a:cxnLst/>
            <a:rect l="l" t="t" r="r" b="b"/>
            <a:pathLst>
              <a:path w="433705" h="431800">
                <a:moveTo>
                  <a:pt x="216662" y="0"/>
                </a:moveTo>
                <a:lnTo>
                  <a:pt x="166991" y="5701"/>
                </a:lnTo>
                <a:lnTo>
                  <a:pt x="121390" y="21941"/>
                </a:lnTo>
                <a:lnTo>
                  <a:pt x="81161" y="47426"/>
                </a:lnTo>
                <a:lnTo>
                  <a:pt x="47606" y="80859"/>
                </a:lnTo>
                <a:lnTo>
                  <a:pt x="22026" y="120946"/>
                </a:lnTo>
                <a:lnTo>
                  <a:pt x="5723" y="166391"/>
                </a:lnTo>
                <a:lnTo>
                  <a:pt x="0" y="215900"/>
                </a:lnTo>
                <a:lnTo>
                  <a:pt x="5723" y="265408"/>
                </a:lnTo>
                <a:lnTo>
                  <a:pt x="22026" y="310853"/>
                </a:lnTo>
                <a:lnTo>
                  <a:pt x="47606" y="350940"/>
                </a:lnTo>
                <a:lnTo>
                  <a:pt x="81161" y="384373"/>
                </a:lnTo>
                <a:lnTo>
                  <a:pt x="121390" y="409858"/>
                </a:lnTo>
                <a:lnTo>
                  <a:pt x="166991" y="426098"/>
                </a:lnTo>
                <a:lnTo>
                  <a:pt x="216662" y="431800"/>
                </a:lnTo>
                <a:lnTo>
                  <a:pt x="266379" y="426098"/>
                </a:lnTo>
                <a:lnTo>
                  <a:pt x="312014" y="409858"/>
                </a:lnTo>
                <a:lnTo>
                  <a:pt x="352265" y="384373"/>
                </a:lnTo>
                <a:lnTo>
                  <a:pt x="385834" y="350940"/>
                </a:lnTo>
                <a:lnTo>
                  <a:pt x="411421" y="310853"/>
                </a:lnTo>
                <a:lnTo>
                  <a:pt x="427727" y="265408"/>
                </a:lnTo>
                <a:lnTo>
                  <a:pt x="433450" y="215900"/>
                </a:lnTo>
                <a:lnTo>
                  <a:pt x="427727" y="166391"/>
                </a:lnTo>
                <a:lnTo>
                  <a:pt x="411421" y="120946"/>
                </a:lnTo>
                <a:lnTo>
                  <a:pt x="385834" y="80859"/>
                </a:lnTo>
                <a:lnTo>
                  <a:pt x="352265" y="47426"/>
                </a:lnTo>
                <a:lnTo>
                  <a:pt x="312014" y="21941"/>
                </a:lnTo>
                <a:lnTo>
                  <a:pt x="266379" y="5701"/>
                </a:lnTo>
                <a:lnTo>
                  <a:pt x="216662" y="0"/>
                </a:lnTo>
                <a:close/>
              </a:path>
            </a:pathLst>
          </a:custGeom>
          <a:solidFill>
            <a:srgbClr val="FFFF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343558" y="3467100"/>
            <a:ext cx="433780" cy="431800"/>
          </a:xfrm>
          <a:custGeom>
            <a:avLst/>
            <a:gdLst/>
            <a:ahLst/>
            <a:cxnLst/>
            <a:rect l="l" t="t" r="r" b="b"/>
            <a:pathLst>
              <a:path w="433705" h="431800">
                <a:moveTo>
                  <a:pt x="0" y="215900"/>
                </a:moveTo>
                <a:lnTo>
                  <a:pt x="5723" y="166391"/>
                </a:lnTo>
                <a:lnTo>
                  <a:pt x="22026" y="120946"/>
                </a:lnTo>
                <a:lnTo>
                  <a:pt x="47606" y="80859"/>
                </a:lnTo>
                <a:lnTo>
                  <a:pt x="81161" y="47426"/>
                </a:lnTo>
                <a:lnTo>
                  <a:pt x="121390" y="21941"/>
                </a:lnTo>
                <a:lnTo>
                  <a:pt x="166991" y="5701"/>
                </a:lnTo>
                <a:lnTo>
                  <a:pt x="216662" y="0"/>
                </a:lnTo>
                <a:lnTo>
                  <a:pt x="266379" y="5701"/>
                </a:lnTo>
                <a:lnTo>
                  <a:pt x="312014" y="21941"/>
                </a:lnTo>
                <a:lnTo>
                  <a:pt x="352265" y="47426"/>
                </a:lnTo>
                <a:lnTo>
                  <a:pt x="385834" y="80859"/>
                </a:lnTo>
                <a:lnTo>
                  <a:pt x="411421" y="120946"/>
                </a:lnTo>
                <a:lnTo>
                  <a:pt x="427727" y="166391"/>
                </a:lnTo>
                <a:lnTo>
                  <a:pt x="433450" y="215900"/>
                </a:lnTo>
                <a:lnTo>
                  <a:pt x="427727" y="265408"/>
                </a:lnTo>
                <a:lnTo>
                  <a:pt x="411421" y="310853"/>
                </a:lnTo>
                <a:lnTo>
                  <a:pt x="385834" y="350940"/>
                </a:lnTo>
                <a:lnTo>
                  <a:pt x="352265" y="384373"/>
                </a:lnTo>
                <a:lnTo>
                  <a:pt x="312014" y="409858"/>
                </a:lnTo>
                <a:lnTo>
                  <a:pt x="266379" y="426098"/>
                </a:lnTo>
                <a:lnTo>
                  <a:pt x="216662" y="431800"/>
                </a:lnTo>
                <a:lnTo>
                  <a:pt x="166991" y="426098"/>
                </a:lnTo>
                <a:lnTo>
                  <a:pt x="121390" y="409858"/>
                </a:lnTo>
                <a:lnTo>
                  <a:pt x="81161" y="384373"/>
                </a:lnTo>
                <a:lnTo>
                  <a:pt x="47606" y="350940"/>
                </a:lnTo>
                <a:lnTo>
                  <a:pt x="22026" y="310853"/>
                </a:lnTo>
                <a:lnTo>
                  <a:pt x="5723" y="265408"/>
                </a:lnTo>
                <a:lnTo>
                  <a:pt x="0" y="215900"/>
                </a:lnTo>
                <a:close/>
              </a:path>
            </a:pathLst>
          </a:custGeom>
          <a:ln w="25400">
            <a:solidFill>
              <a:srgbClr val="9494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484298" y="3527755"/>
            <a:ext cx="153062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 panose="020B0604020202020204"/>
                <a:cs typeface="Arial" panose="020B0604020202020204"/>
              </a:rPr>
              <a:t>4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66025" y="3452876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900" y="0"/>
                </a:moveTo>
                <a:lnTo>
                  <a:pt x="166391" y="5701"/>
                </a:lnTo>
                <a:lnTo>
                  <a:pt x="120946" y="21941"/>
                </a:lnTo>
                <a:lnTo>
                  <a:pt x="80859" y="47426"/>
                </a:lnTo>
                <a:lnTo>
                  <a:pt x="47426" y="80859"/>
                </a:lnTo>
                <a:lnTo>
                  <a:pt x="21941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5701" y="265368"/>
                </a:lnTo>
                <a:lnTo>
                  <a:pt x="21941" y="310798"/>
                </a:lnTo>
                <a:lnTo>
                  <a:pt x="47426" y="350887"/>
                </a:lnTo>
                <a:lnTo>
                  <a:pt x="80859" y="384333"/>
                </a:lnTo>
                <a:lnTo>
                  <a:pt x="120946" y="409836"/>
                </a:lnTo>
                <a:lnTo>
                  <a:pt x="166391" y="426092"/>
                </a:lnTo>
                <a:lnTo>
                  <a:pt x="215900" y="431800"/>
                </a:lnTo>
                <a:lnTo>
                  <a:pt x="265408" y="426092"/>
                </a:lnTo>
                <a:lnTo>
                  <a:pt x="310853" y="409836"/>
                </a:lnTo>
                <a:lnTo>
                  <a:pt x="350940" y="384333"/>
                </a:lnTo>
                <a:lnTo>
                  <a:pt x="384373" y="350887"/>
                </a:lnTo>
                <a:lnTo>
                  <a:pt x="409858" y="310798"/>
                </a:lnTo>
                <a:lnTo>
                  <a:pt x="426098" y="265368"/>
                </a:lnTo>
                <a:lnTo>
                  <a:pt x="431800" y="215900"/>
                </a:lnTo>
                <a:lnTo>
                  <a:pt x="426098" y="166391"/>
                </a:lnTo>
                <a:lnTo>
                  <a:pt x="409858" y="120946"/>
                </a:lnTo>
                <a:lnTo>
                  <a:pt x="384373" y="80859"/>
                </a:lnTo>
                <a:lnTo>
                  <a:pt x="350940" y="47426"/>
                </a:lnTo>
                <a:lnTo>
                  <a:pt x="310853" y="21941"/>
                </a:lnTo>
                <a:lnTo>
                  <a:pt x="265408" y="5701"/>
                </a:lnTo>
                <a:lnTo>
                  <a:pt x="215900" y="0"/>
                </a:lnTo>
                <a:close/>
              </a:path>
            </a:pathLst>
          </a:custGeom>
          <a:solidFill>
            <a:srgbClr val="FFFF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166025" y="3452876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900"/>
                </a:moveTo>
                <a:lnTo>
                  <a:pt x="5701" y="166391"/>
                </a:lnTo>
                <a:lnTo>
                  <a:pt x="21941" y="120946"/>
                </a:lnTo>
                <a:lnTo>
                  <a:pt x="47426" y="80859"/>
                </a:lnTo>
                <a:lnTo>
                  <a:pt x="80859" y="47426"/>
                </a:lnTo>
                <a:lnTo>
                  <a:pt x="120946" y="21941"/>
                </a:lnTo>
                <a:lnTo>
                  <a:pt x="166391" y="5701"/>
                </a:lnTo>
                <a:lnTo>
                  <a:pt x="215900" y="0"/>
                </a:lnTo>
                <a:lnTo>
                  <a:pt x="265408" y="5701"/>
                </a:lnTo>
                <a:lnTo>
                  <a:pt x="310853" y="21941"/>
                </a:lnTo>
                <a:lnTo>
                  <a:pt x="350940" y="47426"/>
                </a:lnTo>
                <a:lnTo>
                  <a:pt x="384373" y="80859"/>
                </a:lnTo>
                <a:lnTo>
                  <a:pt x="409858" y="120946"/>
                </a:lnTo>
                <a:lnTo>
                  <a:pt x="426098" y="166391"/>
                </a:lnTo>
                <a:lnTo>
                  <a:pt x="431800" y="215900"/>
                </a:lnTo>
                <a:lnTo>
                  <a:pt x="426098" y="265368"/>
                </a:lnTo>
                <a:lnTo>
                  <a:pt x="409858" y="310798"/>
                </a:lnTo>
                <a:lnTo>
                  <a:pt x="384373" y="350887"/>
                </a:lnTo>
                <a:lnTo>
                  <a:pt x="350940" y="384333"/>
                </a:lnTo>
                <a:lnTo>
                  <a:pt x="310853" y="409836"/>
                </a:lnTo>
                <a:lnTo>
                  <a:pt x="265408" y="426092"/>
                </a:lnTo>
                <a:lnTo>
                  <a:pt x="215900" y="431800"/>
                </a:lnTo>
                <a:lnTo>
                  <a:pt x="166391" y="426092"/>
                </a:lnTo>
                <a:lnTo>
                  <a:pt x="120946" y="409836"/>
                </a:lnTo>
                <a:lnTo>
                  <a:pt x="80859" y="384333"/>
                </a:lnTo>
                <a:lnTo>
                  <a:pt x="47426" y="350887"/>
                </a:lnTo>
                <a:lnTo>
                  <a:pt x="21941" y="310798"/>
                </a:lnTo>
                <a:lnTo>
                  <a:pt x="5701" y="265368"/>
                </a:lnTo>
                <a:lnTo>
                  <a:pt x="0" y="215900"/>
                </a:lnTo>
                <a:close/>
              </a:path>
            </a:pathLst>
          </a:custGeom>
          <a:ln w="25400">
            <a:solidFill>
              <a:srgbClr val="9494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306257" y="3513404"/>
            <a:ext cx="153062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 panose="020B0604020202020204"/>
                <a:cs typeface="Arial" panose="020B0604020202020204"/>
              </a:rPr>
              <a:t>6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95475" y="4283075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900" y="0"/>
                </a:moveTo>
                <a:lnTo>
                  <a:pt x="166395" y="5701"/>
                </a:lnTo>
                <a:lnTo>
                  <a:pt x="120951" y="21941"/>
                </a:lnTo>
                <a:lnTo>
                  <a:pt x="80864" y="47426"/>
                </a:lnTo>
                <a:lnTo>
                  <a:pt x="47430" y="80859"/>
                </a:lnTo>
                <a:lnTo>
                  <a:pt x="21943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5701" y="265408"/>
                </a:lnTo>
                <a:lnTo>
                  <a:pt x="21943" y="310853"/>
                </a:lnTo>
                <a:lnTo>
                  <a:pt x="47430" y="350940"/>
                </a:lnTo>
                <a:lnTo>
                  <a:pt x="80864" y="384373"/>
                </a:lnTo>
                <a:lnTo>
                  <a:pt x="120951" y="409858"/>
                </a:lnTo>
                <a:lnTo>
                  <a:pt x="166395" y="426098"/>
                </a:lnTo>
                <a:lnTo>
                  <a:pt x="215900" y="431800"/>
                </a:lnTo>
                <a:lnTo>
                  <a:pt x="265404" y="426098"/>
                </a:lnTo>
                <a:lnTo>
                  <a:pt x="310848" y="409858"/>
                </a:lnTo>
                <a:lnTo>
                  <a:pt x="350935" y="384373"/>
                </a:lnTo>
                <a:lnTo>
                  <a:pt x="384369" y="350940"/>
                </a:lnTo>
                <a:lnTo>
                  <a:pt x="409856" y="310853"/>
                </a:lnTo>
                <a:lnTo>
                  <a:pt x="426098" y="265408"/>
                </a:lnTo>
                <a:lnTo>
                  <a:pt x="431800" y="215900"/>
                </a:lnTo>
                <a:lnTo>
                  <a:pt x="426098" y="166391"/>
                </a:lnTo>
                <a:lnTo>
                  <a:pt x="409856" y="120946"/>
                </a:lnTo>
                <a:lnTo>
                  <a:pt x="384369" y="80859"/>
                </a:lnTo>
                <a:lnTo>
                  <a:pt x="350935" y="47426"/>
                </a:lnTo>
                <a:lnTo>
                  <a:pt x="310848" y="21941"/>
                </a:lnTo>
                <a:lnTo>
                  <a:pt x="265404" y="5701"/>
                </a:lnTo>
                <a:lnTo>
                  <a:pt x="215900" y="0"/>
                </a:lnTo>
                <a:close/>
              </a:path>
            </a:pathLst>
          </a:custGeom>
          <a:solidFill>
            <a:srgbClr val="FFFF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95475" y="4283075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900"/>
                </a:moveTo>
                <a:lnTo>
                  <a:pt x="5701" y="166391"/>
                </a:lnTo>
                <a:lnTo>
                  <a:pt x="21943" y="120946"/>
                </a:lnTo>
                <a:lnTo>
                  <a:pt x="47430" y="80859"/>
                </a:lnTo>
                <a:lnTo>
                  <a:pt x="80864" y="47426"/>
                </a:lnTo>
                <a:lnTo>
                  <a:pt x="120951" y="21941"/>
                </a:lnTo>
                <a:lnTo>
                  <a:pt x="166395" y="5701"/>
                </a:lnTo>
                <a:lnTo>
                  <a:pt x="215900" y="0"/>
                </a:lnTo>
                <a:lnTo>
                  <a:pt x="265404" y="5701"/>
                </a:lnTo>
                <a:lnTo>
                  <a:pt x="310848" y="21941"/>
                </a:lnTo>
                <a:lnTo>
                  <a:pt x="350935" y="47426"/>
                </a:lnTo>
                <a:lnTo>
                  <a:pt x="384369" y="80859"/>
                </a:lnTo>
                <a:lnTo>
                  <a:pt x="409856" y="120946"/>
                </a:lnTo>
                <a:lnTo>
                  <a:pt x="426098" y="166391"/>
                </a:lnTo>
                <a:lnTo>
                  <a:pt x="431800" y="215900"/>
                </a:lnTo>
                <a:lnTo>
                  <a:pt x="426098" y="265408"/>
                </a:lnTo>
                <a:lnTo>
                  <a:pt x="409856" y="310853"/>
                </a:lnTo>
                <a:lnTo>
                  <a:pt x="384369" y="350940"/>
                </a:lnTo>
                <a:lnTo>
                  <a:pt x="350935" y="384373"/>
                </a:lnTo>
                <a:lnTo>
                  <a:pt x="310848" y="409858"/>
                </a:lnTo>
                <a:lnTo>
                  <a:pt x="265404" y="426098"/>
                </a:lnTo>
                <a:lnTo>
                  <a:pt x="215900" y="431800"/>
                </a:lnTo>
                <a:lnTo>
                  <a:pt x="166395" y="426098"/>
                </a:lnTo>
                <a:lnTo>
                  <a:pt x="120951" y="409858"/>
                </a:lnTo>
                <a:lnTo>
                  <a:pt x="80864" y="384373"/>
                </a:lnTo>
                <a:lnTo>
                  <a:pt x="47430" y="350940"/>
                </a:lnTo>
                <a:lnTo>
                  <a:pt x="21943" y="310853"/>
                </a:lnTo>
                <a:lnTo>
                  <a:pt x="5701" y="265408"/>
                </a:lnTo>
                <a:lnTo>
                  <a:pt x="0" y="215900"/>
                </a:lnTo>
                <a:close/>
              </a:path>
            </a:pathLst>
          </a:custGeom>
          <a:ln w="25400">
            <a:solidFill>
              <a:srgbClr val="9494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935390" y="4343908"/>
            <a:ext cx="153062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1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13598" y="4354576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900" y="0"/>
                </a:moveTo>
                <a:lnTo>
                  <a:pt x="166391" y="5701"/>
                </a:lnTo>
                <a:lnTo>
                  <a:pt x="120946" y="21941"/>
                </a:lnTo>
                <a:lnTo>
                  <a:pt x="80859" y="47426"/>
                </a:lnTo>
                <a:lnTo>
                  <a:pt x="47426" y="80859"/>
                </a:lnTo>
                <a:lnTo>
                  <a:pt x="21941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5701" y="265365"/>
                </a:lnTo>
                <a:lnTo>
                  <a:pt x="21941" y="310785"/>
                </a:lnTo>
                <a:lnTo>
                  <a:pt x="47426" y="350862"/>
                </a:lnTo>
                <a:lnTo>
                  <a:pt x="80859" y="384295"/>
                </a:lnTo>
                <a:lnTo>
                  <a:pt x="120946" y="409785"/>
                </a:lnTo>
                <a:lnTo>
                  <a:pt x="166391" y="426032"/>
                </a:lnTo>
                <a:lnTo>
                  <a:pt x="215900" y="431736"/>
                </a:lnTo>
                <a:lnTo>
                  <a:pt x="265408" y="426032"/>
                </a:lnTo>
                <a:lnTo>
                  <a:pt x="310853" y="409785"/>
                </a:lnTo>
                <a:lnTo>
                  <a:pt x="350940" y="384295"/>
                </a:lnTo>
                <a:lnTo>
                  <a:pt x="384373" y="350862"/>
                </a:lnTo>
                <a:lnTo>
                  <a:pt x="409858" y="310785"/>
                </a:lnTo>
                <a:lnTo>
                  <a:pt x="426098" y="265365"/>
                </a:lnTo>
                <a:lnTo>
                  <a:pt x="431800" y="215900"/>
                </a:lnTo>
                <a:lnTo>
                  <a:pt x="426098" y="166391"/>
                </a:lnTo>
                <a:lnTo>
                  <a:pt x="409858" y="120946"/>
                </a:lnTo>
                <a:lnTo>
                  <a:pt x="384373" y="80859"/>
                </a:lnTo>
                <a:lnTo>
                  <a:pt x="350940" y="47426"/>
                </a:lnTo>
                <a:lnTo>
                  <a:pt x="310853" y="21941"/>
                </a:lnTo>
                <a:lnTo>
                  <a:pt x="265408" y="5701"/>
                </a:lnTo>
                <a:lnTo>
                  <a:pt x="21590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013598" y="4354576"/>
            <a:ext cx="431875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900"/>
                </a:moveTo>
                <a:lnTo>
                  <a:pt x="5701" y="166391"/>
                </a:lnTo>
                <a:lnTo>
                  <a:pt x="21941" y="120946"/>
                </a:lnTo>
                <a:lnTo>
                  <a:pt x="47426" y="80859"/>
                </a:lnTo>
                <a:lnTo>
                  <a:pt x="80859" y="47426"/>
                </a:lnTo>
                <a:lnTo>
                  <a:pt x="120946" y="21941"/>
                </a:lnTo>
                <a:lnTo>
                  <a:pt x="166391" y="5701"/>
                </a:lnTo>
                <a:lnTo>
                  <a:pt x="215900" y="0"/>
                </a:lnTo>
                <a:lnTo>
                  <a:pt x="265408" y="5701"/>
                </a:lnTo>
                <a:lnTo>
                  <a:pt x="310853" y="21941"/>
                </a:lnTo>
                <a:lnTo>
                  <a:pt x="350940" y="47426"/>
                </a:lnTo>
                <a:lnTo>
                  <a:pt x="384373" y="80859"/>
                </a:lnTo>
                <a:lnTo>
                  <a:pt x="409858" y="120946"/>
                </a:lnTo>
                <a:lnTo>
                  <a:pt x="426098" y="166391"/>
                </a:lnTo>
                <a:lnTo>
                  <a:pt x="431800" y="215900"/>
                </a:lnTo>
                <a:lnTo>
                  <a:pt x="426098" y="265365"/>
                </a:lnTo>
                <a:lnTo>
                  <a:pt x="409858" y="310785"/>
                </a:lnTo>
                <a:lnTo>
                  <a:pt x="384373" y="350862"/>
                </a:lnTo>
                <a:lnTo>
                  <a:pt x="350940" y="384295"/>
                </a:lnTo>
                <a:lnTo>
                  <a:pt x="310853" y="409785"/>
                </a:lnTo>
                <a:lnTo>
                  <a:pt x="265408" y="426032"/>
                </a:lnTo>
                <a:lnTo>
                  <a:pt x="215900" y="431736"/>
                </a:lnTo>
                <a:lnTo>
                  <a:pt x="166391" y="426032"/>
                </a:lnTo>
                <a:lnTo>
                  <a:pt x="120946" y="409785"/>
                </a:lnTo>
                <a:lnTo>
                  <a:pt x="80859" y="384295"/>
                </a:lnTo>
                <a:lnTo>
                  <a:pt x="47426" y="350862"/>
                </a:lnTo>
                <a:lnTo>
                  <a:pt x="21941" y="310785"/>
                </a:lnTo>
                <a:lnTo>
                  <a:pt x="5701" y="265365"/>
                </a:lnTo>
                <a:lnTo>
                  <a:pt x="0" y="215900"/>
                </a:lnTo>
                <a:close/>
              </a:path>
            </a:pathLst>
          </a:custGeom>
          <a:ln w="25400">
            <a:solidFill>
              <a:srgbClr val="9494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153830" y="4415535"/>
            <a:ext cx="153062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5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75107" y="4786313"/>
            <a:ext cx="433780" cy="433705"/>
          </a:xfrm>
          <a:custGeom>
            <a:avLst/>
            <a:gdLst/>
            <a:ahLst/>
            <a:cxnLst/>
            <a:rect l="l" t="t" r="r" b="b"/>
            <a:pathLst>
              <a:path w="433705" h="433704">
                <a:moveTo>
                  <a:pt x="216662" y="0"/>
                </a:moveTo>
                <a:lnTo>
                  <a:pt x="166951" y="5722"/>
                </a:lnTo>
                <a:lnTo>
                  <a:pt x="121334" y="22024"/>
                </a:lnTo>
                <a:lnTo>
                  <a:pt x="81108" y="47605"/>
                </a:lnTo>
                <a:lnTo>
                  <a:pt x="47566" y="81163"/>
                </a:lnTo>
                <a:lnTo>
                  <a:pt x="22003" y="121398"/>
                </a:lnTo>
                <a:lnTo>
                  <a:pt x="5716" y="167011"/>
                </a:lnTo>
                <a:lnTo>
                  <a:pt x="0" y="216700"/>
                </a:lnTo>
                <a:lnTo>
                  <a:pt x="5716" y="266384"/>
                </a:lnTo>
                <a:lnTo>
                  <a:pt x="22003" y="311993"/>
                </a:lnTo>
                <a:lnTo>
                  <a:pt x="47566" y="352226"/>
                </a:lnTo>
                <a:lnTo>
                  <a:pt x="81108" y="385783"/>
                </a:lnTo>
                <a:lnTo>
                  <a:pt x="121334" y="411362"/>
                </a:lnTo>
                <a:lnTo>
                  <a:pt x="166951" y="427664"/>
                </a:lnTo>
                <a:lnTo>
                  <a:pt x="216662" y="433387"/>
                </a:lnTo>
                <a:lnTo>
                  <a:pt x="266332" y="427664"/>
                </a:lnTo>
                <a:lnTo>
                  <a:pt x="311933" y="411362"/>
                </a:lnTo>
                <a:lnTo>
                  <a:pt x="352162" y="385783"/>
                </a:lnTo>
                <a:lnTo>
                  <a:pt x="385717" y="352226"/>
                </a:lnTo>
                <a:lnTo>
                  <a:pt x="411297" y="311993"/>
                </a:lnTo>
                <a:lnTo>
                  <a:pt x="427600" y="266384"/>
                </a:lnTo>
                <a:lnTo>
                  <a:pt x="433324" y="216700"/>
                </a:lnTo>
                <a:lnTo>
                  <a:pt x="427600" y="167011"/>
                </a:lnTo>
                <a:lnTo>
                  <a:pt x="411297" y="121398"/>
                </a:lnTo>
                <a:lnTo>
                  <a:pt x="385717" y="81163"/>
                </a:lnTo>
                <a:lnTo>
                  <a:pt x="352162" y="47605"/>
                </a:lnTo>
                <a:lnTo>
                  <a:pt x="311933" y="22024"/>
                </a:lnTo>
                <a:lnTo>
                  <a:pt x="266332" y="5722"/>
                </a:lnTo>
                <a:lnTo>
                  <a:pt x="216662" y="0"/>
                </a:lnTo>
                <a:close/>
              </a:path>
            </a:pathLst>
          </a:custGeom>
          <a:solidFill>
            <a:srgbClr val="FFFF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475107" y="4786313"/>
            <a:ext cx="433780" cy="433705"/>
          </a:xfrm>
          <a:custGeom>
            <a:avLst/>
            <a:gdLst/>
            <a:ahLst/>
            <a:cxnLst/>
            <a:rect l="l" t="t" r="r" b="b"/>
            <a:pathLst>
              <a:path w="433705" h="433704">
                <a:moveTo>
                  <a:pt x="0" y="216700"/>
                </a:moveTo>
                <a:lnTo>
                  <a:pt x="5716" y="167011"/>
                </a:lnTo>
                <a:lnTo>
                  <a:pt x="22003" y="121398"/>
                </a:lnTo>
                <a:lnTo>
                  <a:pt x="47566" y="81163"/>
                </a:lnTo>
                <a:lnTo>
                  <a:pt x="81108" y="47605"/>
                </a:lnTo>
                <a:lnTo>
                  <a:pt x="121334" y="22024"/>
                </a:lnTo>
                <a:lnTo>
                  <a:pt x="166951" y="5722"/>
                </a:lnTo>
                <a:lnTo>
                  <a:pt x="216662" y="0"/>
                </a:lnTo>
                <a:lnTo>
                  <a:pt x="266332" y="5722"/>
                </a:lnTo>
                <a:lnTo>
                  <a:pt x="311933" y="22024"/>
                </a:lnTo>
                <a:lnTo>
                  <a:pt x="352162" y="47605"/>
                </a:lnTo>
                <a:lnTo>
                  <a:pt x="385717" y="81163"/>
                </a:lnTo>
                <a:lnTo>
                  <a:pt x="411297" y="121398"/>
                </a:lnTo>
                <a:lnTo>
                  <a:pt x="427600" y="167011"/>
                </a:lnTo>
                <a:lnTo>
                  <a:pt x="433324" y="216700"/>
                </a:lnTo>
                <a:lnTo>
                  <a:pt x="427600" y="266384"/>
                </a:lnTo>
                <a:lnTo>
                  <a:pt x="411297" y="311993"/>
                </a:lnTo>
                <a:lnTo>
                  <a:pt x="385717" y="352226"/>
                </a:lnTo>
                <a:lnTo>
                  <a:pt x="352162" y="385783"/>
                </a:lnTo>
                <a:lnTo>
                  <a:pt x="311933" y="411362"/>
                </a:lnTo>
                <a:lnTo>
                  <a:pt x="266332" y="427664"/>
                </a:lnTo>
                <a:lnTo>
                  <a:pt x="216662" y="433387"/>
                </a:lnTo>
                <a:lnTo>
                  <a:pt x="166951" y="427664"/>
                </a:lnTo>
                <a:lnTo>
                  <a:pt x="121334" y="411362"/>
                </a:lnTo>
                <a:lnTo>
                  <a:pt x="81108" y="385783"/>
                </a:lnTo>
                <a:lnTo>
                  <a:pt x="47566" y="352226"/>
                </a:lnTo>
                <a:lnTo>
                  <a:pt x="22003" y="311993"/>
                </a:lnTo>
                <a:lnTo>
                  <a:pt x="5716" y="266384"/>
                </a:lnTo>
                <a:lnTo>
                  <a:pt x="0" y="216700"/>
                </a:lnTo>
                <a:close/>
              </a:path>
            </a:pathLst>
          </a:custGeom>
          <a:ln w="25400">
            <a:solidFill>
              <a:srgbClr val="9494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615847" y="4848097"/>
            <a:ext cx="153062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0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530153" y="3013076"/>
            <a:ext cx="123847" cy="454025"/>
          </a:xfrm>
          <a:custGeom>
            <a:avLst/>
            <a:gdLst/>
            <a:ahLst/>
            <a:cxnLst/>
            <a:rect l="l" t="t" r="r" b="b"/>
            <a:pathLst>
              <a:path w="123825" h="454025">
                <a:moveTo>
                  <a:pt x="0" y="363347"/>
                </a:moveTo>
                <a:lnTo>
                  <a:pt x="30861" y="454025"/>
                </a:lnTo>
                <a:lnTo>
                  <a:pt x="77928" y="385191"/>
                </a:lnTo>
                <a:lnTo>
                  <a:pt x="54737" y="385191"/>
                </a:lnTo>
                <a:lnTo>
                  <a:pt x="26416" y="381254"/>
                </a:lnTo>
                <a:lnTo>
                  <a:pt x="28335" y="367201"/>
                </a:lnTo>
                <a:lnTo>
                  <a:pt x="0" y="363347"/>
                </a:lnTo>
                <a:close/>
              </a:path>
              <a:path w="123825" h="454025">
                <a:moveTo>
                  <a:pt x="28335" y="367201"/>
                </a:moveTo>
                <a:lnTo>
                  <a:pt x="26416" y="381254"/>
                </a:lnTo>
                <a:lnTo>
                  <a:pt x="54737" y="385191"/>
                </a:lnTo>
                <a:lnTo>
                  <a:pt x="56662" y="371054"/>
                </a:lnTo>
                <a:lnTo>
                  <a:pt x="28335" y="367201"/>
                </a:lnTo>
                <a:close/>
              </a:path>
              <a:path w="123825" h="454025">
                <a:moveTo>
                  <a:pt x="56662" y="371054"/>
                </a:moveTo>
                <a:lnTo>
                  <a:pt x="54737" y="385191"/>
                </a:lnTo>
                <a:lnTo>
                  <a:pt x="77928" y="385191"/>
                </a:lnTo>
                <a:lnTo>
                  <a:pt x="84962" y="374904"/>
                </a:lnTo>
                <a:lnTo>
                  <a:pt x="56662" y="371054"/>
                </a:lnTo>
                <a:close/>
              </a:path>
              <a:path w="123825" h="454025">
                <a:moveTo>
                  <a:pt x="67154" y="82986"/>
                </a:moveTo>
                <a:lnTo>
                  <a:pt x="28335" y="367201"/>
                </a:lnTo>
                <a:lnTo>
                  <a:pt x="56662" y="371054"/>
                </a:lnTo>
                <a:lnTo>
                  <a:pt x="95368" y="86824"/>
                </a:lnTo>
                <a:lnTo>
                  <a:pt x="67154" y="82986"/>
                </a:lnTo>
                <a:close/>
              </a:path>
              <a:path w="123825" h="454025">
                <a:moveTo>
                  <a:pt x="116263" y="68833"/>
                </a:moveTo>
                <a:lnTo>
                  <a:pt x="69087" y="68833"/>
                </a:lnTo>
                <a:lnTo>
                  <a:pt x="97281" y="72770"/>
                </a:lnTo>
                <a:lnTo>
                  <a:pt x="95368" y="86824"/>
                </a:lnTo>
                <a:lnTo>
                  <a:pt x="123698" y="90677"/>
                </a:lnTo>
                <a:lnTo>
                  <a:pt x="116263" y="68833"/>
                </a:lnTo>
                <a:close/>
              </a:path>
              <a:path w="123825" h="454025">
                <a:moveTo>
                  <a:pt x="69087" y="68833"/>
                </a:moveTo>
                <a:lnTo>
                  <a:pt x="67154" y="82986"/>
                </a:lnTo>
                <a:lnTo>
                  <a:pt x="95368" y="86824"/>
                </a:lnTo>
                <a:lnTo>
                  <a:pt x="97281" y="72770"/>
                </a:lnTo>
                <a:lnTo>
                  <a:pt x="69087" y="68833"/>
                </a:lnTo>
                <a:close/>
              </a:path>
              <a:path w="123825" h="454025">
                <a:moveTo>
                  <a:pt x="92837" y="0"/>
                </a:moveTo>
                <a:lnTo>
                  <a:pt x="38735" y="79120"/>
                </a:lnTo>
                <a:lnTo>
                  <a:pt x="67154" y="82986"/>
                </a:lnTo>
                <a:lnTo>
                  <a:pt x="69087" y="68833"/>
                </a:lnTo>
                <a:lnTo>
                  <a:pt x="116263" y="68833"/>
                </a:lnTo>
                <a:lnTo>
                  <a:pt x="928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700444" y="2949575"/>
            <a:ext cx="770389" cy="589280"/>
          </a:xfrm>
          <a:custGeom>
            <a:avLst/>
            <a:gdLst/>
            <a:ahLst/>
            <a:cxnLst/>
            <a:rect l="l" t="t" r="r" b="b"/>
            <a:pathLst>
              <a:path w="770255" h="589280">
                <a:moveTo>
                  <a:pt x="42163" y="502793"/>
                </a:moveTo>
                <a:lnTo>
                  <a:pt x="0" y="588899"/>
                </a:lnTo>
                <a:lnTo>
                  <a:pt x="94233" y="570864"/>
                </a:lnTo>
                <a:lnTo>
                  <a:pt x="83547" y="556894"/>
                </a:lnTo>
                <a:lnTo>
                  <a:pt x="65531" y="556894"/>
                </a:lnTo>
                <a:lnTo>
                  <a:pt x="48132" y="534162"/>
                </a:lnTo>
                <a:lnTo>
                  <a:pt x="59504" y="525463"/>
                </a:lnTo>
                <a:lnTo>
                  <a:pt x="42163" y="502793"/>
                </a:lnTo>
                <a:close/>
              </a:path>
              <a:path w="770255" h="589280">
                <a:moveTo>
                  <a:pt x="59504" y="525463"/>
                </a:moveTo>
                <a:lnTo>
                  <a:pt x="48132" y="534162"/>
                </a:lnTo>
                <a:lnTo>
                  <a:pt x="65531" y="556894"/>
                </a:lnTo>
                <a:lnTo>
                  <a:pt x="76897" y="548200"/>
                </a:lnTo>
                <a:lnTo>
                  <a:pt x="59504" y="525463"/>
                </a:lnTo>
                <a:close/>
              </a:path>
              <a:path w="770255" h="589280">
                <a:moveTo>
                  <a:pt x="76897" y="548200"/>
                </a:moveTo>
                <a:lnTo>
                  <a:pt x="65531" y="556894"/>
                </a:lnTo>
                <a:lnTo>
                  <a:pt x="83547" y="556894"/>
                </a:lnTo>
                <a:lnTo>
                  <a:pt x="76897" y="548200"/>
                </a:lnTo>
                <a:close/>
              </a:path>
              <a:path w="770255" h="589280">
                <a:moveTo>
                  <a:pt x="693230" y="40698"/>
                </a:moveTo>
                <a:lnTo>
                  <a:pt x="59504" y="525463"/>
                </a:lnTo>
                <a:lnTo>
                  <a:pt x="76897" y="548200"/>
                </a:lnTo>
                <a:lnTo>
                  <a:pt x="710623" y="63435"/>
                </a:lnTo>
                <a:lnTo>
                  <a:pt x="693230" y="40698"/>
                </a:lnTo>
                <a:close/>
              </a:path>
              <a:path w="770255" h="589280">
                <a:moveTo>
                  <a:pt x="754376" y="32004"/>
                </a:moveTo>
                <a:lnTo>
                  <a:pt x="704595" y="32004"/>
                </a:lnTo>
                <a:lnTo>
                  <a:pt x="721994" y="54737"/>
                </a:lnTo>
                <a:lnTo>
                  <a:pt x="710623" y="63435"/>
                </a:lnTo>
                <a:lnTo>
                  <a:pt x="727963" y="86106"/>
                </a:lnTo>
                <a:lnTo>
                  <a:pt x="754376" y="32004"/>
                </a:lnTo>
                <a:close/>
              </a:path>
              <a:path w="770255" h="589280">
                <a:moveTo>
                  <a:pt x="704595" y="32004"/>
                </a:moveTo>
                <a:lnTo>
                  <a:pt x="693230" y="40698"/>
                </a:lnTo>
                <a:lnTo>
                  <a:pt x="710623" y="63435"/>
                </a:lnTo>
                <a:lnTo>
                  <a:pt x="721994" y="54737"/>
                </a:lnTo>
                <a:lnTo>
                  <a:pt x="704595" y="32004"/>
                </a:lnTo>
                <a:close/>
              </a:path>
              <a:path w="770255" h="589280">
                <a:moveTo>
                  <a:pt x="770001" y="0"/>
                </a:moveTo>
                <a:lnTo>
                  <a:pt x="675894" y="18033"/>
                </a:lnTo>
                <a:lnTo>
                  <a:pt x="693230" y="40698"/>
                </a:lnTo>
                <a:lnTo>
                  <a:pt x="704595" y="32004"/>
                </a:lnTo>
                <a:lnTo>
                  <a:pt x="754376" y="32004"/>
                </a:lnTo>
                <a:lnTo>
                  <a:pt x="7700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59460" y="3870325"/>
            <a:ext cx="570329" cy="484505"/>
          </a:xfrm>
          <a:custGeom>
            <a:avLst/>
            <a:gdLst/>
            <a:ahLst/>
            <a:cxnLst/>
            <a:rect l="l" t="t" r="r" b="b"/>
            <a:pathLst>
              <a:path w="570230" h="484504">
                <a:moveTo>
                  <a:pt x="495374" y="439601"/>
                </a:moveTo>
                <a:lnTo>
                  <a:pt x="476884" y="461391"/>
                </a:lnTo>
                <a:lnTo>
                  <a:pt x="569976" y="484124"/>
                </a:lnTo>
                <a:lnTo>
                  <a:pt x="554917" y="448818"/>
                </a:lnTo>
                <a:lnTo>
                  <a:pt x="506221" y="448818"/>
                </a:lnTo>
                <a:lnTo>
                  <a:pt x="495374" y="439601"/>
                </a:lnTo>
                <a:close/>
              </a:path>
              <a:path w="570230" h="484504">
                <a:moveTo>
                  <a:pt x="513851" y="417826"/>
                </a:moveTo>
                <a:lnTo>
                  <a:pt x="495374" y="439601"/>
                </a:lnTo>
                <a:lnTo>
                  <a:pt x="506221" y="448818"/>
                </a:lnTo>
                <a:lnTo>
                  <a:pt x="524763" y="427100"/>
                </a:lnTo>
                <a:lnTo>
                  <a:pt x="513851" y="417826"/>
                </a:lnTo>
                <a:close/>
              </a:path>
              <a:path w="570230" h="484504">
                <a:moveTo>
                  <a:pt x="532383" y="395986"/>
                </a:moveTo>
                <a:lnTo>
                  <a:pt x="513851" y="417826"/>
                </a:lnTo>
                <a:lnTo>
                  <a:pt x="524763" y="427100"/>
                </a:lnTo>
                <a:lnTo>
                  <a:pt x="506221" y="448818"/>
                </a:lnTo>
                <a:lnTo>
                  <a:pt x="554917" y="448818"/>
                </a:lnTo>
                <a:lnTo>
                  <a:pt x="532383" y="395986"/>
                </a:lnTo>
                <a:close/>
              </a:path>
              <a:path w="570230" h="484504">
                <a:moveTo>
                  <a:pt x="74642" y="44559"/>
                </a:moveTo>
                <a:lnTo>
                  <a:pt x="56084" y="66387"/>
                </a:lnTo>
                <a:lnTo>
                  <a:pt x="495374" y="439601"/>
                </a:lnTo>
                <a:lnTo>
                  <a:pt x="513851" y="417826"/>
                </a:lnTo>
                <a:lnTo>
                  <a:pt x="74642" y="44559"/>
                </a:lnTo>
                <a:close/>
              </a:path>
              <a:path w="570230" h="484504">
                <a:moveTo>
                  <a:pt x="0" y="0"/>
                </a:moveTo>
                <a:lnTo>
                  <a:pt x="37592" y="88137"/>
                </a:lnTo>
                <a:lnTo>
                  <a:pt x="56084" y="66387"/>
                </a:lnTo>
                <a:lnTo>
                  <a:pt x="45212" y="57150"/>
                </a:lnTo>
                <a:lnTo>
                  <a:pt x="63753" y="35306"/>
                </a:lnTo>
                <a:lnTo>
                  <a:pt x="82509" y="35306"/>
                </a:lnTo>
                <a:lnTo>
                  <a:pt x="93090" y="22860"/>
                </a:lnTo>
                <a:lnTo>
                  <a:pt x="0" y="0"/>
                </a:lnTo>
                <a:close/>
              </a:path>
              <a:path w="570230" h="484504">
                <a:moveTo>
                  <a:pt x="63753" y="35306"/>
                </a:moveTo>
                <a:lnTo>
                  <a:pt x="45212" y="57150"/>
                </a:lnTo>
                <a:lnTo>
                  <a:pt x="56084" y="66387"/>
                </a:lnTo>
                <a:lnTo>
                  <a:pt x="74642" y="44559"/>
                </a:lnTo>
                <a:lnTo>
                  <a:pt x="63753" y="35306"/>
                </a:lnTo>
                <a:close/>
              </a:path>
              <a:path w="570230" h="484504">
                <a:moveTo>
                  <a:pt x="82509" y="35306"/>
                </a:moveTo>
                <a:lnTo>
                  <a:pt x="63753" y="35306"/>
                </a:lnTo>
                <a:lnTo>
                  <a:pt x="74642" y="44559"/>
                </a:lnTo>
                <a:lnTo>
                  <a:pt x="82509" y="353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763829" y="3641345"/>
            <a:ext cx="579856" cy="85725"/>
          </a:xfrm>
          <a:custGeom>
            <a:avLst/>
            <a:gdLst/>
            <a:ahLst/>
            <a:cxnLst/>
            <a:rect l="l" t="t" r="r" b="b"/>
            <a:pathLst>
              <a:path w="579755" h="85725">
                <a:moveTo>
                  <a:pt x="551982" y="28320"/>
                </a:moveTo>
                <a:lnTo>
                  <a:pt x="508000" y="28320"/>
                </a:lnTo>
                <a:lnTo>
                  <a:pt x="508380" y="56895"/>
                </a:lnTo>
                <a:lnTo>
                  <a:pt x="494113" y="57092"/>
                </a:lnTo>
                <a:lnTo>
                  <a:pt x="494538" y="85725"/>
                </a:lnTo>
                <a:lnTo>
                  <a:pt x="579627" y="41656"/>
                </a:lnTo>
                <a:lnTo>
                  <a:pt x="551982" y="28320"/>
                </a:lnTo>
                <a:close/>
              </a:path>
              <a:path w="579755" h="85725">
                <a:moveTo>
                  <a:pt x="493690" y="28517"/>
                </a:moveTo>
                <a:lnTo>
                  <a:pt x="0" y="35306"/>
                </a:lnTo>
                <a:lnTo>
                  <a:pt x="380" y="63881"/>
                </a:lnTo>
                <a:lnTo>
                  <a:pt x="494113" y="57092"/>
                </a:lnTo>
                <a:lnTo>
                  <a:pt x="493690" y="28517"/>
                </a:lnTo>
                <a:close/>
              </a:path>
              <a:path w="579755" h="85725">
                <a:moveTo>
                  <a:pt x="508000" y="28320"/>
                </a:moveTo>
                <a:lnTo>
                  <a:pt x="493690" y="28517"/>
                </a:lnTo>
                <a:lnTo>
                  <a:pt x="494113" y="57092"/>
                </a:lnTo>
                <a:lnTo>
                  <a:pt x="508380" y="56895"/>
                </a:lnTo>
                <a:lnTo>
                  <a:pt x="508000" y="28320"/>
                </a:lnTo>
                <a:close/>
              </a:path>
              <a:path w="579755" h="85725">
                <a:moveTo>
                  <a:pt x="493267" y="0"/>
                </a:moveTo>
                <a:lnTo>
                  <a:pt x="493690" y="28517"/>
                </a:lnTo>
                <a:lnTo>
                  <a:pt x="508000" y="28320"/>
                </a:lnTo>
                <a:lnTo>
                  <a:pt x="551982" y="28320"/>
                </a:lnTo>
                <a:lnTo>
                  <a:pt x="49326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215435" y="3898900"/>
            <a:ext cx="177831" cy="455930"/>
          </a:xfrm>
          <a:custGeom>
            <a:avLst/>
            <a:gdLst/>
            <a:ahLst/>
            <a:cxnLst/>
            <a:rect l="l" t="t" r="r" b="b"/>
            <a:pathLst>
              <a:path w="177800" h="455929">
                <a:moveTo>
                  <a:pt x="0" y="360806"/>
                </a:moveTo>
                <a:lnTo>
                  <a:pt x="14097" y="455549"/>
                </a:lnTo>
                <a:lnTo>
                  <a:pt x="76878" y="392175"/>
                </a:lnTo>
                <a:lnTo>
                  <a:pt x="49911" y="392175"/>
                </a:lnTo>
                <a:lnTo>
                  <a:pt x="22733" y="383286"/>
                </a:lnTo>
                <a:lnTo>
                  <a:pt x="27184" y="369699"/>
                </a:lnTo>
                <a:lnTo>
                  <a:pt x="0" y="360806"/>
                </a:lnTo>
                <a:close/>
              </a:path>
              <a:path w="177800" h="455929">
                <a:moveTo>
                  <a:pt x="27184" y="369699"/>
                </a:moveTo>
                <a:lnTo>
                  <a:pt x="22733" y="383286"/>
                </a:lnTo>
                <a:lnTo>
                  <a:pt x="49911" y="392175"/>
                </a:lnTo>
                <a:lnTo>
                  <a:pt x="54362" y="378589"/>
                </a:lnTo>
                <a:lnTo>
                  <a:pt x="27184" y="369699"/>
                </a:lnTo>
                <a:close/>
              </a:path>
              <a:path w="177800" h="455929">
                <a:moveTo>
                  <a:pt x="54362" y="378589"/>
                </a:moveTo>
                <a:lnTo>
                  <a:pt x="49911" y="392175"/>
                </a:lnTo>
                <a:lnTo>
                  <a:pt x="76878" y="392175"/>
                </a:lnTo>
                <a:lnTo>
                  <a:pt x="81534" y="387476"/>
                </a:lnTo>
                <a:lnTo>
                  <a:pt x="54362" y="378589"/>
                </a:lnTo>
                <a:close/>
              </a:path>
              <a:path w="177800" h="455929">
                <a:moveTo>
                  <a:pt x="123081" y="77010"/>
                </a:moveTo>
                <a:lnTo>
                  <a:pt x="27184" y="369699"/>
                </a:lnTo>
                <a:lnTo>
                  <a:pt x="54362" y="378589"/>
                </a:lnTo>
                <a:lnTo>
                  <a:pt x="150246" y="85938"/>
                </a:lnTo>
                <a:lnTo>
                  <a:pt x="123081" y="77010"/>
                </a:lnTo>
                <a:close/>
              </a:path>
              <a:path w="177800" h="455929">
                <a:moveTo>
                  <a:pt x="172757" y="63500"/>
                </a:moveTo>
                <a:lnTo>
                  <a:pt x="127508" y="63500"/>
                </a:lnTo>
                <a:lnTo>
                  <a:pt x="154686" y="72389"/>
                </a:lnTo>
                <a:lnTo>
                  <a:pt x="150246" y="85938"/>
                </a:lnTo>
                <a:lnTo>
                  <a:pt x="177419" y="94868"/>
                </a:lnTo>
                <a:lnTo>
                  <a:pt x="172757" y="63500"/>
                </a:lnTo>
                <a:close/>
              </a:path>
              <a:path w="177800" h="455929">
                <a:moveTo>
                  <a:pt x="127508" y="63500"/>
                </a:moveTo>
                <a:lnTo>
                  <a:pt x="123081" y="77010"/>
                </a:lnTo>
                <a:lnTo>
                  <a:pt x="150246" y="85938"/>
                </a:lnTo>
                <a:lnTo>
                  <a:pt x="154686" y="72389"/>
                </a:lnTo>
                <a:lnTo>
                  <a:pt x="127508" y="63500"/>
                </a:lnTo>
                <a:close/>
              </a:path>
              <a:path w="177800" h="455929">
                <a:moveTo>
                  <a:pt x="163322" y="0"/>
                </a:moveTo>
                <a:lnTo>
                  <a:pt x="95885" y="68072"/>
                </a:lnTo>
                <a:lnTo>
                  <a:pt x="123081" y="77010"/>
                </a:lnTo>
                <a:lnTo>
                  <a:pt x="127508" y="63500"/>
                </a:lnTo>
                <a:lnTo>
                  <a:pt x="172757" y="63500"/>
                </a:lnTo>
                <a:lnTo>
                  <a:pt x="1633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65397" y="3870325"/>
            <a:ext cx="332163" cy="412750"/>
          </a:xfrm>
          <a:custGeom>
            <a:avLst/>
            <a:gdLst/>
            <a:ahLst/>
            <a:cxnLst/>
            <a:rect l="l" t="t" r="r" b="b"/>
            <a:pathLst>
              <a:path w="332105" h="412750">
                <a:moveTo>
                  <a:pt x="20307" y="319024"/>
                </a:moveTo>
                <a:lnTo>
                  <a:pt x="0" y="412750"/>
                </a:lnTo>
                <a:lnTo>
                  <a:pt x="87122" y="372744"/>
                </a:lnTo>
                <a:lnTo>
                  <a:pt x="78750" y="366013"/>
                </a:lnTo>
                <a:lnTo>
                  <a:pt x="55892" y="366013"/>
                </a:lnTo>
                <a:lnTo>
                  <a:pt x="33616" y="348106"/>
                </a:lnTo>
                <a:lnTo>
                  <a:pt x="42592" y="336942"/>
                </a:lnTo>
                <a:lnTo>
                  <a:pt x="20307" y="319024"/>
                </a:lnTo>
                <a:close/>
              </a:path>
              <a:path w="332105" h="412750">
                <a:moveTo>
                  <a:pt x="42592" y="336942"/>
                </a:moveTo>
                <a:lnTo>
                  <a:pt x="33616" y="348106"/>
                </a:lnTo>
                <a:lnTo>
                  <a:pt x="55892" y="366013"/>
                </a:lnTo>
                <a:lnTo>
                  <a:pt x="64865" y="354850"/>
                </a:lnTo>
                <a:lnTo>
                  <a:pt x="42592" y="336942"/>
                </a:lnTo>
                <a:close/>
              </a:path>
              <a:path w="332105" h="412750">
                <a:moveTo>
                  <a:pt x="64865" y="354850"/>
                </a:moveTo>
                <a:lnTo>
                  <a:pt x="55892" y="366013"/>
                </a:lnTo>
                <a:lnTo>
                  <a:pt x="78750" y="366013"/>
                </a:lnTo>
                <a:lnTo>
                  <a:pt x="64865" y="354850"/>
                </a:lnTo>
                <a:close/>
              </a:path>
              <a:path w="332105" h="412750">
                <a:moveTo>
                  <a:pt x="266926" y="57906"/>
                </a:moveTo>
                <a:lnTo>
                  <a:pt x="42592" y="336942"/>
                </a:lnTo>
                <a:lnTo>
                  <a:pt x="64865" y="354850"/>
                </a:lnTo>
                <a:lnTo>
                  <a:pt x="289169" y="75794"/>
                </a:lnTo>
                <a:lnTo>
                  <a:pt x="266926" y="57906"/>
                </a:lnTo>
                <a:close/>
              </a:path>
              <a:path w="332105" h="412750">
                <a:moveTo>
                  <a:pt x="321655" y="46736"/>
                </a:moveTo>
                <a:lnTo>
                  <a:pt x="275907" y="46736"/>
                </a:lnTo>
                <a:lnTo>
                  <a:pt x="298132" y="64643"/>
                </a:lnTo>
                <a:lnTo>
                  <a:pt x="289169" y="75794"/>
                </a:lnTo>
                <a:lnTo>
                  <a:pt x="311467" y="93725"/>
                </a:lnTo>
                <a:lnTo>
                  <a:pt x="321655" y="46736"/>
                </a:lnTo>
                <a:close/>
              </a:path>
              <a:path w="332105" h="412750">
                <a:moveTo>
                  <a:pt x="275907" y="46736"/>
                </a:moveTo>
                <a:lnTo>
                  <a:pt x="266926" y="57906"/>
                </a:lnTo>
                <a:lnTo>
                  <a:pt x="289169" y="75794"/>
                </a:lnTo>
                <a:lnTo>
                  <a:pt x="298132" y="64643"/>
                </a:lnTo>
                <a:lnTo>
                  <a:pt x="275907" y="46736"/>
                </a:lnTo>
                <a:close/>
              </a:path>
              <a:path w="332105" h="412750">
                <a:moveTo>
                  <a:pt x="331787" y="0"/>
                </a:moveTo>
                <a:lnTo>
                  <a:pt x="244665" y="40005"/>
                </a:lnTo>
                <a:lnTo>
                  <a:pt x="266926" y="57906"/>
                </a:lnTo>
                <a:lnTo>
                  <a:pt x="275907" y="46736"/>
                </a:lnTo>
                <a:lnTo>
                  <a:pt x="321655" y="46736"/>
                </a:lnTo>
                <a:lnTo>
                  <a:pt x="3317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765905" y="2940685"/>
            <a:ext cx="463631" cy="574040"/>
          </a:xfrm>
          <a:custGeom>
            <a:avLst/>
            <a:gdLst/>
            <a:ahLst/>
            <a:cxnLst/>
            <a:rect l="l" t="t" r="r" b="b"/>
            <a:pathLst>
              <a:path w="463550" h="574039">
                <a:moveTo>
                  <a:pt x="398876" y="516033"/>
                </a:moveTo>
                <a:lnTo>
                  <a:pt x="376555" y="533907"/>
                </a:lnTo>
                <a:lnTo>
                  <a:pt x="463550" y="574039"/>
                </a:lnTo>
                <a:lnTo>
                  <a:pt x="453516" y="527176"/>
                </a:lnTo>
                <a:lnTo>
                  <a:pt x="407797" y="527176"/>
                </a:lnTo>
                <a:lnTo>
                  <a:pt x="398876" y="516033"/>
                </a:lnTo>
                <a:close/>
              </a:path>
              <a:path w="463550" h="574039">
                <a:moveTo>
                  <a:pt x="421093" y="498243"/>
                </a:moveTo>
                <a:lnTo>
                  <a:pt x="398876" y="516033"/>
                </a:lnTo>
                <a:lnTo>
                  <a:pt x="407797" y="527176"/>
                </a:lnTo>
                <a:lnTo>
                  <a:pt x="430022" y="509396"/>
                </a:lnTo>
                <a:lnTo>
                  <a:pt x="421093" y="498243"/>
                </a:lnTo>
                <a:close/>
              </a:path>
              <a:path w="463550" h="574039">
                <a:moveTo>
                  <a:pt x="443483" y="480313"/>
                </a:moveTo>
                <a:lnTo>
                  <a:pt x="421093" y="498243"/>
                </a:lnTo>
                <a:lnTo>
                  <a:pt x="430022" y="509396"/>
                </a:lnTo>
                <a:lnTo>
                  <a:pt x="407797" y="527176"/>
                </a:lnTo>
                <a:lnTo>
                  <a:pt x="453516" y="527176"/>
                </a:lnTo>
                <a:lnTo>
                  <a:pt x="443483" y="480313"/>
                </a:lnTo>
                <a:close/>
              </a:path>
              <a:path w="463550" h="574039">
                <a:moveTo>
                  <a:pt x="22225" y="0"/>
                </a:moveTo>
                <a:lnTo>
                  <a:pt x="0" y="17779"/>
                </a:lnTo>
                <a:lnTo>
                  <a:pt x="398876" y="516033"/>
                </a:lnTo>
                <a:lnTo>
                  <a:pt x="421093" y="498243"/>
                </a:lnTo>
                <a:lnTo>
                  <a:pt x="2222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209885" y="4613275"/>
            <a:ext cx="328987" cy="236854"/>
          </a:xfrm>
          <a:custGeom>
            <a:avLst/>
            <a:gdLst/>
            <a:ahLst/>
            <a:cxnLst/>
            <a:rect l="l" t="t" r="r" b="b"/>
            <a:pathLst>
              <a:path w="328930" h="236854">
                <a:moveTo>
                  <a:pt x="250656" y="198051"/>
                </a:moveTo>
                <a:lnTo>
                  <a:pt x="233934" y="221246"/>
                </a:lnTo>
                <a:lnTo>
                  <a:pt x="328675" y="236537"/>
                </a:lnTo>
                <a:lnTo>
                  <a:pt x="312847" y="206400"/>
                </a:lnTo>
                <a:lnTo>
                  <a:pt x="262255" y="206400"/>
                </a:lnTo>
                <a:lnTo>
                  <a:pt x="250656" y="198051"/>
                </a:lnTo>
                <a:close/>
              </a:path>
              <a:path w="328930" h="236854">
                <a:moveTo>
                  <a:pt x="267390" y="174840"/>
                </a:moveTo>
                <a:lnTo>
                  <a:pt x="250656" y="198051"/>
                </a:lnTo>
                <a:lnTo>
                  <a:pt x="262255" y="206400"/>
                </a:lnTo>
                <a:lnTo>
                  <a:pt x="279019" y="183210"/>
                </a:lnTo>
                <a:lnTo>
                  <a:pt x="267390" y="174840"/>
                </a:lnTo>
                <a:close/>
              </a:path>
              <a:path w="328930" h="236854">
                <a:moveTo>
                  <a:pt x="284099" y="151663"/>
                </a:moveTo>
                <a:lnTo>
                  <a:pt x="267390" y="174840"/>
                </a:lnTo>
                <a:lnTo>
                  <a:pt x="279019" y="183210"/>
                </a:lnTo>
                <a:lnTo>
                  <a:pt x="262255" y="206400"/>
                </a:lnTo>
                <a:lnTo>
                  <a:pt x="312847" y="206400"/>
                </a:lnTo>
                <a:lnTo>
                  <a:pt x="284099" y="151663"/>
                </a:lnTo>
                <a:close/>
              </a:path>
              <a:path w="328930" h="236854">
                <a:moveTo>
                  <a:pt x="77908" y="38458"/>
                </a:moveTo>
                <a:lnTo>
                  <a:pt x="61205" y="61672"/>
                </a:lnTo>
                <a:lnTo>
                  <a:pt x="250656" y="198051"/>
                </a:lnTo>
                <a:lnTo>
                  <a:pt x="267390" y="174840"/>
                </a:lnTo>
                <a:lnTo>
                  <a:pt x="77908" y="38458"/>
                </a:lnTo>
                <a:close/>
              </a:path>
              <a:path w="328930" h="236854">
                <a:moveTo>
                  <a:pt x="0" y="0"/>
                </a:moveTo>
                <a:lnTo>
                  <a:pt x="44538" y="84836"/>
                </a:lnTo>
                <a:lnTo>
                  <a:pt x="61205" y="61672"/>
                </a:lnTo>
                <a:lnTo>
                  <a:pt x="49631" y="53340"/>
                </a:lnTo>
                <a:lnTo>
                  <a:pt x="66293" y="30099"/>
                </a:lnTo>
                <a:lnTo>
                  <a:pt x="83923" y="30099"/>
                </a:lnTo>
                <a:lnTo>
                  <a:pt x="94615" y="15240"/>
                </a:lnTo>
                <a:lnTo>
                  <a:pt x="0" y="0"/>
                </a:lnTo>
                <a:close/>
              </a:path>
              <a:path w="328930" h="236854">
                <a:moveTo>
                  <a:pt x="66293" y="30099"/>
                </a:moveTo>
                <a:lnTo>
                  <a:pt x="49631" y="53340"/>
                </a:lnTo>
                <a:lnTo>
                  <a:pt x="61205" y="61672"/>
                </a:lnTo>
                <a:lnTo>
                  <a:pt x="77908" y="38458"/>
                </a:lnTo>
                <a:lnTo>
                  <a:pt x="66293" y="30099"/>
                </a:lnTo>
                <a:close/>
              </a:path>
              <a:path w="328930" h="236854">
                <a:moveTo>
                  <a:pt x="83923" y="30099"/>
                </a:moveTo>
                <a:lnTo>
                  <a:pt x="66293" y="30099"/>
                </a:lnTo>
                <a:lnTo>
                  <a:pt x="77908" y="38458"/>
                </a:lnTo>
                <a:lnTo>
                  <a:pt x="83923" y="30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4507631" y="2576449"/>
            <a:ext cx="3992938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楷体" panose="02010609060101010101" pitchFamily="49" charset="-122"/>
                <a:cs typeface="楷体" panose="02010609060101010101" pitchFamily="49" charset="-122"/>
              </a:rPr>
              <a:t>广度优先搜索队列变化过程：</a:t>
            </a:r>
            <a:endParaRPr sz="2400">
              <a:latin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4294967295"/>
          </p:nvPr>
        </p:nvSpPr>
        <p:spPr>
          <a:xfrm>
            <a:off x="7087831" y="6543041"/>
            <a:ext cx="2057757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65"/>
              </a:lnSpc>
            </a:pPr>
            <a:fld id="{81D60167-4931-47E6-BA6A-407CBD079E47}" type="slidenum">
              <a:rPr dirty="0"/>
            </a:fld>
            <a:endParaRPr dirty="0"/>
          </a:p>
        </p:txBody>
      </p:sp>
      <p:sp>
        <p:nvSpPr>
          <p:cNvPr id="30" name="object 30"/>
          <p:cNvSpPr txBox="1"/>
          <p:nvPr/>
        </p:nvSpPr>
        <p:spPr>
          <a:xfrm>
            <a:off x="5733649" y="3166470"/>
            <a:ext cx="141630" cy="28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dirty="0">
                <a:latin typeface="Arial" panose="020B0604020202020204"/>
                <a:cs typeface="Arial" panose="020B0604020202020204"/>
              </a:rPr>
              <a:t>6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4637957" y="3097277"/>
          <a:ext cx="2365785" cy="828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4068"/>
                <a:gridCol w="335973"/>
                <a:gridCol w="334068"/>
                <a:gridCol w="334703"/>
                <a:gridCol w="334703"/>
                <a:gridCol w="346135"/>
                <a:gridCol w="346135"/>
              </a:tblGrid>
              <a:tr h="4064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Arial" panose="020B0604020202020204"/>
                          <a:cs typeface="Arial" panose="020B0604020202020204"/>
                        </a:rPr>
                        <a:t>3</a:t>
                      </a:r>
                      <a:endParaRPr sz="2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8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endParaRPr sz="2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Arial" panose="020B0604020202020204"/>
                          <a:cs typeface="Arial" panose="020B0604020202020204"/>
                        </a:rPr>
                        <a:t>4</a:t>
                      </a:r>
                      <a:endParaRPr sz="2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Arial" panose="020B0604020202020204"/>
                          <a:cs typeface="Arial" panose="020B0604020202020204"/>
                        </a:rPr>
                        <a:t>6</a:t>
                      </a:r>
                      <a:endParaRPr sz="2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Arial" panose="020B0604020202020204"/>
                          <a:cs typeface="Arial" panose="020B0604020202020204"/>
                        </a:rPr>
                        <a:t>1</a:t>
                      </a:r>
                      <a:endParaRPr sz="2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Arial" panose="020B0604020202020204"/>
                          <a:cs typeface="Arial" panose="020B0604020202020204"/>
                        </a:rPr>
                        <a:t>5</a:t>
                      </a:r>
                      <a:endParaRPr sz="2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2275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200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2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7822017" y="3605733"/>
            <a:ext cx="52142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Arial" panose="020B0604020202020204"/>
                <a:cs typeface="Arial" panose="020B0604020202020204"/>
              </a:rPr>
              <a:t>O</a:t>
            </a:r>
            <a:r>
              <a:rPr sz="1600" spc="-5" dirty="0">
                <a:latin typeface="Arial" panose="020B0604020202020204"/>
                <a:cs typeface="Arial" panose="020B0604020202020204"/>
              </a:rPr>
              <a:t>pen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822018" y="3134232"/>
            <a:ext cx="657339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 panose="020B0604020202020204"/>
                <a:cs typeface="Arial" panose="020B0604020202020204"/>
              </a:rPr>
              <a:t>Closed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253714" y="4893209"/>
            <a:ext cx="4162513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FF"/>
                </a:solidFill>
                <a:latin typeface="楷体" panose="02010609060101010101" pitchFamily="49" charset="-122"/>
                <a:cs typeface="楷体" panose="02010609060101010101" pitchFamily="49" charset="-122"/>
              </a:rPr>
              <a:t>目标节点5出队列，问题解决！</a:t>
            </a:r>
            <a:endParaRPr sz="2400">
              <a:latin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9837" y="2042415"/>
            <a:ext cx="4141554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6FC0"/>
                </a:solidFill>
                <a:latin typeface="黑体" panose="02010609060101010101" charset="-122"/>
                <a:cs typeface="黑体" panose="02010609060101010101" charset="-122"/>
              </a:rPr>
              <a:t>如何搜索到一条走到5的路径？</a:t>
            </a:r>
            <a:endParaRPr sz="2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76443" y="1204708"/>
            <a:ext cx="448959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ym typeface="+mn-ea"/>
              </a:rPr>
              <a:t>假设农夫起始位于</a:t>
            </a:r>
            <a:r>
              <a:rPr sz="2400" dirty="0">
                <a:sym typeface="+mn-ea"/>
              </a:rPr>
              <a:t>点</a:t>
            </a:r>
            <a:r>
              <a:rPr sz="2400" spc="-5" dirty="0">
                <a:sym typeface="+mn-ea"/>
              </a:rPr>
              <a:t>3，牛位于</a:t>
            </a:r>
            <a:r>
              <a:rPr sz="2400" dirty="0">
                <a:sym typeface="+mn-ea"/>
              </a:rPr>
              <a:t>5</a:t>
            </a:r>
            <a:endParaRPr sz="2400" dirty="0"/>
          </a:p>
          <a:p>
            <a:pPr marL="12700" algn="l">
              <a:lnSpc>
                <a:spcPct val="100000"/>
              </a:lnSpc>
            </a:pPr>
            <a:r>
              <a:rPr sz="2400" dirty="0">
                <a:sym typeface="+mn-ea"/>
              </a:rPr>
              <a:t>N=3,K=5，最右边是6。</a:t>
            </a:r>
            <a:endParaRPr lang="zh-CN" altLang="en-US" sz="2400" dirty="0"/>
          </a:p>
        </p:txBody>
      </p:sp>
      <p:sp>
        <p:nvSpPr>
          <p:cNvPr id="38" name="标题 1"/>
          <p:cNvSpPr txBox="1"/>
          <p:nvPr/>
        </p:nvSpPr>
        <p:spPr>
          <a:xfrm>
            <a:off x="457835" y="436830"/>
            <a:ext cx="8229600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3.5.2 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2805]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</a:rPr>
              <a:t>抓住那</a:t>
            </a: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</a:rPr>
              <a:t>头牛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</a:rPr>
              <a:t>分析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4294967295"/>
          </p:nvPr>
        </p:nvSpPr>
        <p:spPr>
          <a:xfrm>
            <a:off x="7087831" y="6543041"/>
            <a:ext cx="2057757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65"/>
              </a:lnSpc>
            </a:pPr>
            <a:fld id="{81D60167-4931-47E6-BA6A-407CBD079E47}" type="slidenum">
              <a:rPr dirty="0"/>
            </a:fld>
            <a:endParaRPr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745" y="1270933"/>
            <a:ext cx="8889639" cy="283337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45" y="4208145"/>
            <a:ext cx="6080546" cy="1941830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>
          <a:xfrm>
            <a:off x="457835" y="436830"/>
            <a:ext cx="8229600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3.5.2 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2805]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</a:rPr>
              <a:t>抓住那</a:t>
            </a: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</a:rPr>
              <a:t>头牛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</a:rPr>
              <a:t>代码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4294967295"/>
          </p:nvPr>
        </p:nvSpPr>
        <p:spPr>
          <a:xfrm>
            <a:off x="7087831" y="6543041"/>
            <a:ext cx="2057757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65"/>
              </a:lnSpc>
            </a:pPr>
            <a:fld id="{81D60167-4931-47E6-BA6A-407CBD079E47}" type="slidenum">
              <a:rPr dirty="0"/>
            </a:fld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67" y="64771"/>
            <a:ext cx="8276757" cy="6743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4294967295"/>
          </p:nvPr>
        </p:nvSpPr>
        <p:spPr>
          <a:xfrm>
            <a:off x="7087831" y="6543041"/>
            <a:ext cx="2057757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65"/>
              </a:lnSpc>
            </a:pPr>
            <a:fld id="{81D60167-4931-47E6-BA6A-407CBD079E47}" type="slidenum">
              <a:rPr dirty="0"/>
            </a:fld>
            <a:endParaRPr dirty="0"/>
          </a:p>
        </p:txBody>
      </p:sp>
      <p:sp>
        <p:nvSpPr>
          <p:cNvPr id="5" name="标题 1"/>
          <p:cNvSpPr txBox="1"/>
          <p:nvPr/>
        </p:nvSpPr>
        <p:spPr>
          <a:xfrm>
            <a:off x="457835" y="436830"/>
            <a:ext cx="8229600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3.5.3 [3378]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</a:rPr>
              <a:t>八数码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object 8"/>
          <p:cNvSpPr txBox="1"/>
          <p:nvPr/>
        </p:nvSpPr>
        <p:spPr>
          <a:xfrm>
            <a:off x="666389" y="1515695"/>
            <a:ext cx="7812491" cy="4321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在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3×3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的棋盘上，摆有八个棋子，每个棋子上标有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至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的某一数字。棋盘中留有一个空格，空格用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来表示。空格周围的棋子可以移到空格中。要求解的问题是：给出一种初始布局（初始状态）和目标布局（为了使题目简单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设目标状态为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123804765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），找到一种最少步骤的移动方法，实现从初始布局到目标布局的转变。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输入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输入初试状态，一行九个数字，空格用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表示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输出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只有一行，该行只有一个数字，表示从初始状态到目标状态需要的最少移动次数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测试数据中无特殊无法到达目标状态数据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样例输入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283104765</a:t>
            </a:r>
            <a:endParaRPr lang="en-US" altLang="zh-CN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样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例输出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endParaRPr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4294967295"/>
          </p:nvPr>
        </p:nvSpPr>
        <p:spPr>
          <a:xfrm>
            <a:off x="7087831" y="6543041"/>
            <a:ext cx="2057757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65"/>
              </a:lnSpc>
            </a:pPr>
            <a:fld id="{81D60167-4931-47E6-BA6A-407CBD079E47}" type="slidenum">
              <a:rPr dirty="0"/>
            </a:fld>
            <a:endParaRPr dirty="0"/>
          </a:p>
        </p:txBody>
      </p:sp>
      <p:sp>
        <p:nvSpPr>
          <p:cNvPr id="5" name="标题 1"/>
          <p:cNvSpPr txBox="1"/>
          <p:nvPr/>
        </p:nvSpPr>
        <p:spPr>
          <a:xfrm>
            <a:off x="457835" y="436830"/>
            <a:ext cx="8229600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3.5.3 [3378]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</a:rPr>
              <a:t>八数码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object 8"/>
          <p:cNvSpPr txBox="1"/>
          <p:nvPr/>
        </p:nvSpPr>
        <p:spPr>
          <a:xfrm>
            <a:off x="666389" y="1515695"/>
            <a:ext cx="7812491" cy="4321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在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3×3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的棋盘上，摆有八个棋子，每个棋子上标有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至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的某一数字。棋盘中留有一个空格，空格用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来表示。空格周围的棋子可以移到空格中。要求解的问题是：给出一种初始布局（初始状态）和目标布局（为了使题目简单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设目标状态为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123804765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），找到一种最少步骤的移动方法，实现从初始布局到目标布局的转变。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输入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输入初试状态，一行九个数字，空格用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表示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输出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只有一行，该行只有一个数字，表示从初始状态到目标状态需要的最少移动次数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测试数据中无特殊无法到达目标状态数据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样例输入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283104765</a:t>
            </a:r>
            <a:endParaRPr lang="en-US" altLang="zh-CN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样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例输出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endParaRPr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>
          <a:xfrm>
            <a:off x="457200" y="488303"/>
            <a:ext cx="8229600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3.1 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</a:rPr>
              <a:t>队列</a:t>
            </a: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</a:rPr>
              <a:t>的定义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3908" y="1485877"/>
            <a:ext cx="7778514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zh-CN" altLang="zh-CN" sz="2400" b="1" dirty="0">
                <a:latin typeface="宋体" panose="02010600030101010101" pitchFamily="2" charset="-122"/>
              </a:rPr>
              <a:t>初始时置front=rear=-1；</a:t>
            </a:r>
            <a:endParaRPr lang="zh-CN" altLang="zh-CN" sz="2400" b="1" dirty="0"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zh-CN" altLang="zh-CN" sz="2400" b="1" dirty="0">
                <a:latin typeface="宋体" panose="02010600030101010101" pitchFamily="2" charset="-122"/>
              </a:rPr>
              <a:t>队空的条件为front==rear；</a:t>
            </a:r>
            <a:endParaRPr lang="zh-CN" altLang="zh-CN" sz="2400" b="1" dirty="0"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zh-CN" altLang="zh-CN" sz="2400" b="1" dirty="0">
                <a:latin typeface="宋体" panose="02010600030101010101" pitchFamily="2" charset="-122"/>
              </a:rPr>
              <a:t>队满的条件为rear==MaxSize-1（rear指向数组最大下标时为队</a:t>
            </a:r>
            <a:r>
              <a:rPr lang="zh-CN" altLang="zh-CN" sz="2400" b="1" dirty="0" smtClean="0">
                <a:latin typeface="宋体" panose="02010600030101010101" pitchFamily="2" charset="-122"/>
              </a:rPr>
              <a:t>满）；</a:t>
            </a:r>
            <a:endParaRPr lang="zh-CN" altLang="zh-CN" sz="2400" b="1" dirty="0"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zh-CN" altLang="zh-CN" sz="2400" b="1" dirty="0">
                <a:latin typeface="宋体" panose="02010600030101010101" pitchFamily="2" charset="-122"/>
              </a:rPr>
              <a:t>元素</a:t>
            </a:r>
            <a:r>
              <a:rPr lang="zh-CN" altLang="zh-CN" sz="2400" b="1" i="1" dirty="0">
                <a:latin typeface="宋体" panose="02010600030101010101" pitchFamily="2" charset="-122"/>
              </a:rPr>
              <a:t>e</a:t>
            </a:r>
            <a:r>
              <a:rPr lang="zh-CN" altLang="zh-CN" sz="2400" b="1" dirty="0">
                <a:latin typeface="宋体" panose="02010600030101010101" pitchFamily="2" charset="-122"/>
              </a:rPr>
              <a:t>进队的操作是先将队尾指针rear增1，然后将</a:t>
            </a:r>
            <a:r>
              <a:rPr lang="zh-CN" altLang="zh-CN" sz="2400" b="1" i="1" dirty="0">
                <a:latin typeface="宋体" panose="02010600030101010101" pitchFamily="2" charset="-122"/>
              </a:rPr>
              <a:t>e</a:t>
            </a:r>
            <a:r>
              <a:rPr lang="zh-CN" altLang="zh-CN" sz="2400" b="1" dirty="0">
                <a:latin typeface="宋体" panose="02010600030101010101" pitchFamily="2" charset="-122"/>
              </a:rPr>
              <a:t>放在队尾处；</a:t>
            </a:r>
            <a:endParaRPr lang="zh-CN" altLang="zh-CN" sz="2400" b="1" dirty="0"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zh-CN" altLang="zh-CN" sz="2400" b="1" dirty="0">
                <a:latin typeface="宋体" panose="02010600030101010101" pitchFamily="2" charset="-122"/>
              </a:rPr>
              <a:t>出队操作是先将队头指针front增1，然后取出队头处的元素。</a:t>
            </a:r>
            <a:endParaRPr lang="zh-CN" altLang="zh-CN" sz="24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4294967295"/>
          </p:nvPr>
        </p:nvSpPr>
        <p:spPr>
          <a:xfrm>
            <a:off x="7087831" y="6543041"/>
            <a:ext cx="2057757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65"/>
              </a:lnSpc>
            </a:pPr>
            <a:fld id="{81D60167-4931-47E6-BA6A-407CBD079E47}" type="slidenum">
              <a:rPr dirty="0"/>
            </a:fld>
            <a:endParaRPr dirty="0"/>
          </a:p>
        </p:txBody>
      </p:sp>
      <p:sp>
        <p:nvSpPr>
          <p:cNvPr id="5" name="标题 1"/>
          <p:cNvSpPr txBox="1"/>
          <p:nvPr/>
        </p:nvSpPr>
        <p:spPr>
          <a:xfrm>
            <a:off x="457835" y="436830"/>
            <a:ext cx="8229600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3.5.3 [3378]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</a:rPr>
              <a:t>八数码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object 8"/>
          <p:cNvSpPr txBox="1"/>
          <p:nvPr/>
        </p:nvSpPr>
        <p:spPr>
          <a:xfrm>
            <a:off x="666389" y="1515695"/>
            <a:ext cx="7812491" cy="4321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在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3×3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的棋盘上，摆有八个棋子，每个棋子上标有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至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的某一数字。棋盘中留有一个空格，空格用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来表示。空格周围的棋子可以移到空格中。要求解的问题是：给出一种初始布局（初始状态）和目标布局（为了使题目简单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设目标状态为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123804765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），找到一种最少步骤的移动方法，实现从初始布局到目标布局的转变。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输入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输入初试状态，一行九个数字，空格用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表示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输出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只有一行，该行只有一个数字，表示从初始状态到目标状态需要的最少移动次数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测试数据中无特殊无法到达目标状态数据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样例输入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283104765</a:t>
            </a:r>
            <a:endParaRPr lang="en-US" altLang="zh-CN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样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例输出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endParaRPr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618082" y="4685102"/>
            <a:ext cx="5860798" cy="1753870"/>
            <a:chOff x="541590" y="1680645"/>
            <a:chExt cx="5860798" cy="1753870"/>
          </a:xfrm>
        </p:grpSpPr>
        <p:sp>
          <p:nvSpPr>
            <p:cNvPr id="8" name="object 9"/>
            <p:cNvSpPr/>
            <p:nvPr/>
          </p:nvSpPr>
          <p:spPr>
            <a:xfrm>
              <a:off x="1591374" y="1687295"/>
              <a:ext cx="1294153" cy="130876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858378" y="1680973"/>
              <a:ext cx="1294493" cy="13126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921603" y="2324661"/>
              <a:ext cx="889789" cy="114300"/>
            </a:xfrm>
            <a:custGeom>
              <a:avLst/>
              <a:gdLst/>
              <a:ahLst/>
              <a:cxnLst/>
              <a:rect l="l" t="t" r="r" b="b"/>
              <a:pathLst>
                <a:path w="889634" h="114300">
                  <a:moveTo>
                    <a:pt x="853659" y="37642"/>
                  </a:moveTo>
                  <a:lnTo>
                    <a:pt x="793750" y="37642"/>
                  </a:lnTo>
                  <a:lnTo>
                    <a:pt x="794638" y="75742"/>
                  </a:lnTo>
                  <a:lnTo>
                    <a:pt x="775589" y="76184"/>
                  </a:lnTo>
                  <a:lnTo>
                    <a:pt x="776477" y="114274"/>
                  </a:lnTo>
                  <a:lnTo>
                    <a:pt x="889380" y="54483"/>
                  </a:lnTo>
                  <a:lnTo>
                    <a:pt x="853659" y="37642"/>
                  </a:lnTo>
                  <a:close/>
                </a:path>
                <a:path w="889634" h="114300">
                  <a:moveTo>
                    <a:pt x="774699" y="38085"/>
                  </a:moveTo>
                  <a:lnTo>
                    <a:pt x="0" y="56070"/>
                  </a:lnTo>
                  <a:lnTo>
                    <a:pt x="761" y="94157"/>
                  </a:lnTo>
                  <a:lnTo>
                    <a:pt x="775589" y="76184"/>
                  </a:lnTo>
                  <a:lnTo>
                    <a:pt x="774699" y="38085"/>
                  </a:lnTo>
                  <a:close/>
                </a:path>
                <a:path w="889634" h="114300">
                  <a:moveTo>
                    <a:pt x="793750" y="37642"/>
                  </a:moveTo>
                  <a:lnTo>
                    <a:pt x="774699" y="38085"/>
                  </a:lnTo>
                  <a:lnTo>
                    <a:pt x="775589" y="76184"/>
                  </a:lnTo>
                  <a:lnTo>
                    <a:pt x="794638" y="75742"/>
                  </a:lnTo>
                  <a:lnTo>
                    <a:pt x="793750" y="37642"/>
                  </a:lnTo>
                  <a:close/>
                </a:path>
                <a:path w="889634" h="114300">
                  <a:moveTo>
                    <a:pt x="773810" y="0"/>
                  </a:moveTo>
                  <a:lnTo>
                    <a:pt x="774699" y="38085"/>
                  </a:lnTo>
                  <a:lnTo>
                    <a:pt x="793750" y="37642"/>
                  </a:lnTo>
                  <a:lnTo>
                    <a:pt x="853659" y="37642"/>
                  </a:lnTo>
                  <a:lnTo>
                    <a:pt x="773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矩形 11"/>
            <p:cNvSpPr/>
            <p:nvPr/>
          </p:nvSpPr>
          <p:spPr>
            <a:xfrm>
              <a:off x="541590" y="1743827"/>
              <a:ext cx="928849" cy="169068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zh-CN" altLang="en-US" sz="2000" b="1">
                  <a:effectLst>
                    <a:outerShdw blurRad="38100" dist="38100" dir="2700000">
                      <a:srgbClr val="C0C0C0"/>
                    </a:outerShdw>
                  </a:effectLst>
                  <a:latin typeface="宋体" panose="02010600030101010101" pitchFamily="2" charset="-122"/>
                </a:rPr>
                <a:t> </a:t>
              </a:r>
              <a:r>
                <a:rPr lang="en-US" altLang="zh-CN" sz="2000" b="1">
                  <a:solidFill>
                    <a:schemeClr val="tx2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宋体" panose="02010600030101010101" pitchFamily="2" charset="-122"/>
                </a:rPr>
                <a:t>S</a:t>
              </a:r>
              <a:r>
                <a:rPr lang="en-US" altLang="zh-CN" sz="2000" b="1" baseline="-10000">
                  <a:solidFill>
                    <a:schemeClr val="tx2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宋体" panose="02010600030101010101" pitchFamily="2" charset="-122"/>
                </a:rPr>
                <a:t>0</a:t>
              </a:r>
              <a:endParaRPr lang="en-US" altLang="zh-CN" sz="2000" b="1" baseline="-1000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zh-CN" altLang="en-US" sz="2000" b="1" dirty="0">
                  <a:solidFill>
                    <a:schemeClr val="tx2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宋体" panose="02010600030101010101" pitchFamily="2" charset="-122"/>
                </a:rPr>
                <a:t>初始</a:t>
              </a:r>
              <a:endParaRPr lang="zh-CN" altLang="en-US" sz="2000" b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zh-CN" altLang="en-US" sz="2000" b="1" dirty="0">
                  <a:solidFill>
                    <a:schemeClr val="tx2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宋体" panose="02010600030101010101" pitchFamily="2" charset="-122"/>
                </a:rPr>
                <a:t>状态</a:t>
              </a:r>
              <a:r>
                <a:rPr lang="zh-CN" altLang="en-US" sz="2000" b="1">
                  <a:effectLst>
                    <a:outerShdw blurRad="38100" dist="38100" dir="2700000">
                      <a:srgbClr val="C0C0C0"/>
                    </a:outerShdw>
                  </a:effectLst>
                  <a:latin typeface="宋体" panose="02010600030101010101" pitchFamily="2" charset="-122"/>
                </a:rPr>
                <a:t> </a:t>
              </a:r>
              <a:endParaRPr lang="zh-CN" altLang="en-US" sz="2000" b="1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343342" y="1680645"/>
              <a:ext cx="1059046" cy="1738312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zh-CN" altLang="en-US" sz="2000" b="1">
                  <a:solidFill>
                    <a:schemeClr val="tx2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宋体" panose="02010600030101010101" pitchFamily="2" charset="-122"/>
                </a:rPr>
                <a:t> </a:t>
              </a:r>
              <a:r>
                <a:rPr lang="en-US" altLang="zh-CN" sz="2000" b="1" dirty="0" err="1">
                  <a:solidFill>
                    <a:schemeClr val="tx2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宋体" panose="02010600030101010101" pitchFamily="2" charset="-122"/>
                </a:rPr>
                <a:t>Sg</a:t>
              </a:r>
              <a:endParaRPr lang="en-US" altLang="zh-CN" sz="2000" b="1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zh-CN" altLang="en-US" sz="2000" b="1" dirty="0">
                  <a:solidFill>
                    <a:schemeClr val="tx2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宋体" panose="02010600030101010101" pitchFamily="2" charset="-122"/>
                </a:rPr>
                <a:t>目标</a:t>
              </a:r>
              <a:endParaRPr lang="zh-CN" altLang="en-US" sz="2000" b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zh-CN" altLang="en-US" sz="2000" b="1" dirty="0">
                  <a:solidFill>
                    <a:schemeClr val="tx2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宋体" panose="02010600030101010101" pitchFamily="2" charset="-122"/>
                </a:rPr>
                <a:t>状态</a:t>
              </a:r>
              <a:endParaRPr lang="zh-CN" altLang="en-US" sz="2000" b="1" baseline="-1000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9081" y="1442305"/>
            <a:ext cx="7921095" cy="3614887"/>
          </a:xfrm>
        </p:spPr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八数码的解决的方案由很多：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（1）非启发性的搜索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深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搜、广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搜，双向广搜，迭代加深的深搜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（2）启发性搜索：A*，IDA*；（启发性算法有局部择优搜索和最好优先搜索，A*和IDA*都属于最好优先搜索，局部择优搜索有爬山算法，不过还没有研究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（3）基于概率的随机搜索；遗传算法（比较有名的还有蚁群算法，模拟退火算法等智能搜索，不过没有研究）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457835" y="436830"/>
            <a:ext cx="5037896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3.5.3 [3378]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</a:rPr>
              <a:t>八</a:t>
            </a: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</a:rPr>
              <a:t>数码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</a:rPr>
              <a:t>分析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5" name="文本框 371714"/>
          <p:cNvSpPr txBox="1"/>
          <p:nvPr/>
        </p:nvSpPr>
        <p:spPr>
          <a:xfrm>
            <a:off x="4378769" y="1170434"/>
            <a:ext cx="822468" cy="854075"/>
          </a:xfrm>
          <a:prstGeom prst="rect">
            <a:avLst/>
          </a:prstGeom>
          <a:noFill/>
          <a:ln w="2857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lstStyle/>
          <a:p>
            <a:r>
              <a: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2        3</a:t>
            </a:r>
            <a:endParaRPr lang="en-US" altLang="zh-CN" sz="16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1   8   4</a:t>
            </a:r>
            <a:endParaRPr lang="en-US" altLang="zh-CN" sz="16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7   6   5</a:t>
            </a:r>
            <a:endParaRPr lang="en-US" altLang="zh-CN" sz="16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371716" name="组合 371715"/>
          <p:cNvGrpSpPr/>
          <p:nvPr/>
        </p:nvGrpSpPr>
        <p:grpSpPr>
          <a:xfrm>
            <a:off x="2972000" y="2018158"/>
            <a:ext cx="3870997" cy="1377950"/>
            <a:chOff x="1872" y="768"/>
            <a:chExt cx="2438" cy="868"/>
          </a:xfrm>
        </p:grpSpPr>
        <p:sp>
          <p:nvSpPr>
            <p:cNvPr id="371717" name="文本框 371716"/>
            <p:cNvSpPr txBox="1"/>
            <p:nvPr/>
          </p:nvSpPr>
          <p:spPr>
            <a:xfrm>
              <a:off x="2784" y="1098"/>
              <a:ext cx="518" cy="538"/>
            </a:xfrm>
            <a:prstGeom prst="rect">
              <a:avLst/>
            </a:prstGeom>
            <a:noFill/>
            <a:ln w="28575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>
              <a:spAutoFit/>
            </a:bodyPr>
            <a:lstStyle/>
            <a:p>
              <a:r>
                <a:rPr lang="zh-CN" altLang="en-US" sz="1600" b="1" dirty="0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     </a:t>
              </a:r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2   3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1   8   4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7   6   5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371718" name="文本框 371717"/>
            <p:cNvSpPr txBox="1"/>
            <p:nvPr/>
          </p:nvSpPr>
          <p:spPr>
            <a:xfrm>
              <a:off x="1872" y="1098"/>
              <a:ext cx="518" cy="538"/>
            </a:xfrm>
            <a:prstGeom prst="rect">
              <a:avLst/>
            </a:prstGeom>
            <a:noFill/>
            <a:ln w="28575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>
              <a:spAutoFit/>
            </a:bodyPr>
            <a:lstStyle/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2   8   3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1        4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7   6   5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371719" name="文本框 371718"/>
            <p:cNvSpPr txBox="1"/>
            <p:nvPr/>
          </p:nvSpPr>
          <p:spPr>
            <a:xfrm>
              <a:off x="3792" y="1098"/>
              <a:ext cx="518" cy="538"/>
            </a:xfrm>
            <a:prstGeom prst="rect">
              <a:avLst/>
            </a:prstGeom>
            <a:noFill/>
            <a:ln w="28575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>
              <a:spAutoFit/>
            </a:bodyPr>
            <a:lstStyle/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2   3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1   8   4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7   6   5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371720" name="直接连接符 371719"/>
            <p:cNvSpPr/>
            <p:nvPr/>
          </p:nvSpPr>
          <p:spPr>
            <a:xfrm flipV="1">
              <a:off x="2112" y="768"/>
              <a:ext cx="864" cy="33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71721" name="直接连接符 371720"/>
            <p:cNvSpPr/>
            <p:nvPr/>
          </p:nvSpPr>
          <p:spPr>
            <a:xfrm flipH="1" flipV="1">
              <a:off x="2976" y="768"/>
              <a:ext cx="48" cy="336"/>
            </a:xfrm>
            <a:prstGeom prst="line">
              <a:avLst/>
            </a:prstGeom>
            <a:ln w="28575" cap="flat" cmpd="sng">
              <a:solidFill>
                <a:srgbClr val="00FF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71722" name="直接连接符 371721"/>
            <p:cNvSpPr/>
            <p:nvPr/>
          </p:nvSpPr>
          <p:spPr>
            <a:xfrm flipH="1" flipV="1">
              <a:off x="3072" y="768"/>
              <a:ext cx="960" cy="33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371723" name="组合 371722"/>
          <p:cNvGrpSpPr/>
          <p:nvPr/>
        </p:nvGrpSpPr>
        <p:grpSpPr>
          <a:xfrm>
            <a:off x="1828801" y="3389758"/>
            <a:ext cx="3413718" cy="1301750"/>
            <a:chOff x="1152" y="1632"/>
            <a:chExt cx="2150" cy="820"/>
          </a:xfrm>
        </p:grpSpPr>
        <p:sp>
          <p:nvSpPr>
            <p:cNvPr id="371724" name="文本框 371723"/>
            <p:cNvSpPr txBox="1"/>
            <p:nvPr/>
          </p:nvSpPr>
          <p:spPr>
            <a:xfrm>
              <a:off x="2784" y="1914"/>
              <a:ext cx="518" cy="538"/>
            </a:xfrm>
            <a:prstGeom prst="rect">
              <a:avLst/>
            </a:prstGeom>
            <a:noFill/>
            <a:ln w="28575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>
              <a:spAutoFit/>
            </a:bodyPr>
            <a:lstStyle/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2   8   3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1   4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7   6   5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371725" name="文本框 371724"/>
            <p:cNvSpPr txBox="1"/>
            <p:nvPr/>
          </p:nvSpPr>
          <p:spPr>
            <a:xfrm>
              <a:off x="1152" y="1866"/>
              <a:ext cx="518" cy="538"/>
            </a:xfrm>
            <a:prstGeom prst="rect">
              <a:avLst/>
            </a:prstGeom>
            <a:noFill/>
            <a:ln w="28575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>
              <a:spAutoFit/>
            </a:bodyPr>
            <a:lstStyle/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2   8   3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1   6   4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7        5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371726" name="文本框 371725"/>
            <p:cNvSpPr txBox="1"/>
            <p:nvPr/>
          </p:nvSpPr>
          <p:spPr>
            <a:xfrm>
              <a:off x="1968" y="1866"/>
              <a:ext cx="518" cy="538"/>
            </a:xfrm>
            <a:prstGeom prst="rect">
              <a:avLst/>
            </a:prstGeom>
            <a:noFill/>
            <a:ln w="28575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>
              <a:spAutoFit/>
            </a:bodyPr>
            <a:lstStyle/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2   8   3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     1   4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7   6   5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371727" name="直接连接符 371726"/>
            <p:cNvSpPr/>
            <p:nvPr/>
          </p:nvSpPr>
          <p:spPr>
            <a:xfrm flipV="1">
              <a:off x="1392" y="1632"/>
              <a:ext cx="672" cy="24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71728" name="直接连接符 371727"/>
            <p:cNvSpPr/>
            <p:nvPr/>
          </p:nvSpPr>
          <p:spPr>
            <a:xfrm flipH="1" flipV="1">
              <a:off x="2112" y="1632"/>
              <a:ext cx="96" cy="24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71729" name="直接连接符 371728"/>
            <p:cNvSpPr/>
            <p:nvPr/>
          </p:nvSpPr>
          <p:spPr>
            <a:xfrm flipH="1" flipV="1">
              <a:off x="2160" y="1632"/>
              <a:ext cx="864" cy="28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371730" name="组合 371729"/>
          <p:cNvGrpSpPr/>
          <p:nvPr/>
        </p:nvGrpSpPr>
        <p:grpSpPr>
          <a:xfrm>
            <a:off x="568107" y="4608958"/>
            <a:ext cx="1889453" cy="1377950"/>
            <a:chOff x="358" y="2400"/>
            <a:chExt cx="1190" cy="868"/>
          </a:xfrm>
        </p:grpSpPr>
        <p:sp>
          <p:nvSpPr>
            <p:cNvPr id="371731" name="文本框 371730"/>
            <p:cNvSpPr txBox="1"/>
            <p:nvPr/>
          </p:nvSpPr>
          <p:spPr>
            <a:xfrm>
              <a:off x="1030" y="2730"/>
              <a:ext cx="518" cy="538"/>
            </a:xfrm>
            <a:prstGeom prst="rect">
              <a:avLst/>
            </a:prstGeom>
            <a:noFill/>
            <a:ln w="28575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>
              <a:spAutoFit/>
            </a:bodyPr>
            <a:lstStyle/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2   8   3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1   6   4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7   5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371732" name="文本框 371731"/>
            <p:cNvSpPr txBox="1"/>
            <p:nvPr/>
          </p:nvSpPr>
          <p:spPr>
            <a:xfrm>
              <a:off x="358" y="2730"/>
              <a:ext cx="518" cy="538"/>
            </a:xfrm>
            <a:prstGeom prst="rect">
              <a:avLst/>
            </a:prstGeom>
            <a:noFill/>
            <a:ln w="28575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>
              <a:spAutoFit/>
            </a:bodyPr>
            <a:lstStyle/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2   8   3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1   6   4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    7   5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371733" name="直接连接符 371732"/>
            <p:cNvSpPr/>
            <p:nvPr/>
          </p:nvSpPr>
          <p:spPr>
            <a:xfrm flipV="1">
              <a:off x="624" y="2400"/>
              <a:ext cx="720" cy="33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71734" name="直接连接符 371733"/>
            <p:cNvSpPr/>
            <p:nvPr/>
          </p:nvSpPr>
          <p:spPr>
            <a:xfrm flipV="1">
              <a:off x="1296" y="2400"/>
              <a:ext cx="48" cy="33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371735" name="组合 371734"/>
          <p:cNvGrpSpPr/>
          <p:nvPr/>
        </p:nvGrpSpPr>
        <p:grpSpPr>
          <a:xfrm>
            <a:off x="2702078" y="4608958"/>
            <a:ext cx="1889453" cy="1377950"/>
            <a:chOff x="1702" y="2400"/>
            <a:chExt cx="1190" cy="868"/>
          </a:xfrm>
        </p:grpSpPr>
        <p:sp>
          <p:nvSpPr>
            <p:cNvPr id="371736" name="文本框 371735"/>
            <p:cNvSpPr txBox="1"/>
            <p:nvPr/>
          </p:nvSpPr>
          <p:spPr>
            <a:xfrm>
              <a:off x="2374" y="2730"/>
              <a:ext cx="518" cy="538"/>
            </a:xfrm>
            <a:prstGeom prst="rect">
              <a:avLst/>
            </a:prstGeom>
            <a:noFill/>
            <a:ln w="28575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>
              <a:spAutoFit/>
            </a:bodyPr>
            <a:lstStyle/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2   8   3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7   1   4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     6   5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371737" name="文本框 371736"/>
            <p:cNvSpPr txBox="1"/>
            <p:nvPr/>
          </p:nvSpPr>
          <p:spPr>
            <a:xfrm>
              <a:off x="1702" y="2730"/>
              <a:ext cx="518" cy="538"/>
            </a:xfrm>
            <a:prstGeom prst="rect">
              <a:avLst/>
            </a:prstGeom>
            <a:noFill/>
            <a:ln w="28575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>
              <a:spAutoFit/>
            </a:bodyPr>
            <a:lstStyle/>
            <a:p>
              <a:r>
                <a:rPr lang="zh-CN" altLang="en-US" sz="1600" b="1" dirty="0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     </a:t>
              </a:r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8   3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2   1   4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7   6   5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371738" name="直接连接符 371737"/>
            <p:cNvSpPr/>
            <p:nvPr/>
          </p:nvSpPr>
          <p:spPr>
            <a:xfrm flipV="1">
              <a:off x="1968" y="2400"/>
              <a:ext cx="240" cy="33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71739" name="直接连接符 371738"/>
            <p:cNvSpPr/>
            <p:nvPr/>
          </p:nvSpPr>
          <p:spPr>
            <a:xfrm flipH="1" flipV="1">
              <a:off x="2256" y="2400"/>
              <a:ext cx="384" cy="33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371740" name="组合 371739"/>
          <p:cNvGrpSpPr/>
          <p:nvPr/>
        </p:nvGrpSpPr>
        <p:grpSpPr>
          <a:xfrm>
            <a:off x="4759835" y="4685158"/>
            <a:ext cx="1889453" cy="1301750"/>
            <a:chOff x="2998" y="2448"/>
            <a:chExt cx="1190" cy="820"/>
          </a:xfrm>
        </p:grpSpPr>
        <p:sp>
          <p:nvSpPr>
            <p:cNvPr id="371741" name="文本框 371740"/>
            <p:cNvSpPr txBox="1"/>
            <p:nvPr/>
          </p:nvSpPr>
          <p:spPr>
            <a:xfrm>
              <a:off x="2998" y="2730"/>
              <a:ext cx="518" cy="538"/>
            </a:xfrm>
            <a:prstGeom prst="rect">
              <a:avLst/>
            </a:prstGeom>
            <a:noFill/>
            <a:ln w="28575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>
              <a:spAutoFit/>
            </a:bodyPr>
            <a:lstStyle/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2   8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1   4   3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7   6   5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371742" name="文本框 371741"/>
            <p:cNvSpPr txBox="1"/>
            <p:nvPr/>
          </p:nvSpPr>
          <p:spPr>
            <a:xfrm>
              <a:off x="3670" y="2730"/>
              <a:ext cx="518" cy="538"/>
            </a:xfrm>
            <a:prstGeom prst="rect">
              <a:avLst/>
            </a:prstGeom>
            <a:noFill/>
            <a:ln w="28575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>
              <a:spAutoFit/>
            </a:bodyPr>
            <a:lstStyle/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2   8   3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1   4   5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7   6   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371743" name="直接连接符 371742"/>
            <p:cNvSpPr/>
            <p:nvPr/>
          </p:nvSpPr>
          <p:spPr>
            <a:xfrm flipH="1" flipV="1">
              <a:off x="3024" y="2448"/>
              <a:ext cx="240" cy="28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71744" name="直接连接符 371743"/>
            <p:cNvSpPr/>
            <p:nvPr/>
          </p:nvSpPr>
          <p:spPr>
            <a:xfrm flipH="1" flipV="1">
              <a:off x="3072" y="2448"/>
              <a:ext cx="864" cy="28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371745" name="组合 371744"/>
          <p:cNvGrpSpPr/>
          <p:nvPr/>
        </p:nvGrpSpPr>
        <p:grpSpPr>
          <a:xfrm>
            <a:off x="6325382" y="4608958"/>
            <a:ext cx="2407068" cy="1377950"/>
            <a:chOff x="3984" y="2400"/>
            <a:chExt cx="1516" cy="868"/>
          </a:xfrm>
        </p:grpSpPr>
        <p:sp>
          <p:nvSpPr>
            <p:cNvPr id="371746" name="文本框 371745"/>
            <p:cNvSpPr txBox="1"/>
            <p:nvPr/>
          </p:nvSpPr>
          <p:spPr>
            <a:xfrm>
              <a:off x="4342" y="2730"/>
              <a:ext cx="518" cy="538"/>
            </a:xfrm>
            <a:prstGeom prst="rect">
              <a:avLst/>
            </a:prstGeom>
            <a:noFill/>
            <a:ln w="28575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>
              <a:spAutoFit/>
            </a:bodyPr>
            <a:lstStyle/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1   2   3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7   8   4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     6   5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371747" name="文本框 371746"/>
            <p:cNvSpPr txBox="1"/>
            <p:nvPr/>
          </p:nvSpPr>
          <p:spPr>
            <a:xfrm>
              <a:off x="5014" y="2730"/>
              <a:ext cx="486" cy="538"/>
            </a:xfrm>
            <a:prstGeom prst="rect">
              <a:avLst/>
            </a:prstGeom>
            <a:noFill/>
            <a:ln w="28575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>
              <a:spAutoFit/>
            </a:bodyPr>
            <a:lstStyle/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1  2   3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8       4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7   6  5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371748" name="直接连接符 371747"/>
            <p:cNvSpPr/>
            <p:nvPr/>
          </p:nvSpPr>
          <p:spPr>
            <a:xfrm flipH="1" flipV="1">
              <a:off x="3984" y="2400"/>
              <a:ext cx="576" cy="33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71749" name="直接连接符 371748"/>
            <p:cNvSpPr/>
            <p:nvPr/>
          </p:nvSpPr>
          <p:spPr>
            <a:xfrm flipH="1" flipV="1">
              <a:off x="4080" y="2400"/>
              <a:ext cx="1152" cy="336"/>
            </a:xfrm>
            <a:prstGeom prst="line">
              <a:avLst/>
            </a:prstGeom>
            <a:ln w="28575" cap="flat" cmpd="sng">
              <a:solidFill>
                <a:srgbClr val="00FF00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371750" name="组合 371749"/>
          <p:cNvGrpSpPr/>
          <p:nvPr/>
        </p:nvGrpSpPr>
        <p:grpSpPr>
          <a:xfrm>
            <a:off x="609389" y="5980558"/>
            <a:ext cx="822468" cy="1301750"/>
            <a:chOff x="384" y="3264"/>
            <a:chExt cx="518" cy="820"/>
          </a:xfrm>
        </p:grpSpPr>
        <p:sp>
          <p:nvSpPr>
            <p:cNvPr id="371751" name="文本框 371750"/>
            <p:cNvSpPr txBox="1"/>
            <p:nvPr/>
          </p:nvSpPr>
          <p:spPr>
            <a:xfrm>
              <a:off x="384" y="3546"/>
              <a:ext cx="518" cy="538"/>
            </a:xfrm>
            <a:prstGeom prst="rect">
              <a:avLst/>
            </a:prstGeom>
            <a:noFill/>
            <a:ln w="28575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>
              <a:spAutoFit/>
            </a:bodyPr>
            <a:lstStyle/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2   8   3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     6   4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1   7   5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371752" name="直接连接符 371751"/>
            <p:cNvSpPr/>
            <p:nvPr/>
          </p:nvSpPr>
          <p:spPr>
            <a:xfrm flipV="1">
              <a:off x="672" y="3264"/>
              <a:ext cx="0" cy="28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371753" name="组合 371752"/>
          <p:cNvGrpSpPr/>
          <p:nvPr/>
        </p:nvGrpSpPr>
        <p:grpSpPr>
          <a:xfrm>
            <a:off x="1676375" y="5980558"/>
            <a:ext cx="822468" cy="1301750"/>
            <a:chOff x="1056" y="3264"/>
            <a:chExt cx="518" cy="820"/>
          </a:xfrm>
        </p:grpSpPr>
        <p:sp>
          <p:nvSpPr>
            <p:cNvPr id="371754" name="文本框 371753"/>
            <p:cNvSpPr txBox="1"/>
            <p:nvPr/>
          </p:nvSpPr>
          <p:spPr>
            <a:xfrm>
              <a:off x="1056" y="3546"/>
              <a:ext cx="518" cy="538"/>
            </a:xfrm>
            <a:prstGeom prst="rect">
              <a:avLst/>
            </a:prstGeom>
            <a:noFill/>
            <a:ln w="28575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>
              <a:spAutoFit/>
            </a:bodyPr>
            <a:lstStyle/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2   8   3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1   6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7   5   4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371755" name="直接连接符 371754"/>
            <p:cNvSpPr/>
            <p:nvPr/>
          </p:nvSpPr>
          <p:spPr>
            <a:xfrm flipV="1">
              <a:off x="1344" y="3264"/>
              <a:ext cx="0" cy="28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371756" name="组合 371755"/>
          <p:cNvGrpSpPr/>
          <p:nvPr/>
        </p:nvGrpSpPr>
        <p:grpSpPr>
          <a:xfrm>
            <a:off x="2819573" y="5980558"/>
            <a:ext cx="822468" cy="1301750"/>
            <a:chOff x="1776" y="3264"/>
            <a:chExt cx="518" cy="820"/>
          </a:xfrm>
        </p:grpSpPr>
        <p:sp>
          <p:nvSpPr>
            <p:cNvPr id="371757" name="文本框 371756"/>
            <p:cNvSpPr txBox="1"/>
            <p:nvPr/>
          </p:nvSpPr>
          <p:spPr>
            <a:xfrm>
              <a:off x="1776" y="3546"/>
              <a:ext cx="518" cy="538"/>
            </a:xfrm>
            <a:prstGeom prst="rect">
              <a:avLst/>
            </a:prstGeom>
            <a:noFill/>
            <a:ln w="28575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>
              <a:spAutoFit/>
            </a:bodyPr>
            <a:lstStyle/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8        3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2   1   4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7   6   5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371758" name="直接连接符 371757"/>
            <p:cNvSpPr/>
            <p:nvPr/>
          </p:nvSpPr>
          <p:spPr>
            <a:xfrm flipV="1">
              <a:off x="2016" y="3264"/>
              <a:ext cx="0" cy="28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371759" name="组合 371758"/>
          <p:cNvGrpSpPr/>
          <p:nvPr/>
        </p:nvGrpSpPr>
        <p:grpSpPr>
          <a:xfrm>
            <a:off x="3962772" y="5980558"/>
            <a:ext cx="822468" cy="1301750"/>
            <a:chOff x="2496" y="3264"/>
            <a:chExt cx="518" cy="820"/>
          </a:xfrm>
        </p:grpSpPr>
        <p:sp>
          <p:nvSpPr>
            <p:cNvPr id="371760" name="文本框 371759"/>
            <p:cNvSpPr txBox="1"/>
            <p:nvPr/>
          </p:nvSpPr>
          <p:spPr>
            <a:xfrm>
              <a:off x="2496" y="3546"/>
              <a:ext cx="518" cy="538"/>
            </a:xfrm>
            <a:prstGeom prst="rect">
              <a:avLst/>
            </a:prstGeom>
            <a:noFill/>
            <a:ln w="28575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>
              <a:spAutoFit/>
            </a:bodyPr>
            <a:lstStyle/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2   8   3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7   1   4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6        5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371761" name="直接连接符 371760"/>
            <p:cNvSpPr/>
            <p:nvPr/>
          </p:nvSpPr>
          <p:spPr>
            <a:xfrm flipH="1" flipV="1">
              <a:off x="2592" y="3264"/>
              <a:ext cx="192" cy="28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371762" name="组合 371761"/>
          <p:cNvGrpSpPr/>
          <p:nvPr/>
        </p:nvGrpSpPr>
        <p:grpSpPr>
          <a:xfrm>
            <a:off x="5029757" y="5980558"/>
            <a:ext cx="822468" cy="1301750"/>
            <a:chOff x="3168" y="3264"/>
            <a:chExt cx="518" cy="820"/>
          </a:xfrm>
        </p:grpSpPr>
        <p:sp>
          <p:nvSpPr>
            <p:cNvPr id="371763" name="文本框 371762"/>
            <p:cNvSpPr txBox="1"/>
            <p:nvPr/>
          </p:nvSpPr>
          <p:spPr>
            <a:xfrm>
              <a:off x="3168" y="3546"/>
              <a:ext cx="518" cy="538"/>
            </a:xfrm>
            <a:prstGeom prst="rect">
              <a:avLst/>
            </a:prstGeom>
            <a:noFill/>
            <a:ln w="28575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>
              <a:spAutoFit/>
            </a:bodyPr>
            <a:lstStyle/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2        8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1   4   3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7   6   5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371764" name="直接连接符 371763"/>
            <p:cNvSpPr/>
            <p:nvPr/>
          </p:nvSpPr>
          <p:spPr>
            <a:xfrm flipH="1" flipV="1">
              <a:off x="3264" y="3264"/>
              <a:ext cx="144" cy="28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371765" name="组合 371764"/>
          <p:cNvGrpSpPr/>
          <p:nvPr/>
        </p:nvGrpSpPr>
        <p:grpSpPr>
          <a:xfrm>
            <a:off x="6172955" y="5980558"/>
            <a:ext cx="822468" cy="1301750"/>
            <a:chOff x="3888" y="3264"/>
            <a:chExt cx="518" cy="820"/>
          </a:xfrm>
        </p:grpSpPr>
        <p:sp>
          <p:nvSpPr>
            <p:cNvPr id="371766" name="文本框 371765"/>
            <p:cNvSpPr txBox="1"/>
            <p:nvPr/>
          </p:nvSpPr>
          <p:spPr>
            <a:xfrm>
              <a:off x="3888" y="3546"/>
              <a:ext cx="518" cy="538"/>
            </a:xfrm>
            <a:prstGeom prst="rect">
              <a:avLst/>
            </a:prstGeom>
            <a:noFill/>
            <a:ln w="28575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>
              <a:spAutoFit/>
            </a:bodyPr>
            <a:lstStyle/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2   8   3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1   4   5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7        6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371767" name="直接连接符 371766"/>
            <p:cNvSpPr/>
            <p:nvPr/>
          </p:nvSpPr>
          <p:spPr>
            <a:xfrm flipH="1" flipV="1">
              <a:off x="3936" y="3264"/>
              <a:ext cx="192" cy="28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371768" name="椭圆 371767"/>
          <p:cNvSpPr/>
          <p:nvPr/>
        </p:nvSpPr>
        <p:spPr>
          <a:xfrm>
            <a:off x="5309205" y="1181051"/>
            <a:ext cx="406471" cy="432792"/>
          </a:xfrm>
          <a:prstGeom prst="ellipse">
            <a:avLst/>
          </a:prstGeom>
          <a:noFill/>
          <a:ln w="2857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1</a:t>
            </a:r>
            <a:endParaRPr lang="en-US" altLang="zh-CN" sz="24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71769" name="椭圆 371768"/>
          <p:cNvSpPr/>
          <p:nvPr/>
        </p:nvSpPr>
        <p:spPr>
          <a:xfrm>
            <a:off x="2973586" y="2079576"/>
            <a:ext cx="406471" cy="432792"/>
          </a:xfrm>
          <a:prstGeom prst="ellipse">
            <a:avLst/>
          </a:prstGeom>
          <a:noFill/>
          <a:ln w="2857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endParaRPr lang="en-US" altLang="zh-CN" sz="24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71770" name="椭圆 371769"/>
          <p:cNvSpPr/>
          <p:nvPr/>
        </p:nvSpPr>
        <p:spPr>
          <a:xfrm>
            <a:off x="1754175" y="3298776"/>
            <a:ext cx="406471" cy="432792"/>
          </a:xfrm>
          <a:prstGeom prst="ellipse">
            <a:avLst/>
          </a:prstGeom>
          <a:noFill/>
          <a:ln w="2857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3</a:t>
            </a:r>
            <a:endParaRPr lang="en-US" altLang="zh-CN" sz="24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71771" name="椭圆 371770"/>
          <p:cNvSpPr/>
          <p:nvPr/>
        </p:nvSpPr>
        <p:spPr>
          <a:xfrm>
            <a:off x="534763" y="4670376"/>
            <a:ext cx="406471" cy="432792"/>
          </a:xfrm>
          <a:prstGeom prst="ellipse">
            <a:avLst/>
          </a:prstGeom>
          <a:noFill/>
          <a:ln w="2857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4</a:t>
            </a:r>
            <a:endParaRPr lang="en-US" altLang="zh-CN" sz="24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71772" name="椭圆 371771"/>
          <p:cNvSpPr/>
          <p:nvPr/>
        </p:nvSpPr>
        <p:spPr>
          <a:xfrm>
            <a:off x="2135241" y="4746576"/>
            <a:ext cx="406471" cy="432792"/>
          </a:xfrm>
          <a:prstGeom prst="ellipse">
            <a:avLst/>
          </a:prstGeom>
          <a:noFill/>
          <a:ln w="2857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5</a:t>
            </a:r>
            <a:endParaRPr lang="en-US" altLang="zh-CN" sz="24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71773" name="椭圆 371772"/>
          <p:cNvSpPr/>
          <p:nvPr/>
        </p:nvSpPr>
        <p:spPr>
          <a:xfrm>
            <a:off x="3507079" y="3451176"/>
            <a:ext cx="406471" cy="432792"/>
          </a:xfrm>
          <a:prstGeom prst="ellipse">
            <a:avLst/>
          </a:prstGeom>
          <a:noFill/>
          <a:ln w="2857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6</a:t>
            </a:r>
            <a:endParaRPr lang="en-US" altLang="zh-CN" sz="24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71774" name="椭圆 371773"/>
          <p:cNvSpPr/>
          <p:nvPr/>
        </p:nvSpPr>
        <p:spPr>
          <a:xfrm>
            <a:off x="3278439" y="4746576"/>
            <a:ext cx="406471" cy="432792"/>
          </a:xfrm>
          <a:prstGeom prst="ellipse">
            <a:avLst/>
          </a:prstGeom>
          <a:noFill/>
          <a:ln w="2857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7</a:t>
            </a:r>
            <a:endParaRPr lang="en-US" altLang="zh-CN" sz="24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71775" name="椭圆 371774"/>
          <p:cNvSpPr/>
          <p:nvPr/>
        </p:nvSpPr>
        <p:spPr>
          <a:xfrm>
            <a:off x="4116785" y="4746576"/>
            <a:ext cx="406471" cy="432792"/>
          </a:xfrm>
          <a:prstGeom prst="ellipse">
            <a:avLst/>
          </a:prstGeom>
          <a:noFill/>
          <a:ln w="2857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8</a:t>
            </a:r>
            <a:endParaRPr lang="en-US" altLang="zh-CN" sz="24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71776" name="椭圆 371775"/>
          <p:cNvSpPr/>
          <p:nvPr/>
        </p:nvSpPr>
        <p:spPr>
          <a:xfrm>
            <a:off x="4726491" y="3451176"/>
            <a:ext cx="406471" cy="432792"/>
          </a:xfrm>
          <a:prstGeom prst="ellipse">
            <a:avLst/>
          </a:prstGeom>
          <a:noFill/>
          <a:ln w="2857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9</a:t>
            </a:r>
            <a:endParaRPr lang="en-US" altLang="zh-CN" sz="24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71777" name="椭圆 371776"/>
          <p:cNvSpPr/>
          <p:nvPr/>
        </p:nvSpPr>
        <p:spPr>
          <a:xfrm>
            <a:off x="4955131" y="4746576"/>
            <a:ext cx="609706" cy="432792"/>
          </a:xfrm>
          <a:prstGeom prst="ellipse">
            <a:avLst/>
          </a:prstGeom>
          <a:noFill/>
          <a:ln w="2857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10</a:t>
            </a:r>
            <a:endParaRPr lang="en-US" altLang="zh-CN" sz="24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71778" name="椭圆 371777"/>
          <p:cNvSpPr/>
          <p:nvPr/>
        </p:nvSpPr>
        <p:spPr>
          <a:xfrm>
            <a:off x="6098329" y="4760864"/>
            <a:ext cx="533493" cy="432792"/>
          </a:xfrm>
          <a:prstGeom prst="ellipse">
            <a:avLst/>
          </a:prstGeom>
          <a:noFill/>
          <a:ln w="2857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11</a:t>
            </a:r>
            <a:endParaRPr lang="en-US" altLang="zh-CN" sz="24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71779" name="椭圆 371778"/>
          <p:cNvSpPr/>
          <p:nvPr/>
        </p:nvSpPr>
        <p:spPr>
          <a:xfrm>
            <a:off x="4802704" y="2155775"/>
            <a:ext cx="533493" cy="432792"/>
          </a:xfrm>
          <a:prstGeom prst="ellipse">
            <a:avLst/>
          </a:prstGeom>
          <a:noFill/>
          <a:ln w="2857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12</a:t>
            </a:r>
            <a:endParaRPr lang="en-US" altLang="zh-CN" sz="24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71780" name="椭圆 371779"/>
          <p:cNvSpPr/>
          <p:nvPr/>
        </p:nvSpPr>
        <p:spPr>
          <a:xfrm>
            <a:off x="6631822" y="3451176"/>
            <a:ext cx="533493" cy="432792"/>
          </a:xfrm>
          <a:prstGeom prst="ellipse">
            <a:avLst/>
          </a:prstGeom>
          <a:noFill/>
          <a:ln w="2857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13</a:t>
            </a:r>
            <a:endParaRPr lang="en-US" altLang="zh-CN" sz="24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371781" name="组合 371780"/>
          <p:cNvGrpSpPr/>
          <p:nvPr/>
        </p:nvGrpSpPr>
        <p:grpSpPr>
          <a:xfrm>
            <a:off x="4877331" y="3389758"/>
            <a:ext cx="1889453" cy="1225550"/>
            <a:chOff x="3072" y="1632"/>
            <a:chExt cx="1190" cy="772"/>
          </a:xfrm>
        </p:grpSpPr>
        <p:sp>
          <p:nvSpPr>
            <p:cNvPr id="371782" name="文本框 371781"/>
            <p:cNvSpPr txBox="1"/>
            <p:nvPr/>
          </p:nvSpPr>
          <p:spPr>
            <a:xfrm>
              <a:off x="3744" y="1866"/>
              <a:ext cx="518" cy="538"/>
            </a:xfrm>
            <a:prstGeom prst="rect">
              <a:avLst/>
            </a:prstGeom>
            <a:noFill/>
            <a:ln w="28575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>
              <a:spAutoFit/>
            </a:bodyPr>
            <a:lstStyle/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1   2   3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     8   4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  <a:p>
              <a:r>
                <a: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7   6   5</a:t>
              </a:r>
              <a:endPara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371783" name="直接连接符 371782"/>
            <p:cNvSpPr/>
            <p:nvPr/>
          </p:nvSpPr>
          <p:spPr>
            <a:xfrm flipH="1" flipV="1">
              <a:off x="3072" y="1632"/>
              <a:ext cx="912" cy="240"/>
            </a:xfrm>
            <a:prstGeom prst="line">
              <a:avLst/>
            </a:prstGeom>
            <a:ln w="28575" cap="flat" cmpd="sng">
              <a:solidFill>
                <a:srgbClr val="00FF00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371784" name="矩形标注 371783"/>
          <p:cNvSpPr/>
          <p:nvPr/>
        </p:nvSpPr>
        <p:spPr>
          <a:xfrm>
            <a:off x="8152931" y="4505772"/>
            <a:ext cx="838346" cy="457200"/>
          </a:xfrm>
          <a:prstGeom prst="wedgeRectCallout">
            <a:avLst>
              <a:gd name="adj1" fmla="val -27015"/>
              <a:gd name="adj2" fmla="val 134042"/>
            </a:avLst>
          </a:prstGeom>
          <a:noFill/>
          <a:ln w="28575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目标</a:t>
            </a:r>
            <a:endParaRPr lang="zh-CN" altLang="en-US" sz="24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71785" name="矩形 371784"/>
          <p:cNvSpPr/>
          <p:nvPr/>
        </p:nvSpPr>
        <p:spPr>
          <a:xfrm>
            <a:off x="306124" y="1338709"/>
            <a:ext cx="457279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0</a:t>
            </a:r>
            <a:endParaRPr lang="en-US" altLang="zh-CN" sz="24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层</a:t>
            </a:r>
            <a:endParaRPr lang="zh-CN" altLang="en-US" sz="24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71786" name="矩形 371785"/>
          <p:cNvSpPr/>
          <p:nvPr/>
        </p:nvSpPr>
        <p:spPr>
          <a:xfrm>
            <a:off x="229910" y="2634109"/>
            <a:ext cx="457279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1</a:t>
            </a:r>
            <a:endParaRPr lang="en-US" altLang="zh-CN" sz="24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层</a:t>
            </a:r>
            <a:endParaRPr lang="zh-CN" altLang="en-US" sz="24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71787" name="矩形 371786"/>
          <p:cNvSpPr/>
          <p:nvPr/>
        </p:nvSpPr>
        <p:spPr>
          <a:xfrm>
            <a:off x="153697" y="3777108"/>
            <a:ext cx="381066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endParaRPr lang="en-US" altLang="zh-CN" sz="24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层</a:t>
            </a:r>
            <a:endParaRPr lang="zh-CN" altLang="en-US" sz="24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71788" name="矩形 371787"/>
          <p:cNvSpPr/>
          <p:nvPr/>
        </p:nvSpPr>
        <p:spPr>
          <a:xfrm>
            <a:off x="153697" y="5224909"/>
            <a:ext cx="381066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3</a:t>
            </a:r>
            <a:endParaRPr lang="en-US" altLang="zh-CN" sz="24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层</a:t>
            </a:r>
            <a:endParaRPr lang="zh-CN" altLang="en-US" sz="24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71789" name="矩形 371788"/>
          <p:cNvSpPr/>
          <p:nvPr/>
        </p:nvSpPr>
        <p:spPr>
          <a:xfrm>
            <a:off x="77484" y="6383784"/>
            <a:ext cx="457279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4</a:t>
            </a:r>
            <a:endParaRPr lang="en-US" altLang="zh-CN" sz="24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层</a:t>
            </a:r>
            <a:endParaRPr lang="zh-CN" altLang="en-US" sz="24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71790" name="矩形 371789"/>
          <p:cNvSpPr/>
          <p:nvPr/>
        </p:nvSpPr>
        <p:spPr>
          <a:xfrm>
            <a:off x="763403" y="1205932"/>
            <a:ext cx="2972316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C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规则：上下左右</a:t>
            </a:r>
            <a:endParaRPr lang="zh-CN" altLang="en-US" sz="2400" dirty="0">
              <a:solidFill>
                <a:srgbClr val="FFC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71791" name="矩形 371790"/>
          <p:cNvSpPr/>
          <p:nvPr/>
        </p:nvSpPr>
        <p:spPr>
          <a:xfrm>
            <a:off x="3354653" y="1872108"/>
            <a:ext cx="53349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下</a:t>
            </a:r>
            <a:endParaRPr lang="zh-CN" altLang="en-US" sz="2400" b="1" dirty="0">
              <a:solidFill>
                <a:schemeClr val="hlink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71792" name="矩形 371791"/>
          <p:cNvSpPr/>
          <p:nvPr/>
        </p:nvSpPr>
        <p:spPr>
          <a:xfrm>
            <a:off x="4269212" y="2024508"/>
            <a:ext cx="457279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左</a:t>
            </a:r>
            <a:endParaRPr lang="zh-CN" altLang="en-US" sz="2400" b="1" dirty="0">
              <a:solidFill>
                <a:schemeClr val="hlink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71793" name="矩形 371792"/>
          <p:cNvSpPr/>
          <p:nvPr/>
        </p:nvSpPr>
        <p:spPr>
          <a:xfrm>
            <a:off x="5564837" y="1872108"/>
            <a:ext cx="457279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右</a:t>
            </a:r>
            <a:endParaRPr lang="zh-CN" altLang="en-US" sz="2400" b="1" dirty="0">
              <a:solidFill>
                <a:schemeClr val="hlink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535660" y="271701"/>
            <a:ext cx="4054544" cy="735965"/>
            <a:chOff x="3238" y="5724"/>
            <a:chExt cx="7344" cy="1578"/>
          </a:xfrm>
        </p:grpSpPr>
        <p:grpSp>
          <p:nvGrpSpPr>
            <p:cNvPr id="5" name="组合 4"/>
            <p:cNvGrpSpPr/>
            <p:nvPr/>
          </p:nvGrpSpPr>
          <p:grpSpPr>
            <a:xfrm>
              <a:off x="3238" y="5724"/>
              <a:ext cx="5820" cy="1578"/>
              <a:chOff x="1425" y="5188"/>
              <a:chExt cx="10637" cy="3272"/>
            </a:xfrm>
          </p:grpSpPr>
          <p:grpSp>
            <p:nvGrpSpPr>
              <p:cNvPr id="370692" name="组合 370691"/>
              <p:cNvGrpSpPr/>
              <p:nvPr/>
            </p:nvGrpSpPr>
            <p:grpSpPr>
              <a:xfrm>
                <a:off x="3038" y="5188"/>
                <a:ext cx="3272" cy="3242"/>
                <a:chOff x="1215" y="2075"/>
                <a:chExt cx="1309" cy="1297"/>
              </a:xfrm>
            </p:grpSpPr>
            <p:grpSp>
              <p:nvGrpSpPr>
                <p:cNvPr id="370693" name="组合 370692"/>
                <p:cNvGrpSpPr/>
                <p:nvPr/>
              </p:nvGrpSpPr>
              <p:grpSpPr>
                <a:xfrm>
                  <a:off x="1215" y="2075"/>
                  <a:ext cx="1309" cy="1297"/>
                  <a:chOff x="1104" y="2608"/>
                  <a:chExt cx="1309" cy="1297"/>
                </a:xfrm>
              </p:grpSpPr>
              <p:sp>
                <p:nvSpPr>
                  <p:cNvPr id="370694" name="矩形 370693"/>
                  <p:cNvSpPr/>
                  <p:nvPr/>
                </p:nvSpPr>
                <p:spPr>
                  <a:xfrm>
                    <a:off x="1104" y="2608"/>
                    <a:ext cx="1296" cy="1296"/>
                  </a:xfrm>
                  <a:prstGeom prst="rect">
                    <a:avLst/>
                  </a:pr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800"/>
                  </a:p>
                </p:txBody>
              </p:sp>
              <p:sp>
                <p:nvSpPr>
                  <p:cNvPr id="370695" name="直接连接符 370694"/>
                  <p:cNvSpPr/>
                  <p:nvPr/>
                </p:nvSpPr>
                <p:spPr>
                  <a:xfrm>
                    <a:off x="1108" y="3043"/>
                    <a:ext cx="1299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70696" name="直接连接符 370695"/>
                  <p:cNvSpPr/>
                  <p:nvPr/>
                </p:nvSpPr>
                <p:spPr>
                  <a:xfrm>
                    <a:off x="1114" y="3499"/>
                    <a:ext cx="1299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70697" name="直接连接符 370696"/>
                  <p:cNvSpPr/>
                  <p:nvPr/>
                </p:nvSpPr>
                <p:spPr>
                  <a:xfrm>
                    <a:off x="1551" y="2614"/>
                    <a:ext cx="0" cy="1285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70698" name="直接连接符 370697"/>
                  <p:cNvSpPr/>
                  <p:nvPr/>
                </p:nvSpPr>
                <p:spPr>
                  <a:xfrm>
                    <a:off x="1977" y="2620"/>
                    <a:ext cx="0" cy="1285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370699" name="矩形 370698"/>
                <p:cNvSpPr/>
                <p:nvPr/>
              </p:nvSpPr>
              <p:spPr>
                <a:xfrm>
                  <a:off x="2167" y="2970"/>
                  <a:ext cx="259" cy="32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342900" indent="-342900">
                    <a:spcBef>
                      <a:spcPct val="20000"/>
                    </a:spcBef>
                  </a:pPr>
                  <a:r>
                    <a:rPr lang="en-US" altLang="zh-CN" sz="1400" b="1">
                      <a:effectLst>
                        <a:outerShdw blurRad="38100" dist="38100" dir="2700000">
                          <a:srgbClr val="C0C0C0"/>
                        </a:outerShdw>
                      </a:effectLst>
                      <a:latin typeface="宋体" panose="02010600030101010101" pitchFamily="2" charset="-122"/>
                    </a:rPr>
                    <a:t>5</a:t>
                  </a:r>
                  <a:endParaRPr lang="en-US" altLang="zh-CN" sz="14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370700" name="矩形 370699"/>
                <p:cNvSpPr/>
                <p:nvPr/>
              </p:nvSpPr>
              <p:spPr>
                <a:xfrm>
                  <a:off x="1757" y="2544"/>
                  <a:ext cx="259" cy="32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342900" indent="-342900">
                    <a:spcBef>
                      <a:spcPct val="20000"/>
                    </a:spcBef>
                  </a:pPr>
                  <a:r>
                    <a:rPr lang="en-US" altLang="zh-CN" sz="1400" b="1">
                      <a:effectLst>
                        <a:outerShdw blurRad="38100" dist="38100" dir="2700000">
                          <a:srgbClr val="C0C0C0"/>
                        </a:outerShdw>
                      </a:effectLst>
                      <a:latin typeface="宋体" panose="02010600030101010101" pitchFamily="2" charset="-122"/>
                    </a:rPr>
                    <a:t>8</a:t>
                  </a:r>
                  <a:endParaRPr lang="en-US" altLang="zh-CN" sz="14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370701" name="矩形 370700"/>
                <p:cNvSpPr/>
                <p:nvPr/>
              </p:nvSpPr>
              <p:spPr>
                <a:xfrm>
                  <a:off x="2167" y="2556"/>
                  <a:ext cx="259" cy="32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342900" indent="-342900">
                    <a:spcBef>
                      <a:spcPct val="20000"/>
                    </a:spcBef>
                  </a:pPr>
                  <a:r>
                    <a:rPr lang="en-US" altLang="zh-CN" sz="1400" b="1">
                      <a:effectLst>
                        <a:outerShdw blurRad="38100" dist="38100" dir="2700000">
                          <a:srgbClr val="C0C0C0"/>
                        </a:outerShdw>
                      </a:effectLst>
                      <a:latin typeface="宋体" panose="02010600030101010101" pitchFamily="2" charset="-122"/>
                    </a:rPr>
                    <a:t>4</a:t>
                  </a:r>
                  <a:endParaRPr lang="en-US" altLang="zh-CN" sz="14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370702" name="矩形 370701"/>
                <p:cNvSpPr/>
                <p:nvPr/>
              </p:nvSpPr>
              <p:spPr>
                <a:xfrm>
                  <a:off x="1328" y="2967"/>
                  <a:ext cx="259" cy="32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342900" indent="-342900">
                    <a:spcBef>
                      <a:spcPct val="20000"/>
                    </a:spcBef>
                  </a:pPr>
                  <a:r>
                    <a:rPr lang="en-US" altLang="zh-CN" sz="1400" b="1">
                      <a:effectLst>
                        <a:outerShdw blurRad="38100" dist="38100" dir="2700000">
                          <a:srgbClr val="C0C0C0"/>
                        </a:outerShdw>
                      </a:effectLst>
                      <a:latin typeface="宋体" panose="02010600030101010101" pitchFamily="2" charset="-122"/>
                    </a:rPr>
                    <a:t>7</a:t>
                  </a:r>
                  <a:endParaRPr lang="en-US" altLang="zh-CN" sz="14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370703" name="矩形 370702"/>
                <p:cNvSpPr/>
                <p:nvPr/>
              </p:nvSpPr>
              <p:spPr>
                <a:xfrm>
                  <a:off x="2182" y="2113"/>
                  <a:ext cx="259" cy="32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342900" indent="-342900">
                    <a:spcBef>
                      <a:spcPct val="20000"/>
                    </a:spcBef>
                  </a:pPr>
                  <a:r>
                    <a:rPr lang="en-US" altLang="zh-CN" sz="1400" b="1">
                      <a:effectLst>
                        <a:outerShdw blurRad="38100" dist="38100" dir="2700000">
                          <a:srgbClr val="C0C0C0"/>
                        </a:outerShdw>
                      </a:effectLst>
                      <a:latin typeface="宋体" panose="02010600030101010101" pitchFamily="2" charset="-122"/>
                    </a:rPr>
                    <a:t>3</a:t>
                  </a:r>
                  <a:endParaRPr lang="en-US" altLang="zh-CN" sz="14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370704" name="矩形 370703"/>
                <p:cNvSpPr/>
                <p:nvPr/>
              </p:nvSpPr>
              <p:spPr>
                <a:xfrm>
                  <a:off x="1757" y="2966"/>
                  <a:ext cx="259" cy="32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342900" indent="-342900">
                    <a:spcBef>
                      <a:spcPct val="20000"/>
                    </a:spcBef>
                  </a:pPr>
                  <a:r>
                    <a:rPr lang="en-US" altLang="zh-CN" sz="1400" b="1">
                      <a:effectLst>
                        <a:outerShdw blurRad="38100" dist="38100" dir="2700000">
                          <a:srgbClr val="C0C0C0"/>
                        </a:outerShdw>
                      </a:effectLst>
                      <a:latin typeface="宋体" panose="02010600030101010101" pitchFamily="2" charset="-122"/>
                    </a:rPr>
                    <a:t>6</a:t>
                  </a:r>
                  <a:endParaRPr lang="en-US" altLang="zh-CN" sz="14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370705" name="矩形 370704"/>
                <p:cNvSpPr/>
                <p:nvPr/>
              </p:nvSpPr>
              <p:spPr>
                <a:xfrm>
                  <a:off x="1322" y="2124"/>
                  <a:ext cx="259" cy="32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342900" indent="-342900">
                    <a:spcBef>
                      <a:spcPct val="20000"/>
                    </a:spcBef>
                  </a:pPr>
                  <a:r>
                    <a:rPr lang="en-US" altLang="zh-CN" sz="1400" b="1">
                      <a:effectLst>
                        <a:outerShdw blurRad="38100" dist="38100" dir="2700000">
                          <a:srgbClr val="C0C0C0"/>
                        </a:outerShdw>
                      </a:effectLst>
                      <a:latin typeface="宋体" panose="02010600030101010101" pitchFamily="2" charset="-122"/>
                    </a:rPr>
                    <a:t>2</a:t>
                  </a:r>
                  <a:endParaRPr lang="en-US" altLang="zh-CN" sz="14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370706" name="矩形 370705"/>
                <p:cNvSpPr/>
                <p:nvPr/>
              </p:nvSpPr>
              <p:spPr>
                <a:xfrm>
                  <a:off x="1324" y="2524"/>
                  <a:ext cx="259" cy="32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342900" indent="-342900">
                    <a:spcBef>
                      <a:spcPct val="20000"/>
                    </a:spcBef>
                  </a:pPr>
                  <a:r>
                    <a:rPr lang="en-US" altLang="zh-CN" sz="1400" b="1">
                      <a:effectLst>
                        <a:outerShdw blurRad="38100" dist="38100" dir="2700000">
                          <a:srgbClr val="C0C0C0"/>
                        </a:outerShdw>
                      </a:effectLst>
                      <a:latin typeface="宋体" panose="02010600030101010101" pitchFamily="2" charset="-122"/>
                    </a:rPr>
                    <a:t>1</a:t>
                  </a:r>
                  <a:endParaRPr lang="en-US" altLang="zh-CN" sz="14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0707" name="组合 370706"/>
              <p:cNvGrpSpPr/>
              <p:nvPr/>
            </p:nvGrpSpPr>
            <p:grpSpPr>
              <a:xfrm>
                <a:off x="8790" y="5218"/>
                <a:ext cx="3273" cy="3242"/>
                <a:chOff x="3345" y="2620"/>
                <a:chExt cx="1309" cy="1297"/>
              </a:xfrm>
            </p:grpSpPr>
            <p:grpSp>
              <p:nvGrpSpPr>
                <p:cNvPr id="370708" name="组合 370707"/>
                <p:cNvGrpSpPr/>
                <p:nvPr/>
              </p:nvGrpSpPr>
              <p:grpSpPr>
                <a:xfrm>
                  <a:off x="3345" y="2620"/>
                  <a:ext cx="1309" cy="1297"/>
                  <a:chOff x="1104" y="2608"/>
                  <a:chExt cx="1309" cy="1297"/>
                </a:xfrm>
              </p:grpSpPr>
              <p:sp>
                <p:nvSpPr>
                  <p:cNvPr id="370709" name="矩形 370708"/>
                  <p:cNvSpPr/>
                  <p:nvPr/>
                </p:nvSpPr>
                <p:spPr>
                  <a:xfrm>
                    <a:off x="1104" y="2608"/>
                    <a:ext cx="1296" cy="1296"/>
                  </a:xfrm>
                  <a:prstGeom prst="rect">
                    <a:avLst/>
                  </a:pr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800"/>
                  </a:p>
                </p:txBody>
              </p:sp>
              <p:sp>
                <p:nvSpPr>
                  <p:cNvPr id="370710" name="直接连接符 370709"/>
                  <p:cNvSpPr/>
                  <p:nvPr/>
                </p:nvSpPr>
                <p:spPr>
                  <a:xfrm>
                    <a:off x="1108" y="3043"/>
                    <a:ext cx="1299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70711" name="直接连接符 370710"/>
                  <p:cNvSpPr/>
                  <p:nvPr/>
                </p:nvSpPr>
                <p:spPr>
                  <a:xfrm>
                    <a:off x="1114" y="3499"/>
                    <a:ext cx="1299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70712" name="直接连接符 370711"/>
                  <p:cNvSpPr/>
                  <p:nvPr/>
                </p:nvSpPr>
                <p:spPr>
                  <a:xfrm>
                    <a:off x="1551" y="2614"/>
                    <a:ext cx="0" cy="1285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70713" name="直接连接符 370712"/>
                  <p:cNvSpPr/>
                  <p:nvPr/>
                </p:nvSpPr>
                <p:spPr>
                  <a:xfrm>
                    <a:off x="1977" y="2620"/>
                    <a:ext cx="0" cy="1285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370714" name="矩形 370713"/>
                <p:cNvSpPr/>
                <p:nvPr/>
              </p:nvSpPr>
              <p:spPr>
                <a:xfrm>
                  <a:off x="4297" y="3515"/>
                  <a:ext cx="259" cy="32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342900" indent="-342900">
                    <a:spcBef>
                      <a:spcPct val="20000"/>
                    </a:spcBef>
                  </a:pPr>
                  <a:r>
                    <a:rPr lang="en-US" altLang="zh-CN" sz="1400" b="1">
                      <a:effectLst>
                        <a:outerShdw blurRad="38100" dist="38100" dir="2700000">
                          <a:srgbClr val="C0C0C0"/>
                        </a:outerShdw>
                      </a:effectLst>
                      <a:latin typeface="宋体" panose="02010600030101010101" pitchFamily="2" charset="-122"/>
                    </a:rPr>
                    <a:t>5</a:t>
                  </a:r>
                  <a:endParaRPr lang="en-US" altLang="zh-CN" sz="14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370715" name="矩形 370714"/>
                <p:cNvSpPr/>
                <p:nvPr/>
              </p:nvSpPr>
              <p:spPr>
                <a:xfrm>
                  <a:off x="3422" y="3104"/>
                  <a:ext cx="259" cy="32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342900" indent="-342900">
                    <a:spcBef>
                      <a:spcPct val="20000"/>
                    </a:spcBef>
                  </a:pPr>
                  <a:r>
                    <a:rPr lang="en-US" altLang="zh-CN" sz="1400" b="1">
                      <a:effectLst>
                        <a:outerShdw blurRad="38100" dist="38100" dir="2700000">
                          <a:srgbClr val="C0C0C0"/>
                        </a:outerShdw>
                      </a:effectLst>
                      <a:latin typeface="宋体" panose="02010600030101010101" pitchFamily="2" charset="-122"/>
                    </a:rPr>
                    <a:t>8</a:t>
                  </a:r>
                  <a:endParaRPr lang="en-US" altLang="zh-CN" sz="14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370716" name="矩形 370715"/>
                <p:cNvSpPr/>
                <p:nvPr/>
              </p:nvSpPr>
              <p:spPr>
                <a:xfrm>
                  <a:off x="4297" y="3101"/>
                  <a:ext cx="259" cy="32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342900" indent="-342900">
                    <a:spcBef>
                      <a:spcPct val="20000"/>
                    </a:spcBef>
                  </a:pPr>
                  <a:r>
                    <a:rPr lang="en-US" altLang="zh-CN" sz="1400" b="1">
                      <a:effectLst>
                        <a:outerShdw blurRad="38100" dist="38100" dir="2700000">
                          <a:srgbClr val="C0C0C0"/>
                        </a:outerShdw>
                      </a:effectLst>
                      <a:latin typeface="宋体" panose="02010600030101010101" pitchFamily="2" charset="-122"/>
                    </a:rPr>
                    <a:t>4</a:t>
                  </a:r>
                  <a:endParaRPr lang="en-US" altLang="zh-CN" sz="14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370717" name="矩形 370716"/>
                <p:cNvSpPr/>
                <p:nvPr/>
              </p:nvSpPr>
              <p:spPr>
                <a:xfrm>
                  <a:off x="3458" y="3512"/>
                  <a:ext cx="259" cy="32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342900" indent="-342900">
                    <a:spcBef>
                      <a:spcPct val="20000"/>
                    </a:spcBef>
                  </a:pPr>
                  <a:r>
                    <a:rPr lang="en-US" altLang="zh-CN" sz="1400" b="1">
                      <a:effectLst>
                        <a:outerShdw blurRad="38100" dist="38100" dir="2700000">
                          <a:srgbClr val="C0C0C0"/>
                        </a:outerShdw>
                      </a:effectLst>
                      <a:latin typeface="宋体" panose="02010600030101010101" pitchFamily="2" charset="-122"/>
                    </a:rPr>
                    <a:t>7</a:t>
                  </a:r>
                  <a:endParaRPr lang="en-US" altLang="zh-CN" sz="14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370718" name="矩形 370717"/>
                <p:cNvSpPr/>
                <p:nvPr/>
              </p:nvSpPr>
              <p:spPr>
                <a:xfrm>
                  <a:off x="4312" y="2658"/>
                  <a:ext cx="259" cy="32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342900" indent="-342900">
                    <a:spcBef>
                      <a:spcPct val="20000"/>
                    </a:spcBef>
                  </a:pPr>
                  <a:r>
                    <a:rPr lang="en-US" altLang="zh-CN" sz="1400" b="1">
                      <a:effectLst>
                        <a:outerShdw blurRad="38100" dist="38100" dir="2700000">
                          <a:srgbClr val="C0C0C0"/>
                        </a:outerShdw>
                      </a:effectLst>
                      <a:latin typeface="宋体" panose="02010600030101010101" pitchFamily="2" charset="-122"/>
                    </a:rPr>
                    <a:t>3</a:t>
                  </a:r>
                  <a:endParaRPr lang="en-US" altLang="zh-CN" sz="14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370719" name="矩形 370718"/>
                <p:cNvSpPr/>
                <p:nvPr/>
              </p:nvSpPr>
              <p:spPr>
                <a:xfrm>
                  <a:off x="3887" y="3511"/>
                  <a:ext cx="259" cy="32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342900" indent="-342900">
                    <a:spcBef>
                      <a:spcPct val="20000"/>
                    </a:spcBef>
                  </a:pPr>
                  <a:r>
                    <a:rPr lang="en-US" altLang="zh-CN" sz="1400" b="1">
                      <a:effectLst>
                        <a:outerShdw blurRad="38100" dist="38100" dir="2700000">
                          <a:srgbClr val="C0C0C0"/>
                        </a:outerShdw>
                      </a:effectLst>
                      <a:latin typeface="宋体" panose="02010600030101010101" pitchFamily="2" charset="-122"/>
                    </a:rPr>
                    <a:t>6</a:t>
                  </a:r>
                  <a:endParaRPr lang="en-US" altLang="zh-CN" sz="14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370720" name="矩形 370719"/>
                <p:cNvSpPr/>
                <p:nvPr/>
              </p:nvSpPr>
              <p:spPr>
                <a:xfrm>
                  <a:off x="3887" y="2669"/>
                  <a:ext cx="259" cy="32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342900" indent="-342900">
                    <a:spcBef>
                      <a:spcPct val="20000"/>
                    </a:spcBef>
                  </a:pPr>
                  <a:r>
                    <a:rPr lang="en-US" altLang="zh-CN" sz="1400" b="1">
                      <a:effectLst>
                        <a:outerShdw blurRad="38100" dist="38100" dir="2700000">
                          <a:srgbClr val="C0C0C0"/>
                        </a:outerShdw>
                      </a:effectLst>
                      <a:latin typeface="宋体" panose="02010600030101010101" pitchFamily="2" charset="-122"/>
                    </a:rPr>
                    <a:t>2</a:t>
                  </a:r>
                  <a:endParaRPr lang="en-US" altLang="zh-CN" sz="14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370721" name="矩形 370720"/>
                <p:cNvSpPr/>
                <p:nvPr/>
              </p:nvSpPr>
              <p:spPr>
                <a:xfrm>
                  <a:off x="3454" y="2649"/>
                  <a:ext cx="259" cy="32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marL="342900" indent="-342900">
                    <a:spcBef>
                      <a:spcPct val="20000"/>
                    </a:spcBef>
                  </a:pPr>
                  <a:r>
                    <a:rPr lang="en-US" altLang="zh-CN" sz="1400" b="1">
                      <a:effectLst>
                        <a:outerShdw blurRad="38100" dist="38100" dir="2700000">
                          <a:srgbClr val="C0C0C0"/>
                        </a:outerShdw>
                      </a:effectLst>
                      <a:latin typeface="宋体" panose="02010600030101010101" pitchFamily="2" charset="-122"/>
                    </a:rPr>
                    <a:t>1</a:t>
                  </a:r>
                  <a:endParaRPr lang="en-US" altLang="zh-CN" sz="14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宋体" panose="02010600030101010101" pitchFamily="2" charset="-122"/>
                  </a:endParaRPr>
                </a:p>
              </p:txBody>
            </p:sp>
          </p:grpSp>
          <p:sp>
            <p:nvSpPr>
              <p:cNvPr id="370722" name="右箭头 370721"/>
              <p:cNvSpPr/>
              <p:nvPr/>
            </p:nvSpPr>
            <p:spPr>
              <a:xfrm>
                <a:off x="6483" y="6595"/>
                <a:ext cx="2142" cy="408"/>
              </a:xfrm>
              <a:prstGeom prst="rightArrow">
                <a:avLst>
                  <a:gd name="adj1" fmla="val 50000"/>
                  <a:gd name="adj2" fmla="val 131441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800"/>
              </a:p>
            </p:txBody>
          </p:sp>
          <p:sp>
            <p:nvSpPr>
              <p:cNvPr id="370723" name="矩形 370722"/>
              <p:cNvSpPr/>
              <p:nvPr/>
            </p:nvSpPr>
            <p:spPr>
              <a:xfrm>
                <a:off x="1425" y="5400"/>
                <a:ext cx="1463" cy="26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zh-CN" altLang="en-US" sz="14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宋体" panose="02010600030101010101" pitchFamily="2" charset="-122"/>
                  </a:rPr>
                  <a:t> </a:t>
                </a:r>
                <a:r>
                  <a:rPr lang="en-US" altLang="zh-CN" sz="1000" b="1">
                    <a:solidFill>
                      <a:schemeClr val="tx2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宋体" panose="02010600030101010101" pitchFamily="2" charset="-122"/>
                  </a:rPr>
                  <a:t>S</a:t>
                </a:r>
                <a:r>
                  <a:rPr lang="en-US" altLang="zh-CN" sz="1000" b="1" baseline="-10000">
                    <a:solidFill>
                      <a:schemeClr val="tx2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宋体" panose="02010600030101010101" pitchFamily="2" charset="-122"/>
                  </a:rPr>
                  <a:t>0</a:t>
                </a:r>
                <a:endParaRPr lang="en-US" altLang="zh-CN" sz="1000" b="1" baseline="-10000">
                  <a:solidFill>
                    <a:schemeClr val="tx2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宋体" panose="02010600030101010101" pitchFamily="2" charset="-122"/>
                </a:endParaRPr>
              </a:p>
              <a:p>
                <a:pPr marL="342900" indent="-342900">
                  <a:spcBef>
                    <a:spcPct val="20000"/>
                  </a:spcBef>
                </a:pPr>
                <a:r>
                  <a:rPr lang="zh-CN" altLang="en-US" sz="1000" b="1" dirty="0">
                    <a:solidFill>
                      <a:schemeClr val="tx2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宋体" panose="02010600030101010101" pitchFamily="2" charset="-122"/>
                  </a:rPr>
                  <a:t>初始</a:t>
                </a:r>
                <a:endParaRPr lang="zh-CN" altLang="en-US" sz="1000" b="1" dirty="0">
                  <a:solidFill>
                    <a:schemeClr val="tx2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宋体" panose="02010600030101010101" pitchFamily="2" charset="-122"/>
                </a:endParaRPr>
              </a:p>
              <a:p>
                <a:pPr marL="342900" indent="-342900">
                  <a:spcBef>
                    <a:spcPct val="20000"/>
                  </a:spcBef>
                </a:pPr>
                <a:r>
                  <a:rPr lang="zh-CN" altLang="en-US" sz="1000" b="1" dirty="0">
                    <a:solidFill>
                      <a:schemeClr val="tx2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宋体" panose="02010600030101010101" pitchFamily="2" charset="-122"/>
                  </a:rPr>
                  <a:t>状态</a:t>
                </a:r>
                <a:r>
                  <a:rPr lang="zh-CN" altLang="en-US" sz="12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宋体" panose="02010600030101010101" pitchFamily="2" charset="-122"/>
                  </a:rPr>
                  <a:t> </a:t>
                </a:r>
                <a:endParaRPr lang="zh-CN" altLang="en-US" sz="1200" b="1">
                  <a:effectLst>
                    <a:outerShdw blurRad="38100" dist="38100" dir="2700000">
                      <a:srgbClr val="C0C0C0"/>
                    </a:outerShdw>
                  </a:effectLst>
                  <a:latin typeface="宋体" panose="02010600030101010101" pitchFamily="2" charset="-122"/>
                </a:endParaRPr>
              </a:p>
            </p:txBody>
          </p:sp>
        </p:grpSp>
        <p:sp>
          <p:nvSpPr>
            <p:cNvPr id="370724" name="矩形 370723"/>
            <p:cNvSpPr/>
            <p:nvPr/>
          </p:nvSpPr>
          <p:spPr>
            <a:xfrm>
              <a:off x="9572" y="5724"/>
              <a:ext cx="1011" cy="1442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zh-CN" altLang="en-US" sz="1400" b="1">
                  <a:solidFill>
                    <a:schemeClr val="tx2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宋体" panose="02010600030101010101" pitchFamily="2" charset="-122"/>
                </a:rPr>
                <a:t> </a:t>
              </a:r>
              <a:r>
                <a:rPr lang="en-US" altLang="zh-CN" sz="1400" b="1" dirty="0" err="1">
                  <a:solidFill>
                    <a:schemeClr val="tx2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宋体" panose="02010600030101010101" pitchFamily="2" charset="-122"/>
                </a:rPr>
                <a:t>Sg</a:t>
              </a:r>
              <a:endParaRPr lang="en-US" altLang="zh-CN" sz="1400" b="1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zh-CN" altLang="en-US" sz="1200" b="1" dirty="0">
                  <a:solidFill>
                    <a:schemeClr val="tx2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宋体" panose="02010600030101010101" pitchFamily="2" charset="-122"/>
                </a:rPr>
                <a:t>目标</a:t>
              </a:r>
              <a:endParaRPr lang="zh-CN" altLang="en-US" sz="1200" b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zh-CN" altLang="en-US" sz="1200" b="1" dirty="0">
                  <a:solidFill>
                    <a:schemeClr val="tx2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宋体" panose="02010600030101010101" pitchFamily="2" charset="-122"/>
                </a:rPr>
                <a:t>状态</a:t>
              </a:r>
              <a:endParaRPr lang="zh-CN" altLang="en-US" sz="1200" b="1" baseline="-10000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</a:endParaRPr>
            </a:p>
          </p:txBody>
        </p:sp>
      </p:grpSp>
      <p:sp>
        <p:nvSpPr>
          <p:cNvPr id="117" name="标题 1"/>
          <p:cNvSpPr txBox="1"/>
          <p:nvPr/>
        </p:nvSpPr>
        <p:spPr>
          <a:xfrm>
            <a:off x="457835" y="436830"/>
            <a:ext cx="1218540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DFS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71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71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7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71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71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71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71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71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371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7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7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371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371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7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7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371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371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37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7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2" dur="500"/>
                                        <p:tgtEl>
                                          <p:spTgt spid="371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7" dur="500"/>
                                        <p:tgtEl>
                                          <p:spTgt spid="371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37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7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37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7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37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7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37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7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37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37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37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37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37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37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500"/>
                                        <p:tgtEl>
                                          <p:spTgt spid="37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37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2" dur="500"/>
                                        <p:tgtEl>
                                          <p:spTgt spid="37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37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2" dur="500"/>
                                        <p:tgtEl>
                                          <p:spTgt spid="37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5" grpId="0" bldLvl="0" animBg="1"/>
      <p:bldP spid="371768" grpId="0" bldLvl="0" animBg="1"/>
      <p:bldP spid="371770" grpId="0" bldLvl="0" animBg="1"/>
      <p:bldP spid="371771" grpId="0" bldLvl="0" animBg="1"/>
      <p:bldP spid="371772" grpId="0" bldLvl="0" animBg="1"/>
      <p:bldP spid="371773" grpId="0" bldLvl="0" animBg="1"/>
      <p:bldP spid="371774" grpId="0" bldLvl="0" animBg="1"/>
      <p:bldP spid="371775" grpId="0" bldLvl="0" animBg="1"/>
      <p:bldP spid="371776" grpId="0" bldLvl="0" animBg="1"/>
      <p:bldP spid="371777" grpId="0" bldLvl="0" animBg="1"/>
      <p:bldP spid="371778" grpId="0" bldLvl="0" animBg="1"/>
      <p:bldP spid="371779" grpId="0" bldLvl="0" animBg="1"/>
      <p:bldP spid="371780" grpId="0" bldLvl="0" animBg="1"/>
      <p:bldP spid="371784" grpId="0" bldLvl="0" animBg="1"/>
      <p:bldP spid="371785" grpId="0" build="p"/>
      <p:bldP spid="371786" grpId="0" build="p"/>
      <p:bldP spid="371787" grpId="0" build="p"/>
      <p:bldP spid="371788" grpId="0" build="p"/>
      <p:bldP spid="371789" grpId="0" build="p"/>
      <p:bldP spid="371790" grpId="0" build="p"/>
      <p:bldP spid="371791" grpId="0" build="p"/>
      <p:bldP spid="371792" grpId="0" build="p"/>
      <p:bldP spid="37179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3" name="文本框 373762"/>
          <p:cNvSpPr txBox="1"/>
          <p:nvPr/>
        </p:nvSpPr>
        <p:spPr>
          <a:xfrm>
            <a:off x="4474353" y="1385476"/>
            <a:ext cx="822468" cy="854075"/>
          </a:xfrm>
          <a:prstGeom prst="rect">
            <a:avLst/>
          </a:prstGeom>
          <a:noFill/>
          <a:ln w="2857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lstStyle/>
          <a:p>
            <a:r>
              <a: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2        3</a:t>
            </a:r>
            <a:endParaRPr lang="en-US" altLang="zh-CN" sz="16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1   8   4</a:t>
            </a:r>
            <a:endParaRPr lang="en-US" altLang="zh-CN" sz="16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altLang="zh-CN" sz="16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7   6   5</a:t>
            </a:r>
            <a:endParaRPr lang="en-US" altLang="zh-CN" sz="16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73764" name="椭圆 373763"/>
          <p:cNvSpPr/>
          <p:nvPr/>
        </p:nvSpPr>
        <p:spPr>
          <a:xfrm>
            <a:off x="5338103" y="1206089"/>
            <a:ext cx="406471" cy="432792"/>
          </a:xfrm>
          <a:prstGeom prst="ellipse">
            <a:avLst/>
          </a:prstGeom>
          <a:noFill/>
          <a:ln w="2857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1</a:t>
            </a:r>
            <a:endParaRPr lang="en-US" altLang="zh-CN" sz="24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73765" name="椭圆 373764"/>
          <p:cNvSpPr/>
          <p:nvPr/>
        </p:nvSpPr>
        <p:spPr>
          <a:xfrm>
            <a:off x="3069172" y="2285093"/>
            <a:ext cx="406471" cy="432792"/>
          </a:xfrm>
          <a:prstGeom prst="ellipse">
            <a:avLst/>
          </a:prstGeom>
          <a:noFill/>
          <a:ln w="2857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endParaRPr lang="en-US" altLang="zh-CN" sz="24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73766" name="椭圆 373765"/>
          <p:cNvSpPr/>
          <p:nvPr/>
        </p:nvSpPr>
        <p:spPr>
          <a:xfrm>
            <a:off x="1849760" y="3504293"/>
            <a:ext cx="406471" cy="432792"/>
          </a:xfrm>
          <a:prstGeom prst="ellipse">
            <a:avLst/>
          </a:prstGeom>
          <a:noFill/>
          <a:ln w="2857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5</a:t>
            </a:r>
            <a:endParaRPr lang="en-US" altLang="zh-CN" sz="24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73767" name="椭圆 373766"/>
          <p:cNvSpPr/>
          <p:nvPr/>
        </p:nvSpPr>
        <p:spPr>
          <a:xfrm>
            <a:off x="3602664" y="3666218"/>
            <a:ext cx="406471" cy="432792"/>
          </a:xfrm>
          <a:prstGeom prst="ellipse">
            <a:avLst/>
          </a:prstGeom>
          <a:noFill/>
          <a:ln w="2857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6</a:t>
            </a:r>
            <a:endParaRPr lang="en-US" altLang="zh-CN" sz="24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73768" name="椭圆 373767"/>
          <p:cNvSpPr/>
          <p:nvPr/>
        </p:nvSpPr>
        <p:spPr>
          <a:xfrm>
            <a:off x="4822076" y="3656693"/>
            <a:ext cx="406471" cy="432792"/>
          </a:xfrm>
          <a:prstGeom prst="ellipse">
            <a:avLst/>
          </a:prstGeom>
          <a:noFill/>
          <a:ln w="2857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7</a:t>
            </a:r>
            <a:endParaRPr lang="en-US" altLang="zh-CN" sz="24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73769" name="椭圆 373768"/>
          <p:cNvSpPr/>
          <p:nvPr/>
        </p:nvSpPr>
        <p:spPr>
          <a:xfrm>
            <a:off x="4898289" y="2361293"/>
            <a:ext cx="406471" cy="432792"/>
          </a:xfrm>
          <a:prstGeom prst="ellipse">
            <a:avLst/>
          </a:prstGeom>
          <a:noFill/>
          <a:ln w="2857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3</a:t>
            </a:r>
            <a:endParaRPr lang="en-US" altLang="zh-CN" sz="24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73770" name="矩形标注 373769"/>
          <p:cNvSpPr/>
          <p:nvPr/>
        </p:nvSpPr>
        <p:spPr>
          <a:xfrm>
            <a:off x="8207214" y="4830350"/>
            <a:ext cx="838346" cy="457200"/>
          </a:xfrm>
          <a:prstGeom prst="wedgeRectCallout">
            <a:avLst>
              <a:gd name="adj1" fmla="val 17504"/>
              <a:gd name="adj2" fmla="val 134042"/>
            </a:avLst>
          </a:prstGeom>
          <a:noFill/>
          <a:ln w="28575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400" b="1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目标</a:t>
            </a:r>
            <a:endParaRPr lang="zh-CN" altLang="en-US" sz="2400" b="1" dirty="0">
              <a:solidFill>
                <a:schemeClr val="hlink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73771" name="椭圆 373770"/>
          <p:cNvSpPr/>
          <p:nvPr/>
        </p:nvSpPr>
        <p:spPr>
          <a:xfrm>
            <a:off x="6270127" y="3580493"/>
            <a:ext cx="406471" cy="432792"/>
          </a:xfrm>
          <a:prstGeom prst="ellipse">
            <a:avLst/>
          </a:prstGeom>
          <a:noFill/>
          <a:ln w="2857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8</a:t>
            </a:r>
            <a:endParaRPr lang="en-US" altLang="zh-CN" sz="24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73772" name="椭圆 373771"/>
          <p:cNvSpPr/>
          <p:nvPr/>
        </p:nvSpPr>
        <p:spPr>
          <a:xfrm>
            <a:off x="6422554" y="2361293"/>
            <a:ext cx="406471" cy="432792"/>
          </a:xfrm>
          <a:prstGeom prst="ellipse">
            <a:avLst/>
          </a:prstGeom>
          <a:noFill/>
          <a:ln w="2857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4</a:t>
            </a:r>
            <a:endParaRPr lang="en-US" altLang="zh-CN" sz="2400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73773" name="矩形 373772"/>
          <p:cNvSpPr/>
          <p:nvPr/>
        </p:nvSpPr>
        <p:spPr>
          <a:xfrm>
            <a:off x="95267" y="1491838"/>
            <a:ext cx="6430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0</a:t>
            </a:r>
            <a:r>
              <a: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层</a:t>
            </a:r>
            <a:endParaRPr lang="zh-CN" altLang="en-US" sz="24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73774" name="矩形 373773"/>
          <p:cNvSpPr/>
          <p:nvPr/>
        </p:nvSpPr>
        <p:spPr>
          <a:xfrm>
            <a:off x="95267" y="2766600"/>
            <a:ext cx="6430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1</a:t>
            </a:r>
            <a:r>
              <a: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层</a:t>
            </a:r>
            <a:endParaRPr lang="zh-CN" altLang="en-US" sz="24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73775" name="矩形 373774"/>
          <p:cNvSpPr/>
          <p:nvPr/>
        </p:nvSpPr>
        <p:spPr>
          <a:xfrm>
            <a:off x="95267" y="4138200"/>
            <a:ext cx="6430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层</a:t>
            </a:r>
            <a:endParaRPr lang="zh-CN" altLang="en-US" sz="24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73776" name="矩形 373775"/>
          <p:cNvSpPr/>
          <p:nvPr/>
        </p:nvSpPr>
        <p:spPr>
          <a:xfrm>
            <a:off x="95267" y="5509800"/>
            <a:ext cx="6430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3</a:t>
            </a:r>
            <a:r>
              <a: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层</a:t>
            </a:r>
            <a:endParaRPr lang="zh-CN" altLang="en-US" sz="24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373777" name="组合 373776"/>
          <p:cNvGrpSpPr/>
          <p:nvPr/>
        </p:nvGrpSpPr>
        <p:grpSpPr>
          <a:xfrm>
            <a:off x="3067584" y="2157000"/>
            <a:ext cx="3870997" cy="1454150"/>
            <a:chOff x="1872" y="720"/>
            <a:chExt cx="2438" cy="916"/>
          </a:xfrm>
        </p:grpSpPr>
        <p:grpSp>
          <p:nvGrpSpPr>
            <p:cNvPr id="373778" name="组合 373777"/>
            <p:cNvGrpSpPr/>
            <p:nvPr/>
          </p:nvGrpSpPr>
          <p:grpSpPr>
            <a:xfrm>
              <a:off x="1872" y="768"/>
              <a:ext cx="2438" cy="868"/>
              <a:chOff x="1872" y="768"/>
              <a:chExt cx="2438" cy="868"/>
            </a:xfrm>
          </p:grpSpPr>
          <p:sp>
            <p:nvSpPr>
              <p:cNvPr id="373779" name="文本框 373778"/>
              <p:cNvSpPr txBox="1"/>
              <p:nvPr/>
            </p:nvSpPr>
            <p:spPr>
              <a:xfrm>
                <a:off x="2784" y="1098"/>
                <a:ext cx="518" cy="538"/>
              </a:xfrm>
              <a:prstGeom prst="rect">
                <a:avLst/>
              </a:prstGeom>
              <a:noFill/>
              <a:ln w="28575" cap="flat" cmpd="sng">
                <a:solidFill>
                  <a:schemeClr val="tx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>
                <a:spAutoFit/>
              </a:bodyPr>
              <a:lstStyle/>
              <a:p>
                <a:r>
                  <a:rPr lang="zh-CN" altLang="en-US" sz="1600" b="1" dirty="0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     </a:t>
                </a:r>
                <a:r>
                  <a:rPr lang="en-US" altLang="zh-CN" sz="16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2   3</a:t>
                </a:r>
                <a:endPara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  <a:p>
                <a:r>
                  <a:rPr lang="en-US" altLang="zh-CN" sz="16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1   8   4</a:t>
                </a:r>
                <a:endPara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  <a:p>
                <a:r>
                  <a:rPr lang="en-US" altLang="zh-CN" sz="16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7   6   5</a:t>
                </a:r>
                <a:endPara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3780" name="文本框 373779"/>
              <p:cNvSpPr txBox="1"/>
              <p:nvPr/>
            </p:nvSpPr>
            <p:spPr>
              <a:xfrm>
                <a:off x="1872" y="1098"/>
                <a:ext cx="518" cy="538"/>
              </a:xfrm>
              <a:prstGeom prst="rect">
                <a:avLst/>
              </a:prstGeom>
              <a:noFill/>
              <a:ln w="28575" cap="flat" cmpd="sng">
                <a:solidFill>
                  <a:schemeClr val="tx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altLang="zh-CN" sz="16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2   8   3</a:t>
                </a:r>
                <a:endPara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  <a:p>
                <a:r>
                  <a:rPr lang="en-US" altLang="zh-CN" sz="16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1        4</a:t>
                </a:r>
                <a:endPara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  <a:p>
                <a:r>
                  <a:rPr lang="en-US" altLang="zh-CN" sz="16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7   6   5</a:t>
                </a:r>
                <a:endPara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3781" name="文本框 373780"/>
              <p:cNvSpPr txBox="1"/>
              <p:nvPr/>
            </p:nvSpPr>
            <p:spPr>
              <a:xfrm>
                <a:off x="3792" y="1098"/>
                <a:ext cx="518" cy="538"/>
              </a:xfrm>
              <a:prstGeom prst="rect">
                <a:avLst/>
              </a:prstGeom>
              <a:noFill/>
              <a:ln w="28575" cap="flat" cmpd="sng">
                <a:solidFill>
                  <a:schemeClr val="tx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altLang="zh-CN" sz="16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2   3</a:t>
                </a:r>
                <a:endPara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  <a:p>
                <a:r>
                  <a:rPr lang="en-US" altLang="zh-CN" sz="16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1   8   4</a:t>
                </a:r>
                <a:endPara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  <a:p>
                <a:r>
                  <a:rPr lang="en-US" altLang="zh-CN" sz="16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7   6   5</a:t>
                </a:r>
                <a:endPara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3782" name="直接连接符 373781"/>
              <p:cNvSpPr/>
              <p:nvPr/>
            </p:nvSpPr>
            <p:spPr>
              <a:xfrm flipV="1">
                <a:off x="2112" y="768"/>
                <a:ext cx="864" cy="33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373783" name="直接连接符 373782"/>
              <p:cNvSpPr/>
              <p:nvPr/>
            </p:nvSpPr>
            <p:spPr>
              <a:xfrm flipH="1" flipV="1">
                <a:off x="2976" y="768"/>
                <a:ext cx="48" cy="336"/>
              </a:xfrm>
              <a:prstGeom prst="line">
                <a:avLst/>
              </a:prstGeom>
              <a:ln w="28575" cap="flat" cmpd="sng">
                <a:solidFill>
                  <a:srgbClr val="00FF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373784" name="直接连接符 373783"/>
              <p:cNvSpPr/>
              <p:nvPr/>
            </p:nvSpPr>
            <p:spPr>
              <a:xfrm flipH="1" flipV="1">
                <a:off x="3072" y="768"/>
                <a:ext cx="960" cy="33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373785" name="矩形 373784"/>
            <p:cNvSpPr/>
            <p:nvPr/>
          </p:nvSpPr>
          <p:spPr>
            <a:xfrm>
              <a:off x="2208" y="720"/>
              <a:ext cx="30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400" b="1" dirty="0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下</a:t>
              </a:r>
              <a:endPara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373786" name="矩形 373785"/>
            <p:cNvSpPr/>
            <p:nvPr/>
          </p:nvSpPr>
          <p:spPr>
            <a:xfrm>
              <a:off x="2715" y="816"/>
              <a:ext cx="30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400" b="1" dirty="0">
                  <a:solidFill>
                    <a:schemeClr val="hlink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左</a:t>
              </a:r>
              <a:endParaRPr lang="zh-CN" altLang="en-US" sz="2400" b="1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373787" name="矩形 373786"/>
            <p:cNvSpPr/>
            <p:nvPr/>
          </p:nvSpPr>
          <p:spPr>
            <a:xfrm>
              <a:off x="3579" y="720"/>
              <a:ext cx="30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400" b="1" dirty="0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右</a:t>
              </a:r>
              <a:endPara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73788" name="组合 373787"/>
          <p:cNvGrpSpPr/>
          <p:nvPr/>
        </p:nvGrpSpPr>
        <p:grpSpPr>
          <a:xfrm>
            <a:off x="1924385" y="3366675"/>
            <a:ext cx="3413718" cy="1530350"/>
            <a:chOff x="1152" y="1488"/>
            <a:chExt cx="2150" cy="964"/>
          </a:xfrm>
        </p:grpSpPr>
        <p:grpSp>
          <p:nvGrpSpPr>
            <p:cNvPr id="373789" name="组合 373788"/>
            <p:cNvGrpSpPr/>
            <p:nvPr/>
          </p:nvGrpSpPr>
          <p:grpSpPr>
            <a:xfrm>
              <a:off x="1152" y="1632"/>
              <a:ext cx="2150" cy="820"/>
              <a:chOff x="1152" y="1632"/>
              <a:chExt cx="2150" cy="820"/>
            </a:xfrm>
          </p:grpSpPr>
          <p:sp>
            <p:nvSpPr>
              <p:cNvPr id="373790" name="文本框 373789"/>
              <p:cNvSpPr txBox="1"/>
              <p:nvPr/>
            </p:nvSpPr>
            <p:spPr>
              <a:xfrm>
                <a:off x="2784" y="1914"/>
                <a:ext cx="518" cy="538"/>
              </a:xfrm>
              <a:prstGeom prst="rect">
                <a:avLst/>
              </a:prstGeom>
              <a:noFill/>
              <a:ln w="28575" cap="flat" cmpd="sng">
                <a:solidFill>
                  <a:schemeClr val="tx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altLang="zh-CN" sz="16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2   8   3</a:t>
                </a:r>
                <a:endPara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  <a:p>
                <a:r>
                  <a:rPr lang="en-US" altLang="zh-CN" sz="16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1   4</a:t>
                </a:r>
                <a:endPara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  <a:p>
                <a:r>
                  <a:rPr lang="en-US" altLang="zh-CN" sz="16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7   6   5</a:t>
                </a:r>
                <a:endPara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3791" name="文本框 373790"/>
              <p:cNvSpPr txBox="1"/>
              <p:nvPr/>
            </p:nvSpPr>
            <p:spPr>
              <a:xfrm>
                <a:off x="1152" y="1866"/>
                <a:ext cx="518" cy="538"/>
              </a:xfrm>
              <a:prstGeom prst="rect">
                <a:avLst/>
              </a:prstGeom>
              <a:noFill/>
              <a:ln w="28575" cap="flat" cmpd="sng">
                <a:solidFill>
                  <a:schemeClr val="tx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altLang="zh-CN" sz="16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2   8   3</a:t>
                </a:r>
                <a:endPara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  <a:p>
                <a:r>
                  <a:rPr lang="en-US" altLang="zh-CN" sz="16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1   6   4</a:t>
                </a:r>
                <a:endPara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  <a:p>
                <a:r>
                  <a:rPr lang="en-US" altLang="zh-CN" sz="16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7        5</a:t>
                </a:r>
                <a:endPara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3792" name="文本框 373791"/>
              <p:cNvSpPr txBox="1"/>
              <p:nvPr/>
            </p:nvSpPr>
            <p:spPr>
              <a:xfrm>
                <a:off x="1968" y="1866"/>
                <a:ext cx="518" cy="538"/>
              </a:xfrm>
              <a:prstGeom prst="rect">
                <a:avLst/>
              </a:prstGeom>
              <a:noFill/>
              <a:ln w="28575" cap="flat" cmpd="sng">
                <a:solidFill>
                  <a:schemeClr val="tx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altLang="zh-CN" sz="16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2   8   3</a:t>
                </a:r>
                <a:endPara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  <a:p>
                <a:r>
                  <a:rPr lang="en-US" altLang="zh-CN" sz="16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     1   4</a:t>
                </a:r>
                <a:endPara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  <a:p>
                <a:r>
                  <a:rPr lang="en-US" altLang="zh-CN" sz="16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7   6   5</a:t>
                </a:r>
                <a:endPara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3793" name="直接连接符 373792"/>
              <p:cNvSpPr/>
              <p:nvPr/>
            </p:nvSpPr>
            <p:spPr>
              <a:xfrm flipV="1">
                <a:off x="1392" y="1632"/>
                <a:ext cx="672" cy="24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373794" name="直接连接符 373793"/>
              <p:cNvSpPr/>
              <p:nvPr/>
            </p:nvSpPr>
            <p:spPr>
              <a:xfrm flipH="1" flipV="1">
                <a:off x="2112" y="1632"/>
                <a:ext cx="96" cy="24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373795" name="直接连接符 373794"/>
              <p:cNvSpPr/>
              <p:nvPr/>
            </p:nvSpPr>
            <p:spPr>
              <a:xfrm flipH="1" flipV="1">
                <a:off x="2160" y="1632"/>
                <a:ext cx="864" cy="288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373796" name="矩形 373795"/>
            <p:cNvSpPr/>
            <p:nvPr/>
          </p:nvSpPr>
          <p:spPr>
            <a:xfrm>
              <a:off x="1392" y="1536"/>
              <a:ext cx="30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400" b="1" dirty="0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下</a:t>
              </a:r>
              <a:endPara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373797" name="矩形 373796"/>
            <p:cNvSpPr/>
            <p:nvPr/>
          </p:nvSpPr>
          <p:spPr>
            <a:xfrm>
              <a:off x="1920" y="1632"/>
              <a:ext cx="30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左</a:t>
              </a:r>
              <a:endPara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373798" name="矩形 373797"/>
            <p:cNvSpPr/>
            <p:nvPr/>
          </p:nvSpPr>
          <p:spPr>
            <a:xfrm>
              <a:off x="2448" y="1488"/>
              <a:ext cx="30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400" b="1" dirty="0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右</a:t>
              </a:r>
              <a:endPara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73799" name="组合 373798"/>
          <p:cNvGrpSpPr/>
          <p:nvPr/>
        </p:nvGrpSpPr>
        <p:grpSpPr>
          <a:xfrm>
            <a:off x="4972915" y="3376200"/>
            <a:ext cx="1889453" cy="1454150"/>
            <a:chOff x="3072" y="1488"/>
            <a:chExt cx="1190" cy="916"/>
          </a:xfrm>
        </p:grpSpPr>
        <p:grpSp>
          <p:nvGrpSpPr>
            <p:cNvPr id="373800" name="组合 373799"/>
            <p:cNvGrpSpPr/>
            <p:nvPr/>
          </p:nvGrpSpPr>
          <p:grpSpPr>
            <a:xfrm>
              <a:off x="3072" y="1632"/>
              <a:ext cx="1190" cy="772"/>
              <a:chOff x="3072" y="1632"/>
              <a:chExt cx="1190" cy="772"/>
            </a:xfrm>
          </p:grpSpPr>
          <p:sp>
            <p:nvSpPr>
              <p:cNvPr id="373801" name="文本框 373800"/>
              <p:cNvSpPr txBox="1"/>
              <p:nvPr/>
            </p:nvSpPr>
            <p:spPr>
              <a:xfrm>
                <a:off x="3744" y="1866"/>
                <a:ext cx="518" cy="538"/>
              </a:xfrm>
              <a:prstGeom prst="rect">
                <a:avLst/>
              </a:prstGeom>
              <a:noFill/>
              <a:ln w="28575" cap="flat" cmpd="sng">
                <a:solidFill>
                  <a:schemeClr val="tx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altLang="zh-CN" sz="16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1   2   3</a:t>
                </a:r>
                <a:endPara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  <a:p>
                <a:r>
                  <a:rPr lang="en-US" altLang="zh-CN" sz="16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     8   4</a:t>
                </a:r>
                <a:endPara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  <a:p>
                <a:r>
                  <a:rPr lang="en-US" altLang="zh-CN" sz="16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7   6   5</a:t>
                </a:r>
                <a:endPara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3802" name="直接连接符 373801"/>
              <p:cNvSpPr/>
              <p:nvPr/>
            </p:nvSpPr>
            <p:spPr>
              <a:xfrm flipH="1" flipV="1">
                <a:off x="3072" y="1632"/>
                <a:ext cx="912" cy="240"/>
              </a:xfrm>
              <a:prstGeom prst="line">
                <a:avLst/>
              </a:prstGeom>
              <a:ln w="28575" cap="flat" cmpd="sng">
                <a:solidFill>
                  <a:srgbClr val="00FF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373803" name="矩形 373802"/>
            <p:cNvSpPr/>
            <p:nvPr/>
          </p:nvSpPr>
          <p:spPr>
            <a:xfrm>
              <a:off x="3408" y="1488"/>
              <a:ext cx="30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400" b="1" dirty="0">
                  <a:solidFill>
                    <a:schemeClr val="hlink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下</a:t>
              </a:r>
              <a:endParaRPr lang="zh-CN" altLang="en-US" sz="2400" b="1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73804" name="组合 373803"/>
          <p:cNvGrpSpPr/>
          <p:nvPr/>
        </p:nvGrpSpPr>
        <p:grpSpPr>
          <a:xfrm>
            <a:off x="6573393" y="3452400"/>
            <a:ext cx="1737027" cy="1377950"/>
            <a:chOff x="4080" y="1536"/>
            <a:chExt cx="1094" cy="868"/>
          </a:xfrm>
        </p:grpSpPr>
        <p:grpSp>
          <p:nvGrpSpPr>
            <p:cNvPr id="373805" name="组合 373804"/>
            <p:cNvGrpSpPr/>
            <p:nvPr/>
          </p:nvGrpSpPr>
          <p:grpSpPr>
            <a:xfrm>
              <a:off x="4080" y="1632"/>
              <a:ext cx="1094" cy="772"/>
              <a:chOff x="4080" y="1632"/>
              <a:chExt cx="1094" cy="772"/>
            </a:xfrm>
          </p:grpSpPr>
          <p:sp>
            <p:nvSpPr>
              <p:cNvPr id="373806" name="文本框 373805"/>
              <p:cNvSpPr txBox="1"/>
              <p:nvPr/>
            </p:nvSpPr>
            <p:spPr>
              <a:xfrm>
                <a:off x="4656" y="1866"/>
                <a:ext cx="518" cy="538"/>
              </a:xfrm>
              <a:prstGeom prst="rect">
                <a:avLst/>
              </a:prstGeom>
              <a:noFill/>
              <a:ln w="28575" cap="flat" cmpd="sng">
                <a:solidFill>
                  <a:schemeClr val="tx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altLang="zh-CN" sz="16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2   3   4</a:t>
                </a:r>
                <a:endPara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  <a:p>
                <a:r>
                  <a:rPr lang="en-US" altLang="zh-CN" sz="16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1   8   </a:t>
                </a:r>
                <a:endPara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  <a:p>
                <a:r>
                  <a:rPr lang="en-US" altLang="zh-CN" sz="16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7   6   5</a:t>
                </a:r>
                <a:endPara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3807" name="直接连接符 373806"/>
              <p:cNvSpPr/>
              <p:nvPr/>
            </p:nvSpPr>
            <p:spPr>
              <a:xfrm flipH="1" flipV="1">
                <a:off x="4080" y="1632"/>
                <a:ext cx="816" cy="24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373808" name="矩形 373807"/>
            <p:cNvSpPr/>
            <p:nvPr/>
          </p:nvSpPr>
          <p:spPr>
            <a:xfrm>
              <a:off x="4512" y="1536"/>
              <a:ext cx="30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400" b="1" dirty="0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下</a:t>
              </a:r>
              <a:endPara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73809" name="组合 373808"/>
          <p:cNvGrpSpPr/>
          <p:nvPr/>
        </p:nvGrpSpPr>
        <p:grpSpPr>
          <a:xfrm>
            <a:off x="663692" y="4747800"/>
            <a:ext cx="1979957" cy="1454150"/>
            <a:chOff x="358" y="2352"/>
            <a:chExt cx="1247" cy="916"/>
          </a:xfrm>
        </p:grpSpPr>
        <p:grpSp>
          <p:nvGrpSpPr>
            <p:cNvPr id="373810" name="组合 373809"/>
            <p:cNvGrpSpPr/>
            <p:nvPr/>
          </p:nvGrpSpPr>
          <p:grpSpPr>
            <a:xfrm>
              <a:off x="358" y="2400"/>
              <a:ext cx="1190" cy="868"/>
              <a:chOff x="358" y="2400"/>
              <a:chExt cx="1190" cy="868"/>
            </a:xfrm>
          </p:grpSpPr>
          <p:sp>
            <p:nvSpPr>
              <p:cNvPr id="373811" name="文本框 373810"/>
              <p:cNvSpPr txBox="1"/>
              <p:nvPr/>
            </p:nvSpPr>
            <p:spPr>
              <a:xfrm>
                <a:off x="1030" y="2730"/>
                <a:ext cx="518" cy="538"/>
              </a:xfrm>
              <a:prstGeom prst="rect">
                <a:avLst/>
              </a:prstGeom>
              <a:noFill/>
              <a:ln w="28575" cap="flat" cmpd="sng">
                <a:solidFill>
                  <a:schemeClr val="tx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altLang="zh-CN" sz="16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2   8   3</a:t>
                </a:r>
                <a:endPara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  <a:p>
                <a:r>
                  <a:rPr lang="en-US" altLang="zh-CN" sz="16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1   6   4</a:t>
                </a:r>
                <a:endPara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  <a:p>
                <a:r>
                  <a:rPr lang="en-US" altLang="zh-CN" sz="16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7   5</a:t>
                </a:r>
                <a:endPara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3812" name="文本框 373811"/>
              <p:cNvSpPr txBox="1"/>
              <p:nvPr/>
            </p:nvSpPr>
            <p:spPr>
              <a:xfrm>
                <a:off x="358" y="2730"/>
                <a:ext cx="518" cy="538"/>
              </a:xfrm>
              <a:prstGeom prst="rect">
                <a:avLst/>
              </a:prstGeom>
              <a:noFill/>
              <a:ln w="28575" cap="flat" cmpd="sng">
                <a:solidFill>
                  <a:schemeClr val="tx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altLang="zh-CN" sz="16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2   8   3</a:t>
                </a:r>
                <a:endPara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  <a:p>
                <a:r>
                  <a:rPr lang="en-US" altLang="zh-CN" sz="16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1   6   4</a:t>
                </a:r>
                <a:endPara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  <a:p>
                <a:r>
                  <a:rPr lang="en-US" altLang="zh-CN" sz="16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    7   5</a:t>
                </a:r>
                <a:endPara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3813" name="直接连接符 373812"/>
              <p:cNvSpPr/>
              <p:nvPr/>
            </p:nvSpPr>
            <p:spPr>
              <a:xfrm flipV="1">
                <a:off x="624" y="2400"/>
                <a:ext cx="720" cy="33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373814" name="直接连接符 373813"/>
              <p:cNvSpPr/>
              <p:nvPr/>
            </p:nvSpPr>
            <p:spPr>
              <a:xfrm flipV="1">
                <a:off x="1296" y="2400"/>
                <a:ext cx="48" cy="33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373815" name="矩形 373814"/>
            <p:cNvSpPr/>
            <p:nvPr/>
          </p:nvSpPr>
          <p:spPr>
            <a:xfrm>
              <a:off x="672" y="2352"/>
              <a:ext cx="30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400" b="1" dirty="0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左</a:t>
              </a:r>
              <a:endPara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373816" name="矩形 373815"/>
            <p:cNvSpPr/>
            <p:nvPr/>
          </p:nvSpPr>
          <p:spPr>
            <a:xfrm>
              <a:off x="1296" y="2448"/>
              <a:ext cx="30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400" b="1" dirty="0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右</a:t>
              </a:r>
              <a:endPara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73817" name="组合 373816"/>
          <p:cNvGrpSpPr/>
          <p:nvPr/>
        </p:nvGrpSpPr>
        <p:grpSpPr>
          <a:xfrm>
            <a:off x="2797662" y="4824000"/>
            <a:ext cx="1889453" cy="1377950"/>
            <a:chOff x="1702" y="2400"/>
            <a:chExt cx="1190" cy="868"/>
          </a:xfrm>
        </p:grpSpPr>
        <p:grpSp>
          <p:nvGrpSpPr>
            <p:cNvPr id="373818" name="组合 373817"/>
            <p:cNvGrpSpPr/>
            <p:nvPr/>
          </p:nvGrpSpPr>
          <p:grpSpPr>
            <a:xfrm>
              <a:off x="1702" y="2400"/>
              <a:ext cx="1190" cy="868"/>
              <a:chOff x="1702" y="2400"/>
              <a:chExt cx="1190" cy="868"/>
            </a:xfrm>
          </p:grpSpPr>
          <p:sp>
            <p:nvSpPr>
              <p:cNvPr id="373819" name="文本框 373818"/>
              <p:cNvSpPr txBox="1"/>
              <p:nvPr/>
            </p:nvSpPr>
            <p:spPr>
              <a:xfrm>
                <a:off x="2374" y="2730"/>
                <a:ext cx="518" cy="538"/>
              </a:xfrm>
              <a:prstGeom prst="rect">
                <a:avLst/>
              </a:prstGeom>
              <a:noFill/>
              <a:ln w="28575" cap="flat" cmpd="sng">
                <a:solidFill>
                  <a:schemeClr val="tx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altLang="zh-CN" sz="16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2   8   3</a:t>
                </a:r>
                <a:endPara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  <a:p>
                <a:r>
                  <a:rPr lang="en-US" altLang="zh-CN" sz="16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7   1   4</a:t>
                </a:r>
                <a:endPara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  <a:p>
                <a:r>
                  <a:rPr lang="en-US" altLang="zh-CN" sz="16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     6   5</a:t>
                </a:r>
                <a:endPara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3820" name="文本框 373819"/>
              <p:cNvSpPr txBox="1"/>
              <p:nvPr/>
            </p:nvSpPr>
            <p:spPr>
              <a:xfrm>
                <a:off x="1702" y="2730"/>
                <a:ext cx="518" cy="538"/>
              </a:xfrm>
              <a:prstGeom prst="rect">
                <a:avLst/>
              </a:prstGeom>
              <a:noFill/>
              <a:ln w="28575" cap="flat" cmpd="sng">
                <a:solidFill>
                  <a:schemeClr val="tx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>
                <a:spAutoFit/>
              </a:bodyPr>
              <a:lstStyle/>
              <a:p>
                <a:r>
                  <a:rPr lang="zh-CN" altLang="en-US" sz="1600" b="1" dirty="0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     </a:t>
                </a:r>
                <a:r>
                  <a:rPr lang="en-US" altLang="zh-CN" sz="16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8   3</a:t>
                </a:r>
                <a:endPara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  <a:p>
                <a:r>
                  <a:rPr lang="en-US" altLang="zh-CN" sz="16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2   1   4</a:t>
                </a:r>
                <a:endPara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  <a:p>
                <a:r>
                  <a:rPr lang="en-US" altLang="zh-CN" sz="16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7   6   5</a:t>
                </a:r>
                <a:endPara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3821" name="直接连接符 373820"/>
              <p:cNvSpPr/>
              <p:nvPr/>
            </p:nvSpPr>
            <p:spPr>
              <a:xfrm flipV="1">
                <a:off x="1968" y="2400"/>
                <a:ext cx="240" cy="33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373822" name="直接连接符 373821"/>
              <p:cNvSpPr/>
              <p:nvPr/>
            </p:nvSpPr>
            <p:spPr>
              <a:xfrm flipH="1" flipV="1">
                <a:off x="2256" y="2400"/>
                <a:ext cx="384" cy="33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373823" name="矩形 373822"/>
            <p:cNvSpPr/>
            <p:nvPr/>
          </p:nvSpPr>
          <p:spPr>
            <a:xfrm>
              <a:off x="1803" y="2400"/>
              <a:ext cx="30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400" b="1" dirty="0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上</a:t>
              </a:r>
              <a:endPara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373824" name="矩形 373823"/>
            <p:cNvSpPr/>
            <p:nvPr/>
          </p:nvSpPr>
          <p:spPr>
            <a:xfrm>
              <a:off x="2400" y="2400"/>
              <a:ext cx="30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400" b="1" dirty="0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下</a:t>
              </a:r>
              <a:endPara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73825" name="组合 373824"/>
          <p:cNvGrpSpPr/>
          <p:nvPr/>
        </p:nvGrpSpPr>
        <p:grpSpPr>
          <a:xfrm>
            <a:off x="4591848" y="4824000"/>
            <a:ext cx="2153024" cy="1377950"/>
            <a:chOff x="2832" y="2400"/>
            <a:chExt cx="1356" cy="868"/>
          </a:xfrm>
        </p:grpSpPr>
        <p:grpSp>
          <p:nvGrpSpPr>
            <p:cNvPr id="373826" name="组合 373825"/>
            <p:cNvGrpSpPr/>
            <p:nvPr/>
          </p:nvGrpSpPr>
          <p:grpSpPr>
            <a:xfrm>
              <a:off x="2998" y="2448"/>
              <a:ext cx="1190" cy="820"/>
              <a:chOff x="2998" y="2448"/>
              <a:chExt cx="1190" cy="820"/>
            </a:xfrm>
          </p:grpSpPr>
          <p:sp>
            <p:nvSpPr>
              <p:cNvPr id="373827" name="文本框 373826"/>
              <p:cNvSpPr txBox="1"/>
              <p:nvPr/>
            </p:nvSpPr>
            <p:spPr>
              <a:xfrm>
                <a:off x="2998" y="2730"/>
                <a:ext cx="518" cy="538"/>
              </a:xfrm>
              <a:prstGeom prst="rect">
                <a:avLst/>
              </a:prstGeom>
              <a:noFill/>
              <a:ln w="28575" cap="flat" cmpd="sng">
                <a:solidFill>
                  <a:schemeClr val="tx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altLang="zh-CN" sz="16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2   8</a:t>
                </a:r>
                <a:endPara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  <a:p>
                <a:r>
                  <a:rPr lang="en-US" altLang="zh-CN" sz="16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1   4   3</a:t>
                </a:r>
                <a:endPara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  <a:p>
                <a:r>
                  <a:rPr lang="en-US" altLang="zh-CN" sz="16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7   6   5</a:t>
                </a:r>
                <a:endPara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3828" name="文本框 373827"/>
              <p:cNvSpPr txBox="1"/>
              <p:nvPr/>
            </p:nvSpPr>
            <p:spPr>
              <a:xfrm>
                <a:off x="3670" y="2730"/>
                <a:ext cx="518" cy="538"/>
              </a:xfrm>
              <a:prstGeom prst="rect">
                <a:avLst/>
              </a:prstGeom>
              <a:noFill/>
              <a:ln w="28575" cap="flat" cmpd="sng">
                <a:solidFill>
                  <a:schemeClr val="tx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altLang="zh-CN" sz="16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2   8   3</a:t>
                </a:r>
                <a:endPara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  <a:p>
                <a:r>
                  <a:rPr lang="en-US" altLang="zh-CN" sz="16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1   4   5</a:t>
                </a:r>
                <a:endPara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  <a:p>
                <a:r>
                  <a:rPr lang="en-US" altLang="zh-CN" sz="16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7   6   </a:t>
                </a:r>
                <a:endPara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3829" name="直接连接符 373828"/>
              <p:cNvSpPr/>
              <p:nvPr/>
            </p:nvSpPr>
            <p:spPr>
              <a:xfrm flipH="1" flipV="1">
                <a:off x="3024" y="2448"/>
                <a:ext cx="240" cy="288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373830" name="直接连接符 373829"/>
              <p:cNvSpPr/>
              <p:nvPr/>
            </p:nvSpPr>
            <p:spPr>
              <a:xfrm flipH="1" flipV="1">
                <a:off x="3072" y="2448"/>
                <a:ext cx="864" cy="288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373831" name="矩形 373830"/>
            <p:cNvSpPr/>
            <p:nvPr/>
          </p:nvSpPr>
          <p:spPr>
            <a:xfrm>
              <a:off x="2832" y="2448"/>
              <a:ext cx="30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400" b="1" dirty="0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上</a:t>
              </a:r>
              <a:endPara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373832" name="矩形 373831"/>
            <p:cNvSpPr/>
            <p:nvPr/>
          </p:nvSpPr>
          <p:spPr>
            <a:xfrm>
              <a:off x="3456" y="2400"/>
              <a:ext cx="30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400" b="1" dirty="0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下</a:t>
              </a:r>
              <a:endPara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73833" name="组合 373832"/>
          <p:cNvGrpSpPr/>
          <p:nvPr/>
        </p:nvGrpSpPr>
        <p:grpSpPr>
          <a:xfrm>
            <a:off x="6344753" y="4824000"/>
            <a:ext cx="2483281" cy="1377950"/>
            <a:chOff x="3936" y="2400"/>
            <a:chExt cx="1564" cy="868"/>
          </a:xfrm>
        </p:grpSpPr>
        <p:grpSp>
          <p:nvGrpSpPr>
            <p:cNvPr id="373834" name="组合 373833"/>
            <p:cNvGrpSpPr/>
            <p:nvPr/>
          </p:nvGrpSpPr>
          <p:grpSpPr>
            <a:xfrm>
              <a:off x="3984" y="2400"/>
              <a:ext cx="1516" cy="868"/>
              <a:chOff x="3984" y="2400"/>
              <a:chExt cx="1516" cy="868"/>
            </a:xfrm>
          </p:grpSpPr>
          <p:sp>
            <p:nvSpPr>
              <p:cNvPr id="373835" name="文本框 373834"/>
              <p:cNvSpPr txBox="1"/>
              <p:nvPr/>
            </p:nvSpPr>
            <p:spPr>
              <a:xfrm>
                <a:off x="4342" y="2730"/>
                <a:ext cx="518" cy="538"/>
              </a:xfrm>
              <a:prstGeom prst="rect">
                <a:avLst/>
              </a:prstGeom>
              <a:noFill/>
              <a:ln w="28575" cap="flat" cmpd="sng">
                <a:solidFill>
                  <a:schemeClr val="tx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altLang="zh-CN" sz="16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1   2   3</a:t>
                </a:r>
                <a:endPara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  <a:p>
                <a:r>
                  <a:rPr lang="en-US" altLang="zh-CN" sz="16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7   8   4</a:t>
                </a:r>
                <a:endPara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  <a:p>
                <a:r>
                  <a:rPr lang="en-US" altLang="zh-CN" sz="16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     6   5</a:t>
                </a:r>
                <a:endPara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3836" name="文本框 373835"/>
              <p:cNvSpPr txBox="1"/>
              <p:nvPr/>
            </p:nvSpPr>
            <p:spPr>
              <a:xfrm>
                <a:off x="5014" y="2730"/>
                <a:ext cx="486" cy="538"/>
              </a:xfrm>
              <a:prstGeom prst="rect">
                <a:avLst/>
              </a:prstGeom>
              <a:noFill/>
              <a:ln w="28575" cap="flat" cmpd="sng">
                <a:solidFill>
                  <a:schemeClr val="tx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altLang="zh-CN" sz="16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1  2   3</a:t>
                </a:r>
                <a:endPara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  <a:p>
                <a:r>
                  <a:rPr lang="en-US" altLang="zh-CN" sz="16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8       4</a:t>
                </a:r>
                <a:endPara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  <a:p>
                <a:r>
                  <a:rPr lang="en-US" altLang="zh-CN" sz="1600" b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7   6  5</a:t>
                </a:r>
                <a:endParaRPr lang="en-US" altLang="zh-CN" sz="1600" b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3837" name="直接连接符 373836"/>
              <p:cNvSpPr/>
              <p:nvPr/>
            </p:nvSpPr>
            <p:spPr>
              <a:xfrm flipH="1" flipV="1">
                <a:off x="3984" y="2400"/>
                <a:ext cx="576" cy="33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373838" name="直接连接符 373837"/>
              <p:cNvSpPr/>
              <p:nvPr/>
            </p:nvSpPr>
            <p:spPr>
              <a:xfrm flipH="1" flipV="1">
                <a:off x="4080" y="2400"/>
                <a:ext cx="1152" cy="336"/>
              </a:xfrm>
              <a:prstGeom prst="line">
                <a:avLst/>
              </a:prstGeom>
              <a:ln w="28575" cap="flat" cmpd="sng">
                <a:solidFill>
                  <a:srgbClr val="00FF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373839" name="矩形 373838"/>
            <p:cNvSpPr/>
            <p:nvPr/>
          </p:nvSpPr>
          <p:spPr>
            <a:xfrm>
              <a:off x="3936" y="2448"/>
              <a:ext cx="30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400" b="1" dirty="0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下</a:t>
              </a:r>
              <a:endPara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373840" name="矩形 373839"/>
            <p:cNvSpPr/>
            <p:nvPr/>
          </p:nvSpPr>
          <p:spPr>
            <a:xfrm>
              <a:off x="4800" y="2400"/>
              <a:ext cx="30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400" b="1" dirty="0">
                  <a:solidFill>
                    <a:schemeClr val="hlink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右</a:t>
              </a:r>
              <a:endParaRPr lang="zh-CN" altLang="en-US" sz="2400" b="1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</p:grpSp>
      <p:sp>
        <p:nvSpPr>
          <p:cNvPr id="82" name="标题 1"/>
          <p:cNvSpPr txBox="1"/>
          <p:nvPr/>
        </p:nvSpPr>
        <p:spPr>
          <a:xfrm>
            <a:off x="476771" y="471492"/>
            <a:ext cx="1218540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FS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73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73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73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3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73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373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3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373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373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373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373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7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7" dur="500"/>
                                        <p:tgtEl>
                                          <p:spTgt spid="373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7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7" dur="500"/>
                                        <p:tgtEl>
                                          <p:spTgt spid="373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7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7" dur="500"/>
                                        <p:tgtEl>
                                          <p:spTgt spid="373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7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7" dur="500"/>
                                        <p:tgtEl>
                                          <p:spTgt spid="373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2" dur="500"/>
                                        <p:tgtEl>
                                          <p:spTgt spid="373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3" grpId="0" bldLvl="0" animBg="1"/>
      <p:bldP spid="373764" grpId="0" bldLvl="0" animBg="1"/>
      <p:bldP spid="373765" grpId="0" bldLvl="0" animBg="1"/>
      <p:bldP spid="373766" grpId="0" bldLvl="0" animBg="1"/>
      <p:bldP spid="373767" grpId="0" bldLvl="0" animBg="1"/>
      <p:bldP spid="373768" grpId="0" bldLvl="0" animBg="1"/>
      <p:bldP spid="373769" grpId="0" bldLvl="0" animBg="1"/>
      <p:bldP spid="373770" grpId="0" bldLvl="0" animBg="1"/>
      <p:bldP spid="373771" grpId="0" bldLvl="0" animBg="1"/>
      <p:bldP spid="373772" grpId="0" bldLvl="0" animBg="1"/>
      <p:bldP spid="373773" grpId="0"/>
      <p:bldP spid="373774" grpId="0"/>
      <p:bldP spid="373775" grpId="0"/>
      <p:bldP spid="37377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6880" y="1118164"/>
            <a:ext cx="7848058" cy="15670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  <a:buClr>
                <a:srgbClr val="330066"/>
              </a:buClr>
            </a:pPr>
            <a:endParaRPr sz="2400" dirty="0">
              <a:latin typeface="Times New Roman" panose="02020603050405020304"/>
              <a:cs typeface="Times New Roman" panose="02020603050405020304"/>
            </a:endParaRPr>
          </a:p>
          <a:p>
            <a:pPr marL="704215" lvl="1" indent="-347980">
              <a:lnSpc>
                <a:spcPct val="100000"/>
              </a:lnSpc>
              <a:buClr>
                <a:srgbClr val="669999"/>
              </a:buClr>
              <a:buSzPct val="69000"/>
              <a:buFont typeface="Wingdings" panose="05000000000000000000"/>
              <a:buChar char=""/>
              <a:tabLst>
                <a:tab pos="704215" algn="l"/>
                <a:tab pos="704850" algn="l"/>
              </a:tabLst>
            </a:pPr>
            <a:r>
              <a:rPr sz="2400" spc="10" dirty="0">
                <a:latin typeface="楷体" panose="02010609060101010101" pitchFamily="49" charset="-122"/>
                <a:cs typeface="楷体" panose="02010609060101010101" pitchFamily="49" charset="-122"/>
              </a:rPr>
              <a:t>用</a:t>
            </a:r>
            <a:r>
              <a:rPr sz="2400" spc="10" dirty="0">
                <a:solidFill>
                  <a:srgbClr val="FF0000"/>
                </a:solidFill>
                <a:latin typeface="楷体" panose="02010609060101010101" pitchFamily="49" charset="-122"/>
                <a:cs typeface="楷体" panose="02010609060101010101" pitchFamily="49" charset="-122"/>
              </a:rPr>
              <a:t>队</a:t>
            </a:r>
            <a:r>
              <a:rPr sz="2400" dirty="0">
                <a:solidFill>
                  <a:srgbClr val="FF0000"/>
                </a:solidFill>
                <a:latin typeface="楷体" panose="02010609060101010101" pitchFamily="49" charset="-122"/>
                <a:cs typeface="楷体" panose="02010609060101010101" pitchFamily="49" charset="-122"/>
              </a:rPr>
              <a:t>列</a:t>
            </a:r>
            <a:r>
              <a:rPr sz="2400" dirty="0">
                <a:latin typeface="楷体" panose="02010609060101010101" pitchFamily="49" charset="-122"/>
                <a:cs typeface="楷体" panose="02010609060101010101" pitchFamily="49" charset="-122"/>
              </a:rPr>
              <a:t>保</a:t>
            </a:r>
            <a:r>
              <a:rPr sz="2400" spc="-15" dirty="0">
                <a:latin typeface="楷体" panose="02010609060101010101" pitchFamily="49" charset="-122"/>
                <a:cs typeface="楷体" panose="02010609060101010101" pitchFamily="49" charset="-122"/>
              </a:rPr>
              <a:t>存</a:t>
            </a:r>
            <a:r>
              <a:rPr sz="2400" dirty="0">
                <a:latin typeface="楷体" panose="02010609060101010101" pitchFamily="49" charset="-122"/>
                <a:cs typeface="楷体" panose="02010609060101010101" pitchFamily="49" charset="-122"/>
              </a:rPr>
              <a:t>待扩</a:t>
            </a:r>
            <a:r>
              <a:rPr sz="2400" spc="-15" dirty="0">
                <a:latin typeface="楷体" panose="02010609060101010101" pitchFamily="49" charset="-122"/>
                <a:cs typeface="楷体" panose="02010609060101010101" pitchFamily="49" charset="-122"/>
              </a:rPr>
              <a:t>展</a:t>
            </a:r>
            <a:r>
              <a:rPr sz="2400" dirty="0">
                <a:latin typeface="楷体" panose="02010609060101010101" pitchFamily="49" charset="-122"/>
                <a:cs typeface="楷体" panose="02010609060101010101" pitchFamily="49" charset="-122"/>
              </a:rPr>
              <a:t>的节点</a:t>
            </a:r>
            <a:endParaRPr sz="2400" dirty="0">
              <a:latin typeface="楷体" panose="02010609060101010101" pitchFamily="49" charset="-122"/>
              <a:cs typeface="楷体" panose="02010609060101010101" pitchFamily="49" charset="-122"/>
            </a:endParaRPr>
          </a:p>
          <a:p>
            <a:pPr marL="704215" marR="5080" lvl="1" indent="-347980">
              <a:lnSpc>
                <a:spcPct val="100000"/>
              </a:lnSpc>
              <a:spcBef>
                <a:spcPts val="630"/>
              </a:spcBef>
              <a:buClr>
                <a:srgbClr val="669999"/>
              </a:buClr>
              <a:buSzPct val="69000"/>
              <a:buFont typeface="Wingdings" panose="05000000000000000000"/>
              <a:buChar char=""/>
              <a:tabLst>
                <a:tab pos="704215" algn="l"/>
                <a:tab pos="704850" algn="l"/>
              </a:tabLst>
            </a:pPr>
            <a:r>
              <a:rPr sz="2400" spc="70" dirty="0">
                <a:latin typeface="楷体" panose="02010609060101010101" pitchFamily="49" charset="-122"/>
                <a:cs typeface="楷体" panose="02010609060101010101" pitchFamily="49" charset="-122"/>
              </a:rPr>
              <a:t>从队首队取出节</a:t>
            </a:r>
            <a:r>
              <a:rPr sz="2400" spc="75" dirty="0">
                <a:latin typeface="楷体" panose="02010609060101010101" pitchFamily="49" charset="-122"/>
                <a:cs typeface="楷体" panose="02010609060101010101" pitchFamily="49" charset="-122"/>
              </a:rPr>
              <a:t>点，</a:t>
            </a:r>
            <a:r>
              <a:rPr sz="2400" spc="70" dirty="0">
                <a:latin typeface="楷体" panose="02010609060101010101" pitchFamily="49" charset="-122"/>
                <a:cs typeface="楷体" panose="02010609060101010101" pitchFamily="49" charset="-122"/>
              </a:rPr>
              <a:t>扩展出的新节点放入队</a:t>
            </a:r>
            <a:r>
              <a:rPr sz="2400" spc="75" dirty="0">
                <a:latin typeface="楷体" panose="02010609060101010101" pitchFamily="49" charset="-122"/>
                <a:cs typeface="楷体" panose="02010609060101010101" pitchFamily="49" charset="-122"/>
              </a:rPr>
              <a:t>尾</a:t>
            </a:r>
            <a:r>
              <a:rPr sz="2400" dirty="0">
                <a:latin typeface="楷体" panose="02010609060101010101" pitchFamily="49" charset="-122"/>
                <a:cs typeface="楷体" panose="02010609060101010101" pitchFamily="49" charset="-122"/>
              </a:rPr>
              <a:t>， </a:t>
            </a:r>
            <a:r>
              <a:rPr sz="2400" spc="10" dirty="0">
                <a:latin typeface="楷体" panose="02010609060101010101" pitchFamily="49" charset="-122"/>
                <a:cs typeface="楷体" panose="02010609060101010101" pitchFamily="49" charset="-122"/>
              </a:rPr>
              <a:t>直到</a:t>
            </a:r>
            <a:r>
              <a:rPr sz="2400" dirty="0">
                <a:latin typeface="楷体" panose="02010609060101010101" pitchFamily="49" charset="-122"/>
                <a:cs typeface="楷体" panose="02010609060101010101" pitchFamily="49" charset="-122"/>
              </a:rPr>
              <a:t>队首</a:t>
            </a:r>
            <a:r>
              <a:rPr sz="2400" spc="-15" dirty="0">
                <a:latin typeface="楷体" panose="02010609060101010101" pitchFamily="49" charset="-122"/>
                <a:cs typeface="楷体" panose="02010609060101010101" pitchFamily="49" charset="-122"/>
              </a:rPr>
              <a:t>出</a:t>
            </a:r>
            <a:r>
              <a:rPr sz="2400" dirty="0">
                <a:latin typeface="楷体" panose="02010609060101010101" pitchFamily="49" charset="-122"/>
                <a:cs typeface="楷体" panose="02010609060101010101" pitchFamily="49" charset="-122"/>
              </a:rPr>
              <a:t>现目</a:t>
            </a:r>
            <a:r>
              <a:rPr sz="2400" spc="-15" dirty="0">
                <a:latin typeface="楷体" panose="02010609060101010101" pitchFamily="49" charset="-122"/>
                <a:cs typeface="楷体" panose="02010609060101010101" pitchFamily="49" charset="-122"/>
              </a:rPr>
              <a:t>标</a:t>
            </a:r>
            <a:r>
              <a:rPr sz="2400" dirty="0">
                <a:latin typeface="楷体" panose="02010609060101010101" pitchFamily="49" charset="-122"/>
                <a:cs typeface="楷体" panose="02010609060101010101" pitchFamily="49" charset="-122"/>
              </a:rPr>
              <a:t>节</a:t>
            </a:r>
            <a:r>
              <a:rPr sz="2400" spc="5" dirty="0">
                <a:latin typeface="楷体" panose="02010609060101010101" pitchFamily="49" charset="-122"/>
                <a:cs typeface="楷体" panose="02010609060101010101" pitchFamily="49" charset="-122"/>
              </a:rPr>
              <a:t>点</a:t>
            </a:r>
            <a:r>
              <a:rPr sz="2400" spc="-15" dirty="0">
                <a:latin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sz="2400" dirty="0">
                <a:latin typeface="楷体" panose="02010609060101010101" pitchFamily="49" charset="-122"/>
                <a:cs typeface="楷体" panose="02010609060101010101" pitchFamily="49" charset="-122"/>
              </a:rPr>
              <a:t>问题</a:t>
            </a:r>
            <a:r>
              <a:rPr sz="2400" spc="-15" dirty="0">
                <a:latin typeface="楷体" panose="02010609060101010101" pitchFamily="49" charset="-122"/>
                <a:cs typeface="楷体" panose="02010609060101010101" pitchFamily="49" charset="-122"/>
              </a:rPr>
              <a:t>的</a:t>
            </a:r>
            <a:r>
              <a:rPr sz="2400" dirty="0">
                <a:latin typeface="楷体" panose="02010609060101010101" pitchFamily="49" charset="-122"/>
                <a:cs typeface="楷体" panose="02010609060101010101" pitchFamily="49" charset="-122"/>
              </a:rPr>
              <a:t>解）</a:t>
            </a:r>
            <a:endParaRPr sz="2400" dirty="0">
              <a:latin typeface="楷体" panose="02010609060101010101" pitchFamily="49" charset="-122"/>
              <a:cs typeface="楷体" panose="02010609060101010101" pitchFamily="49" charset="-122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442232" y="3383678"/>
          <a:ext cx="653529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843"/>
                <a:gridCol w="217843"/>
                <a:gridCol w="217843"/>
              </a:tblGrid>
              <a:tr h="183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  <a:tr h="176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  <a:tr h="183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487916" y="3394854"/>
          <a:ext cx="653529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843"/>
                <a:gridCol w="217843"/>
                <a:gridCol w="217843"/>
              </a:tblGrid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540077" y="3388504"/>
          <a:ext cx="653529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843"/>
                <a:gridCol w="217843"/>
                <a:gridCol w="217843"/>
              </a:tblGrid>
              <a:tr h="1832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  <a:tr h="176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  <a:tr h="1832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526233" y="3381360"/>
          <a:ext cx="695445" cy="8305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815"/>
                <a:gridCol w="231815"/>
                <a:gridCol w="231815"/>
              </a:tblGrid>
              <a:tr h="186690">
                <a:tc>
                  <a:txBody>
                    <a:bodyPr/>
                    <a:lstStyle/>
                    <a:p>
                      <a:pPr marL="1460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8</a:t>
                      </a:r>
                      <a:endParaRPr sz="16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301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endParaRPr sz="16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3</a:t>
                      </a:r>
                      <a:endParaRPr sz="16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marL="1460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4</a:t>
                      </a:r>
                      <a:endParaRPr sz="16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30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1</a:t>
                      </a:r>
                      <a:endParaRPr sz="16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6</a:t>
                      </a:r>
                      <a:endParaRPr sz="16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marL="1460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5</a:t>
                      </a:r>
                      <a:endParaRPr sz="16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30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7</a:t>
                      </a:r>
                      <a:endParaRPr sz="16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1365487" y="3205402"/>
            <a:ext cx="4746814" cy="1096010"/>
          </a:xfrm>
          <a:custGeom>
            <a:avLst/>
            <a:gdLst/>
            <a:ahLst/>
            <a:cxnLst/>
            <a:rect l="l" t="t" r="r" b="b"/>
            <a:pathLst>
              <a:path w="4758055" h="685800">
                <a:moveTo>
                  <a:pt x="0" y="685800"/>
                </a:moveTo>
                <a:lnTo>
                  <a:pt x="4757801" y="685800"/>
                </a:lnTo>
                <a:lnTo>
                  <a:pt x="4757801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4" name="object 14"/>
          <p:cNvSpPr/>
          <p:nvPr/>
        </p:nvSpPr>
        <p:spPr>
          <a:xfrm>
            <a:off x="225465" y="3205403"/>
            <a:ext cx="1140023" cy="183515"/>
          </a:xfrm>
          <a:custGeom>
            <a:avLst/>
            <a:gdLst/>
            <a:ahLst/>
            <a:cxnLst/>
            <a:rect l="l" t="t" r="r" b="b"/>
            <a:pathLst>
              <a:path w="1139825">
                <a:moveTo>
                  <a:pt x="1139825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90562" y="4301412"/>
            <a:ext cx="1127956" cy="0"/>
          </a:xfrm>
          <a:custGeom>
            <a:avLst/>
            <a:gdLst/>
            <a:ahLst/>
            <a:cxnLst/>
            <a:rect l="l" t="t" r="r" b="b"/>
            <a:pathLst>
              <a:path w="1127760">
                <a:moveTo>
                  <a:pt x="112718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325139" y="3205403"/>
            <a:ext cx="90186" cy="1096645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00"/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2474072" y="3387710"/>
          <a:ext cx="697350" cy="830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50"/>
                <a:gridCol w="232450"/>
                <a:gridCol w="232450"/>
              </a:tblGrid>
              <a:tr h="184785"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8</a:t>
                      </a:r>
                      <a:endParaRPr sz="16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30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endParaRPr sz="16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3</a:t>
                      </a:r>
                      <a:endParaRPr sz="16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4785"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4</a:t>
                      </a:r>
                      <a:endParaRPr sz="16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30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1</a:t>
                      </a:r>
                      <a:endParaRPr sz="16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4785"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5</a:t>
                      </a:r>
                      <a:endParaRPr sz="16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30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7</a:t>
                      </a:r>
                      <a:endParaRPr sz="16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6</a:t>
                      </a:r>
                      <a:endParaRPr sz="16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3283520" y="3194608"/>
            <a:ext cx="76213" cy="1096645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00"/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3428389" y="3376534"/>
          <a:ext cx="695445" cy="830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815"/>
                <a:gridCol w="231815"/>
                <a:gridCol w="231815"/>
              </a:tblGrid>
              <a:tr h="276860">
                <a:tc>
                  <a:txBody>
                    <a:bodyPr/>
                    <a:lstStyle/>
                    <a:p>
                      <a:pPr marR="6858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8</a:t>
                      </a:r>
                      <a:endParaRPr sz="16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30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endParaRPr sz="16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6055">
                <a:tc>
                  <a:txBody>
                    <a:bodyPr/>
                    <a:lstStyle/>
                    <a:p>
                      <a:pPr marR="6858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4</a:t>
                      </a:r>
                      <a:endParaRPr sz="16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30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1</a:t>
                      </a:r>
                      <a:endParaRPr sz="16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3</a:t>
                      </a:r>
                      <a:endParaRPr sz="16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6055">
                <a:tc>
                  <a:txBody>
                    <a:bodyPr/>
                    <a:lstStyle/>
                    <a:p>
                      <a:pPr marR="6858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5</a:t>
                      </a:r>
                      <a:endParaRPr sz="16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30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7</a:t>
                      </a:r>
                      <a:endParaRPr sz="16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6</a:t>
                      </a:r>
                      <a:endParaRPr sz="16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0" name="object 20"/>
          <p:cNvSpPr/>
          <p:nvPr/>
        </p:nvSpPr>
        <p:spPr>
          <a:xfrm flipH="1">
            <a:off x="4230470" y="3204767"/>
            <a:ext cx="87645" cy="106553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21" name="object 21"/>
          <p:cNvSpPr/>
          <p:nvPr/>
        </p:nvSpPr>
        <p:spPr>
          <a:xfrm>
            <a:off x="1838645" y="2880536"/>
            <a:ext cx="85740" cy="288925"/>
          </a:xfrm>
          <a:custGeom>
            <a:avLst/>
            <a:gdLst/>
            <a:ahLst/>
            <a:cxnLst/>
            <a:rect l="l" t="t" r="r" b="b"/>
            <a:pathLst>
              <a:path w="85725" h="288925">
                <a:moveTo>
                  <a:pt x="28575" y="203200"/>
                </a:moveTo>
                <a:lnTo>
                  <a:pt x="0" y="203200"/>
                </a:lnTo>
                <a:lnTo>
                  <a:pt x="42799" y="288925"/>
                </a:lnTo>
                <a:lnTo>
                  <a:pt x="78538" y="217550"/>
                </a:lnTo>
                <a:lnTo>
                  <a:pt x="28575" y="217550"/>
                </a:lnTo>
                <a:lnTo>
                  <a:pt x="28575" y="203200"/>
                </a:lnTo>
                <a:close/>
              </a:path>
              <a:path w="85725" h="288925">
                <a:moveTo>
                  <a:pt x="57150" y="0"/>
                </a:moveTo>
                <a:lnTo>
                  <a:pt x="28575" y="0"/>
                </a:lnTo>
                <a:lnTo>
                  <a:pt x="28575" y="217550"/>
                </a:lnTo>
                <a:lnTo>
                  <a:pt x="57150" y="217550"/>
                </a:lnTo>
                <a:lnTo>
                  <a:pt x="57150" y="0"/>
                </a:lnTo>
                <a:close/>
              </a:path>
              <a:path w="85725" h="288925">
                <a:moveTo>
                  <a:pt x="85725" y="203200"/>
                </a:moveTo>
                <a:lnTo>
                  <a:pt x="57150" y="203200"/>
                </a:lnTo>
                <a:lnTo>
                  <a:pt x="57150" y="217550"/>
                </a:lnTo>
                <a:lnTo>
                  <a:pt x="78538" y="217550"/>
                </a:lnTo>
                <a:lnTo>
                  <a:pt x="85725" y="203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843108" y="4612562"/>
          <a:ext cx="697350" cy="830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50"/>
                <a:gridCol w="232450"/>
                <a:gridCol w="232450"/>
              </a:tblGrid>
              <a:tr h="184785">
                <a:tc>
                  <a:txBody>
                    <a:bodyPr/>
                    <a:lstStyle/>
                    <a:p>
                      <a:pPr marR="6858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8</a:t>
                      </a:r>
                      <a:endParaRPr sz="16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30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endParaRPr sz="16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3</a:t>
                      </a:r>
                      <a:endParaRPr sz="16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4785">
                <a:tc>
                  <a:txBody>
                    <a:bodyPr/>
                    <a:lstStyle/>
                    <a:p>
                      <a:pPr marR="6858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4</a:t>
                      </a:r>
                      <a:endParaRPr sz="16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30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1</a:t>
                      </a:r>
                      <a:endParaRPr sz="16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4785">
                <a:tc>
                  <a:txBody>
                    <a:bodyPr/>
                    <a:lstStyle/>
                    <a:p>
                      <a:pPr marR="6858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5</a:t>
                      </a:r>
                      <a:endParaRPr sz="16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30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7</a:t>
                      </a:r>
                      <a:endParaRPr sz="16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6</a:t>
                      </a:r>
                      <a:endParaRPr sz="16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1849758" y="4610974"/>
          <a:ext cx="697350" cy="830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50"/>
                <a:gridCol w="232450"/>
                <a:gridCol w="232450"/>
              </a:tblGrid>
              <a:tr h="1847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8</a:t>
                      </a:r>
                      <a:endParaRPr sz="16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30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endParaRPr sz="16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3</a:t>
                      </a:r>
                      <a:endParaRPr sz="16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47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4</a:t>
                      </a:r>
                      <a:endParaRPr sz="16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30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1</a:t>
                      </a:r>
                      <a:endParaRPr sz="16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6</a:t>
                      </a:r>
                      <a:endParaRPr sz="16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47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5</a:t>
                      </a:r>
                      <a:endParaRPr sz="16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30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latin typeface="Arial" panose="020B0604020202020204"/>
                          <a:cs typeface="Arial" panose="020B0604020202020204"/>
                        </a:rPr>
                        <a:t>7</a:t>
                      </a:r>
                      <a:endParaRPr sz="16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4" name="object 24"/>
          <p:cNvSpPr/>
          <p:nvPr/>
        </p:nvSpPr>
        <p:spPr>
          <a:xfrm>
            <a:off x="1252755" y="4248072"/>
            <a:ext cx="586207" cy="364490"/>
          </a:xfrm>
          <a:custGeom>
            <a:avLst/>
            <a:gdLst/>
            <a:ahLst/>
            <a:cxnLst/>
            <a:rect l="l" t="t" r="r" b="b"/>
            <a:pathLst>
              <a:path w="586105" h="364489">
                <a:moveTo>
                  <a:pt x="44894" y="291769"/>
                </a:moveTo>
                <a:lnTo>
                  <a:pt x="0" y="364172"/>
                </a:lnTo>
                <a:lnTo>
                  <a:pt x="84899" y="356654"/>
                </a:lnTo>
                <a:lnTo>
                  <a:pt x="72339" y="336283"/>
                </a:lnTo>
                <a:lnTo>
                  <a:pt x="57340" y="336283"/>
                </a:lnTo>
                <a:lnTo>
                  <a:pt x="50736" y="325462"/>
                </a:lnTo>
                <a:lnTo>
                  <a:pt x="61559" y="318798"/>
                </a:lnTo>
                <a:lnTo>
                  <a:pt x="44894" y="291769"/>
                </a:lnTo>
                <a:close/>
              </a:path>
              <a:path w="586105" h="364489">
                <a:moveTo>
                  <a:pt x="61559" y="318798"/>
                </a:moveTo>
                <a:lnTo>
                  <a:pt x="50736" y="325462"/>
                </a:lnTo>
                <a:lnTo>
                  <a:pt x="57340" y="336283"/>
                </a:lnTo>
                <a:lnTo>
                  <a:pt x="68212" y="329588"/>
                </a:lnTo>
                <a:lnTo>
                  <a:pt x="61559" y="318798"/>
                </a:lnTo>
                <a:close/>
              </a:path>
              <a:path w="586105" h="364489">
                <a:moveTo>
                  <a:pt x="68212" y="329588"/>
                </a:moveTo>
                <a:lnTo>
                  <a:pt x="57340" y="336283"/>
                </a:lnTo>
                <a:lnTo>
                  <a:pt x="72339" y="336283"/>
                </a:lnTo>
                <a:lnTo>
                  <a:pt x="68212" y="329588"/>
                </a:lnTo>
                <a:close/>
              </a:path>
              <a:path w="586105" h="364489">
                <a:moveTo>
                  <a:pt x="579310" y="0"/>
                </a:moveTo>
                <a:lnTo>
                  <a:pt x="61559" y="318798"/>
                </a:lnTo>
                <a:lnTo>
                  <a:pt x="68212" y="329588"/>
                </a:lnTo>
                <a:lnTo>
                  <a:pt x="585914" y="10795"/>
                </a:lnTo>
                <a:lnTo>
                  <a:pt x="5793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25" name="object 25"/>
          <p:cNvSpPr/>
          <p:nvPr/>
        </p:nvSpPr>
        <p:spPr>
          <a:xfrm>
            <a:off x="1870654" y="4248960"/>
            <a:ext cx="349311" cy="342900"/>
          </a:xfrm>
          <a:custGeom>
            <a:avLst/>
            <a:gdLst/>
            <a:ahLst/>
            <a:cxnLst/>
            <a:rect l="l" t="t" r="r" b="b"/>
            <a:pathLst>
              <a:path w="349250" h="342900">
                <a:moveTo>
                  <a:pt x="290174" y="293821"/>
                </a:moveTo>
                <a:lnTo>
                  <a:pt x="267969" y="316458"/>
                </a:lnTo>
                <a:lnTo>
                  <a:pt x="348995" y="342646"/>
                </a:lnTo>
                <a:lnTo>
                  <a:pt x="335266" y="302691"/>
                </a:lnTo>
                <a:lnTo>
                  <a:pt x="299212" y="302691"/>
                </a:lnTo>
                <a:lnTo>
                  <a:pt x="290174" y="293821"/>
                </a:lnTo>
                <a:close/>
              </a:path>
              <a:path w="349250" h="342900">
                <a:moveTo>
                  <a:pt x="299061" y="284760"/>
                </a:moveTo>
                <a:lnTo>
                  <a:pt x="290174" y="293821"/>
                </a:lnTo>
                <a:lnTo>
                  <a:pt x="299212" y="302691"/>
                </a:lnTo>
                <a:lnTo>
                  <a:pt x="308101" y="293636"/>
                </a:lnTo>
                <a:lnTo>
                  <a:pt x="299061" y="284760"/>
                </a:lnTo>
                <a:close/>
              </a:path>
              <a:path w="349250" h="342900">
                <a:moveTo>
                  <a:pt x="321309" y="262077"/>
                </a:moveTo>
                <a:lnTo>
                  <a:pt x="299061" y="284760"/>
                </a:lnTo>
                <a:lnTo>
                  <a:pt x="308101" y="293636"/>
                </a:lnTo>
                <a:lnTo>
                  <a:pt x="299212" y="302691"/>
                </a:lnTo>
                <a:lnTo>
                  <a:pt x="335266" y="302691"/>
                </a:lnTo>
                <a:lnTo>
                  <a:pt x="321309" y="262077"/>
                </a:lnTo>
                <a:close/>
              </a:path>
              <a:path w="349250" h="342900">
                <a:moveTo>
                  <a:pt x="9016" y="0"/>
                </a:moveTo>
                <a:lnTo>
                  <a:pt x="0" y="9017"/>
                </a:lnTo>
                <a:lnTo>
                  <a:pt x="290174" y="293821"/>
                </a:lnTo>
                <a:lnTo>
                  <a:pt x="299061" y="284760"/>
                </a:lnTo>
                <a:lnTo>
                  <a:pt x="90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26" name="object 26"/>
          <p:cNvSpPr/>
          <p:nvPr/>
        </p:nvSpPr>
        <p:spPr>
          <a:xfrm>
            <a:off x="2741898" y="4363261"/>
            <a:ext cx="1871035" cy="549275"/>
          </a:xfrm>
          <a:custGeom>
            <a:avLst/>
            <a:gdLst/>
            <a:ahLst/>
            <a:cxnLst/>
            <a:rect l="l" t="t" r="r" b="b"/>
            <a:pathLst>
              <a:path w="1870710" h="549275">
                <a:moveTo>
                  <a:pt x="48894" y="523087"/>
                </a:moveTo>
                <a:lnTo>
                  <a:pt x="0" y="536879"/>
                </a:lnTo>
                <a:lnTo>
                  <a:pt x="3555" y="549097"/>
                </a:lnTo>
                <a:lnTo>
                  <a:pt x="52450" y="535304"/>
                </a:lnTo>
                <a:lnTo>
                  <a:pt x="48894" y="523087"/>
                </a:lnTo>
                <a:close/>
              </a:path>
              <a:path w="1870710" h="549275">
                <a:moveTo>
                  <a:pt x="134492" y="498944"/>
                </a:moveTo>
                <a:lnTo>
                  <a:pt x="85597" y="512737"/>
                </a:lnTo>
                <a:lnTo>
                  <a:pt x="89026" y="524967"/>
                </a:lnTo>
                <a:lnTo>
                  <a:pt x="137921" y="511175"/>
                </a:lnTo>
                <a:lnTo>
                  <a:pt x="134492" y="498944"/>
                </a:lnTo>
                <a:close/>
              </a:path>
              <a:path w="1870710" h="549275">
                <a:moveTo>
                  <a:pt x="220090" y="474814"/>
                </a:moveTo>
                <a:lnTo>
                  <a:pt x="171195" y="488607"/>
                </a:lnTo>
                <a:lnTo>
                  <a:pt x="174625" y="500824"/>
                </a:lnTo>
                <a:lnTo>
                  <a:pt x="223519" y="487032"/>
                </a:lnTo>
                <a:lnTo>
                  <a:pt x="220090" y="474814"/>
                </a:lnTo>
                <a:close/>
              </a:path>
              <a:path w="1870710" h="549275">
                <a:moveTo>
                  <a:pt x="305688" y="450684"/>
                </a:moveTo>
                <a:lnTo>
                  <a:pt x="256794" y="464464"/>
                </a:lnTo>
                <a:lnTo>
                  <a:pt x="260222" y="476694"/>
                </a:lnTo>
                <a:lnTo>
                  <a:pt x="309117" y="462902"/>
                </a:lnTo>
                <a:lnTo>
                  <a:pt x="305688" y="450684"/>
                </a:lnTo>
                <a:close/>
              </a:path>
              <a:path w="1870710" h="549275">
                <a:moveTo>
                  <a:pt x="391159" y="426542"/>
                </a:moveTo>
                <a:lnTo>
                  <a:pt x="342264" y="440334"/>
                </a:lnTo>
                <a:lnTo>
                  <a:pt x="345694" y="452564"/>
                </a:lnTo>
                <a:lnTo>
                  <a:pt x="394588" y="438772"/>
                </a:lnTo>
                <a:lnTo>
                  <a:pt x="391159" y="426542"/>
                </a:lnTo>
                <a:close/>
              </a:path>
              <a:path w="1870710" h="549275">
                <a:moveTo>
                  <a:pt x="476757" y="402412"/>
                </a:moveTo>
                <a:lnTo>
                  <a:pt x="427863" y="416204"/>
                </a:lnTo>
                <a:lnTo>
                  <a:pt x="431291" y="428421"/>
                </a:lnTo>
                <a:lnTo>
                  <a:pt x="480186" y="414629"/>
                </a:lnTo>
                <a:lnTo>
                  <a:pt x="476757" y="402412"/>
                </a:lnTo>
                <a:close/>
              </a:path>
              <a:path w="1870710" h="549275">
                <a:moveTo>
                  <a:pt x="562355" y="378269"/>
                </a:moveTo>
                <a:lnTo>
                  <a:pt x="513461" y="392061"/>
                </a:lnTo>
                <a:lnTo>
                  <a:pt x="516889" y="404291"/>
                </a:lnTo>
                <a:lnTo>
                  <a:pt x="565785" y="390499"/>
                </a:lnTo>
                <a:lnTo>
                  <a:pt x="562355" y="378269"/>
                </a:lnTo>
                <a:close/>
              </a:path>
              <a:path w="1870710" h="549275">
                <a:moveTo>
                  <a:pt x="647826" y="354139"/>
                </a:moveTo>
                <a:lnTo>
                  <a:pt x="598931" y="367931"/>
                </a:lnTo>
                <a:lnTo>
                  <a:pt x="602488" y="380149"/>
                </a:lnTo>
                <a:lnTo>
                  <a:pt x="651255" y="366356"/>
                </a:lnTo>
                <a:lnTo>
                  <a:pt x="647826" y="354139"/>
                </a:lnTo>
                <a:close/>
              </a:path>
              <a:path w="1870710" h="549275">
                <a:moveTo>
                  <a:pt x="733425" y="330009"/>
                </a:moveTo>
                <a:lnTo>
                  <a:pt x="684529" y="343801"/>
                </a:lnTo>
                <a:lnTo>
                  <a:pt x="687958" y="356019"/>
                </a:lnTo>
                <a:lnTo>
                  <a:pt x="736853" y="342226"/>
                </a:lnTo>
                <a:lnTo>
                  <a:pt x="733425" y="330009"/>
                </a:lnTo>
                <a:close/>
              </a:path>
              <a:path w="1870710" h="549275">
                <a:moveTo>
                  <a:pt x="819023" y="305866"/>
                </a:moveTo>
                <a:lnTo>
                  <a:pt x="770127" y="319659"/>
                </a:lnTo>
                <a:lnTo>
                  <a:pt x="773556" y="331889"/>
                </a:lnTo>
                <a:lnTo>
                  <a:pt x="822451" y="318096"/>
                </a:lnTo>
                <a:lnTo>
                  <a:pt x="819023" y="305866"/>
                </a:lnTo>
                <a:close/>
              </a:path>
              <a:path w="1870710" h="549275">
                <a:moveTo>
                  <a:pt x="904493" y="281736"/>
                </a:moveTo>
                <a:lnTo>
                  <a:pt x="855726" y="295528"/>
                </a:lnTo>
                <a:lnTo>
                  <a:pt x="859154" y="307746"/>
                </a:lnTo>
                <a:lnTo>
                  <a:pt x="908050" y="293954"/>
                </a:lnTo>
                <a:lnTo>
                  <a:pt x="904493" y="281736"/>
                </a:lnTo>
                <a:close/>
              </a:path>
              <a:path w="1870710" h="549275">
                <a:moveTo>
                  <a:pt x="990091" y="257606"/>
                </a:moveTo>
                <a:lnTo>
                  <a:pt x="941197" y="271386"/>
                </a:lnTo>
                <a:lnTo>
                  <a:pt x="944626" y="283616"/>
                </a:lnTo>
                <a:lnTo>
                  <a:pt x="993520" y="269824"/>
                </a:lnTo>
                <a:lnTo>
                  <a:pt x="990091" y="257606"/>
                </a:lnTo>
                <a:close/>
              </a:path>
              <a:path w="1870710" h="549275">
                <a:moveTo>
                  <a:pt x="1075689" y="233464"/>
                </a:moveTo>
                <a:lnTo>
                  <a:pt x="1026794" y="247256"/>
                </a:lnTo>
                <a:lnTo>
                  <a:pt x="1030224" y="259486"/>
                </a:lnTo>
                <a:lnTo>
                  <a:pt x="1079118" y="245694"/>
                </a:lnTo>
                <a:lnTo>
                  <a:pt x="1075689" y="233464"/>
                </a:lnTo>
                <a:close/>
              </a:path>
              <a:path w="1870710" h="549275">
                <a:moveTo>
                  <a:pt x="1161288" y="209334"/>
                </a:moveTo>
                <a:lnTo>
                  <a:pt x="1112392" y="223126"/>
                </a:lnTo>
                <a:lnTo>
                  <a:pt x="1115822" y="235343"/>
                </a:lnTo>
                <a:lnTo>
                  <a:pt x="1164716" y="221551"/>
                </a:lnTo>
                <a:lnTo>
                  <a:pt x="1161288" y="209334"/>
                </a:lnTo>
                <a:close/>
              </a:path>
              <a:path w="1870710" h="549275">
                <a:moveTo>
                  <a:pt x="1246758" y="185204"/>
                </a:moveTo>
                <a:lnTo>
                  <a:pt x="1197864" y="198983"/>
                </a:lnTo>
                <a:lnTo>
                  <a:pt x="1201292" y="211213"/>
                </a:lnTo>
                <a:lnTo>
                  <a:pt x="1250188" y="197421"/>
                </a:lnTo>
                <a:lnTo>
                  <a:pt x="1246758" y="185204"/>
                </a:lnTo>
                <a:close/>
              </a:path>
              <a:path w="1870710" h="549275">
                <a:moveTo>
                  <a:pt x="1332356" y="161061"/>
                </a:moveTo>
                <a:lnTo>
                  <a:pt x="1283462" y="174853"/>
                </a:lnTo>
                <a:lnTo>
                  <a:pt x="1286890" y="187083"/>
                </a:lnTo>
                <a:lnTo>
                  <a:pt x="1335786" y="173291"/>
                </a:lnTo>
                <a:lnTo>
                  <a:pt x="1332356" y="161061"/>
                </a:lnTo>
                <a:close/>
              </a:path>
              <a:path w="1870710" h="549275">
                <a:moveTo>
                  <a:pt x="1417954" y="136931"/>
                </a:moveTo>
                <a:lnTo>
                  <a:pt x="1369060" y="150723"/>
                </a:lnTo>
                <a:lnTo>
                  <a:pt x="1372489" y="162940"/>
                </a:lnTo>
                <a:lnTo>
                  <a:pt x="1421383" y="149148"/>
                </a:lnTo>
                <a:lnTo>
                  <a:pt x="1417954" y="136931"/>
                </a:lnTo>
                <a:close/>
              </a:path>
              <a:path w="1870710" h="549275">
                <a:moveTo>
                  <a:pt x="1503426" y="112801"/>
                </a:moveTo>
                <a:lnTo>
                  <a:pt x="1454530" y="126580"/>
                </a:lnTo>
                <a:lnTo>
                  <a:pt x="1458087" y="138810"/>
                </a:lnTo>
                <a:lnTo>
                  <a:pt x="1506981" y="125018"/>
                </a:lnTo>
                <a:lnTo>
                  <a:pt x="1503426" y="112801"/>
                </a:lnTo>
                <a:close/>
              </a:path>
              <a:path w="1870710" h="549275">
                <a:moveTo>
                  <a:pt x="1589024" y="88645"/>
                </a:moveTo>
                <a:lnTo>
                  <a:pt x="1540128" y="102450"/>
                </a:lnTo>
                <a:lnTo>
                  <a:pt x="1543557" y="114681"/>
                </a:lnTo>
                <a:lnTo>
                  <a:pt x="1592452" y="100888"/>
                </a:lnTo>
                <a:lnTo>
                  <a:pt x="1589024" y="88645"/>
                </a:lnTo>
                <a:close/>
              </a:path>
              <a:path w="1870710" h="549275">
                <a:moveTo>
                  <a:pt x="1674622" y="64515"/>
                </a:moveTo>
                <a:lnTo>
                  <a:pt x="1625727" y="78359"/>
                </a:lnTo>
                <a:lnTo>
                  <a:pt x="1629155" y="90550"/>
                </a:lnTo>
                <a:lnTo>
                  <a:pt x="1678051" y="76707"/>
                </a:lnTo>
                <a:lnTo>
                  <a:pt x="1674622" y="64515"/>
                </a:lnTo>
                <a:close/>
              </a:path>
              <a:path w="1870710" h="549275">
                <a:moveTo>
                  <a:pt x="1760219" y="40385"/>
                </a:moveTo>
                <a:lnTo>
                  <a:pt x="1711325" y="54228"/>
                </a:lnTo>
                <a:lnTo>
                  <a:pt x="1714753" y="66420"/>
                </a:lnTo>
                <a:lnTo>
                  <a:pt x="1763649" y="52578"/>
                </a:lnTo>
                <a:lnTo>
                  <a:pt x="1760219" y="40385"/>
                </a:lnTo>
                <a:close/>
              </a:path>
              <a:path w="1870710" h="549275">
                <a:moveTo>
                  <a:pt x="1786636" y="0"/>
                </a:moveTo>
                <a:lnTo>
                  <a:pt x="1807210" y="73278"/>
                </a:lnTo>
                <a:lnTo>
                  <a:pt x="1841214" y="42290"/>
                </a:lnTo>
                <a:lnTo>
                  <a:pt x="1800225" y="42290"/>
                </a:lnTo>
                <a:lnTo>
                  <a:pt x="1796795" y="30098"/>
                </a:lnTo>
                <a:lnTo>
                  <a:pt x="1807464" y="27050"/>
                </a:lnTo>
                <a:lnTo>
                  <a:pt x="1857938" y="27050"/>
                </a:lnTo>
                <a:lnTo>
                  <a:pt x="1870202" y="15875"/>
                </a:lnTo>
                <a:lnTo>
                  <a:pt x="1786636" y="0"/>
                </a:lnTo>
                <a:close/>
              </a:path>
              <a:path w="1870710" h="549275">
                <a:moveTo>
                  <a:pt x="1807464" y="27050"/>
                </a:moveTo>
                <a:lnTo>
                  <a:pt x="1796795" y="30098"/>
                </a:lnTo>
                <a:lnTo>
                  <a:pt x="1800225" y="42290"/>
                </a:lnTo>
                <a:lnTo>
                  <a:pt x="1810892" y="39242"/>
                </a:lnTo>
                <a:lnTo>
                  <a:pt x="1807464" y="27050"/>
                </a:lnTo>
                <a:close/>
              </a:path>
              <a:path w="1870710" h="549275">
                <a:moveTo>
                  <a:pt x="1857938" y="27050"/>
                </a:moveTo>
                <a:lnTo>
                  <a:pt x="1807464" y="27050"/>
                </a:lnTo>
                <a:lnTo>
                  <a:pt x="1810892" y="39242"/>
                </a:lnTo>
                <a:lnTo>
                  <a:pt x="1800225" y="42290"/>
                </a:lnTo>
                <a:lnTo>
                  <a:pt x="1841214" y="42290"/>
                </a:lnTo>
                <a:lnTo>
                  <a:pt x="1857938" y="27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27" name="object 27"/>
          <p:cNvSpPr/>
          <p:nvPr/>
        </p:nvSpPr>
        <p:spPr>
          <a:xfrm>
            <a:off x="6112301" y="3205402"/>
            <a:ext cx="2840213" cy="236220"/>
          </a:xfrm>
          <a:custGeom>
            <a:avLst/>
            <a:gdLst/>
            <a:ahLst/>
            <a:cxnLst/>
            <a:rect l="l" t="t" r="r" b="b"/>
            <a:pathLst>
              <a:path w="2860675">
                <a:moveTo>
                  <a:pt x="0" y="0"/>
                </a:moveTo>
                <a:lnTo>
                  <a:pt x="28606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058952" y="4299888"/>
            <a:ext cx="2913886" cy="0"/>
          </a:xfrm>
          <a:custGeom>
            <a:avLst/>
            <a:gdLst/>
            <a:ahLst/>
            <a:cxnLst/>
            <a:rect l="l" t="t" r="r" b="b"/>
            <a:pathLst>
              <a:path w="2913379">
                <a:moveTo>
                  <a:pt x="0" y="0"/>
                </a:moveTo>
                <a:lnTo>
                  <a:pt x="291312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sldNum" sz="quarter" idx="4294967295"/>
          </p:nvPr>
        </p:nvSpPr>
        <p:spPr>
          <a:xfrm>
            <a:off x="7087831" y="6356428"/>
            <a:ext cx="2057757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65"/>
              </a:lnSpc>
            </a:pPr>
            <a:fld id="{81D60167-4931-47E6-BA6A-407CBD079E47}" type="slidenum">
              <a:rPr dirty="0"/>
            </a:fld>
            <a:endParaRPr dirty="0"/>
          </a:p>
        </p:txBody>
      </p:sp>
      <p:sp>
        <p:nvSpPr>
          <p:cNvPr id="30" name="标题 1"/>
          <p:cNvSpPr txBox="1"/>
          <p:nvPr/>
        </p:nvSpPr>
        <p:spPr>
          <a:xfrm>
            <a:off x="457835" y="436830"/>
            <a:ext cx="5037896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3.5.3 [3378]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</a:rPr>
              <a:t>八</a:t>
            </a: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</a:rPr>
              <a:t>数码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</a:rPr>
              <a:t>分析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8685" y="2144532"/>
            <a:ext cx="784805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  <a:buClr>
                <a:srgbClr val="330066"/>
              </a:buClr>
            </a:pPr>
            <a:r>
              <a:rPr lang="zh-CN" altLang="en-US" sz="2400" dirty="0" smtClean="0">
                <a:latin typeface="Times New Roman" panose="02020603050405020304"/>
                <a:cs typeface="Times New Roman" panose="02020603050405020304"/>
              </a:rPr>
              <a:t>待续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4294967295"/>
          </p:nvPr>
        </p:nvSpPr>
        <p:spPr>
          <a:xfrm>
            <a:off x="7087831" y="6356428"/>
            <a:ext cx="2057757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65"/>
              </a:lnSpc>
            </a:pPr>
            <a:fld id="{81D60167-4931-47E6-BA6A-407CBD079E47}" type="slidenum">
              <a:rPr dirty="0"/>
            </a:fld>
            <a:endParaRPr dirty="0"/>
          </a:p>
        </p:txBody>
      </p:sp>
      <p:sp>
        <p:nvSpPr>
          <p:cNvPr id="30" name="标题 1"/>
          <p:cNvSpPr txBox="1"/>
          <p:nvPr/>
        </p:nvSpPr>
        <p:spPr>
          <a:xfrm>
            <a:off x="457835" y="436830"/>
            <a:ext cx="5037896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3.5.3 [3378]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</a:rPr>
              <a:t>八</a:t>
            </a: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</a:rPr>
              <a:t>数码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</a:rPr>
              <a:t>分析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279" y="496622"/>
            <a:ext cx="9145588" cy="65749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96" y="129270"/>
            <a:ext cx="4535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accent4"/>
                </a:solidFill>
              </a:rPr>
              <a:t>今天的课程结束啦</a:t>
            </a:r>
            <a:r>
              <a:rPr lang="en-US" altLang="zh-CN" sz="3600" b="1" dirty="0" smtClean="0">
                <a:solidFill>
                  <a:schemeClr val="accent4"/>
                </a:solidFill>
              </a:rPr>
              <a:t>……</a:t>
            </a:r>
            <a:endParaRPr lang="zh-CN" altLang="en-US" sz="3600" b="1" dirty="0">
              <a:solidFill>
                <a:schemeClr val="accent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5605" y="2624867"/>
            <a:ext cx="32629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0033CC"/>
                </a:solidFill>
              </a:rPr>
              <a:t>下课了</a:t>
            </a:r>
            <a:r>
              <a:rPr lang="en-US" altLang="zh-CN" sz="4000" b="1" dirty="0" smtClean="0">
                <a:solidFill>
                  <a:srgbClr val="0033CC"/>
                </a:solidFill>
              </a:rPr>
              <a:t>…</a:t>
            </a:r>
            <a:endParaRPr lang="en-US" altLang="zh-CN" sz="4000" b="1" dirty="0" smtClean="0">
              <a:solidFill>
                <a:srgbClr val="0033CC"/>
              </a:solidFill>
            </a:endParaRPr>
          </a:p>
          <a:p>
            <a:r>
              <a:rPr lang="zh-CN" altLang="en-US" sz="4000" b="1" dirty="0" smtClean="0">
                <a:solidFill>
                  <a:srgbClr val="0033CC"/>
                </a:solidFill>
              </a:rPr>
              <a:t>同学们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再见</a:t>
            </a:r>
            <a:r>
              <a:rPr lang="zh-CN" altLang="en-US" sz="4000" dirty="0" smtClean="0"/>
              <a:t>！</a:t>
            </a:r>
            <a:endParaRPr lang="zh-CN" altLang="en-US" sz="40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18" y="795256"/>
            <a:ext cx="4148507" cy="5457614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>
          <a:xfrm>
            <a:off x="457200" y="488303"/>
            <a:ext cx="8229600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3.1 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</a:rPr>
              <a:t>队列</a:t>
            </a: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</a:rPr>
              <a:t>的定义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</a:rPr>
              <a:t>循环队列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7200" y="1669633"/>
            <a:ext cx="8137351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　　在非循环队列中，元素进队时队尾指针rear增1，元素出队时队头指针front增1，当进队MaxSize个元素后，满足队满的条件即rear==MaxSize-1成立，此时即使出队若干元素，队满条件仍成立（实际上队列中有空位置），这是一种</a:t>
            </a:r>
            <a:r>
              <a:rPr lang="zh-CN" altLang="zh-CN" sz="3200" b="1" dirty="0">
                <a:solidFill>
                  <a:srgbClr val="A5002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假溢出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　　为了能够充分地使用数组中的存储空间，把数组的前端和后端连接起来，形成一个循环的顺序表，即把存储队列元素的表从逻辑上看成一个环，称为循环队列（也称为环形队列）。</a:t>
            </a:r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48"/>
          <p:cNvGrpSpPr/>
          <p:nvPr/>
        </p:nvGrpSpPr>
        <p:grpSpPr>
          <a:xfrm>
            <a:off x="3922787" y="1380332"/>
            <a:ext cx="4420368" cy="3429000"/>
            <a:chOff x="2640" y="576"/>
            <a:chExt cx="2784" cy="2160"/>
          </a:xfrm>
        </p:grpSpPr>
        <p:sp>
          <p:nvSpPr>
            <p:cNvPr id="33831" name="Oval 49" descr="栎木"/>
            <p:cNvSpPr/>
            <p:nvPr/>
          </p:nvSpPr>
          <p:spPr>
            <a:xfrm>
              <a:off x="3072" y="720"/>
              <a:ext cx="1920" cy="1920"/>
            </a:xfrm>
            <a:prstGeom prst="ellipse">
              <a:avLst/>
            </a:prstGeom>
            <a:blipFill rotWithShape="0">
              <a:blip r:embed="rId1"/>
            </a:blipFill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1" hangingPunct="1"/>
              <a:endParaRPr lang="zh-CN" altLang="en-US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33832" name="Oval 50"/>
            <p:cNvSpPr/>
            <p:nvPr/>
          </p:nvSpPr>
          <p:spPr>
            <a:xfrm>
              <a:off x="3120" y="768"/>
              <a:ext cx="1824" cy="1824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1" hangingPunct="1"/>
              <a:endParaRPr lang="zh-CN" altLang="en-US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33833" name="Oval 51" descr="栎木"/>
            <p:cNvSpPr/>
            <p:nvPr/>
          </p:nvSpPr>
          <p:spPr>
            <a:xfrm>
              <a:off x="3648" y="1296"/>
              <a:ext cx="768" cy="769"/>
            </a:xfrm>
            <a:prstGeom prst="ellipse">
              <a:avLst/>
            </a:prstGeom>
            <a:blipFill rotWithShape="0">
              <a:blip r:embed="rId1"/>
            </a:blipFill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1" hangingPunct="1"/>
              <a:endParaRPr lang="zh-CN" altLang="en-US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33834" name="Line 52"/>
            <p:cNvSpPr/>
            <p:nvPr/>
          </p:nvSpPr>
          <p:spPr>
            <a:xfrm>
              <a:off x="4032" y="768"/>
              <a:ext cx="0" cy="528"/>
            </a:xfrm>
            <a:prstGeom prst="line">
              <a:avLst/>
            </a:prstGeom>
            <a:ln w="508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3835" name="Line 53"/>
            <p:cNvSpPr/>
            <p:nvPr/>
          </p:nvSpPr>
          <p:spPr>
            <a:xfrm>
              <a:off x="4032" y="2064"/>
              <a:ext cx="0" cy="528"/>
            </a:xfrm>
            <a:prstGeom prst="line">
              <a:avLst/>
            </a:prstGeom>
            <a:ln w="508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3836" name="Line 54"/>
            <p:cNvSpPr/>
            <p:nvPr/>
          </p:nvSpPr>
          <p:spPr>
            <a:xfrm rot="3600000">
              <a:off x="4624" y="1128"/>
              <a:ext cx="0" cy="528"/>
            </a:xfrm>
            <a:prstGeom prst="line">
              <a:avLst/>
            </a:prstGeom>
            <a:ln w="508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3837" name="Line 55"/>
            <p:cNvSpPr/>
            <p:nvPr/>
          </p:nvSpPr>
          <p:spPr>
            <a:xfrm rot="7200000">
              <a:off x="4584" y="1752"/>
              <a:ext cx="0" cy="528"/>
            </a:xfrm>
            <a:prstGeom prst="line">
              <a:avLst/>
            </a:prstGeom>
            <a:ln w="508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3838" name="Line 56"/>
            <p:cNvSpPr/>
            <p:nvPr/>
          </p:nvSpPr>
          <p:spPr>
            <a:xfrm rot="-3600000">
              <a:off x="3480" y="1080"/>
              <a:ext cx="0" cy="528"/>
            </a:xfrm>
            <a:prstGeom prst="line">
              <a:avLst/>
            </a:prstGeom>
            <a:ln w="508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3839" name="Line 57"/>
            <p:cNvSpPr/>
            <p:nvPr/>
          </p:nvSpPr>
          <p:spPr>
            <a:xfrm rot="-7200000">
              <a:off x="3480" y="1752"/>
              <a:ext cx="0" cy="528"/>
            </a:xfrm>
            <a:prstGeom prst="line">
              <a:avLst/>
            </a:prstGeom>
            <a:ln w="508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3840" name="Rectangle 58"/>
            <p:cNvSpPr/>
            <p:nvPr/>
          </p:nvSpPr>
          <p:spPr>
            <a:xfrm>
              <a:off x="4416" y="576"/>
              <a:ext cx="432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zh-CN" b="1">
                  <a:latin typeface="Times New Roman" panose="02020603050405020304" pitchFamily="18" charset="0"/>
                </a:rPr>
                <a:t>[ 0 ]</a:t>
              </a:r>
              <a:endParaRPr lang="en-US" altLang="zh-CN" b="1">
                <a:latin typeface="Times New Roman" panose="02020603050405020304" pitchFamily="18" charset="0"/>
              </a:endParaRPr>
            </a:p>
          </p:txBody>
        </p:sp>
        <p:sp>
          <p:nvSpPr>
            <p:cNvPr id="33841" name="Rectangle 59"/>
            <p:cNvSpPr/>
            <p:nvPr/>
          </p:nvSpPr>
          <p:spPr>
            <a:xfrm>
              <a:off x="4992" y="1584"/>
              <a:ext cx="432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zh-CN" b="1">
                  <a:latin typeface="Times New Roman" panose="02020603050405020304" pitchFamily="18" charset="0"/>
                </a:rPr>
                <a:t>[ 1 ]</a:t>
              </a:r>
              <a:endParaRPr lang="en-US" altLang="zh-CN" b="1">
                <a:latin typeface="Times New Roman" panose="02020603050405020304" pitchFamily="18" charset="0"/>
              </a:endParaRPr>
            </a:p>
          </p:txBody>
        </p:sp>
        <p:sp>
          <p:nvSpPr>
            <p:cNvPr id="33842" name="Rectangle 60"/>
            <p:cNvSpPr/>
            <p:nvPr/>
          </p:nvSpPr>
          <p:spPr>
            <a:xfrm>
              <a:off x="4512" y="2496"/>
              <a:ext cx="432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zh-CN" b="1">
                  <a:latin typeface="Times New Roman" panose="02020603050405020304" pitchFamily="18" charset="0"/>
                </a:rPr>
                <a:t>[ 2 ]</a:t>
              </a:r>
              <a:endParaRPr lang="en-US" altLang="zh-CN" b="1">
                <a:latin typeface="Times New Roman" panose="02020603050405020304" pitchFamily="18" charset="0"/>
              </a:endParaRPr>
            </a:p>
          </p:txBody>
        </p:sp>
        <p:sp>
          <p:nvSpPr>
            <p:cNvPr id="33843" name="Rectangle 61"/>
            <p:cNvSpPr/>
            <p:nvPr/>
          </p:nvSpPr>
          <p:spPr>
            <a:xfrm>
              <a:off x="3168" y="2496"/>
              <a:ext cx="432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zh-CN" b="1">
                  <a:latin typeface="Times New Roman" panose="02020603050405020304" pitchFamily="18" charset="0"/>
                </a:rPr>
                <a:t>[ 3 ]</a:t>
              </a:r>
              <a:endParaRPr lang="en-US" altLang="zh-CN" b="1">
                <a:latin typeface="Times New Roman" panose="02020603050405020304" pitchFamily="18" charset="0"/>
              </a:endParaRPr>
            </a:p>
          </p:txBody>
        </p:sp>
        <p:sp>
          <p:nvSpPr>
            <p:cNvPr id="33844" name="Rectangle 62"/>
            <p:cNvSpPr/>
            <p:nvPr/>
          </p:nvSpPr>
          <p:spPr>
            <a:xfrm>
              <a:off x="2640" y="1536"/>
              <a:ext cx="432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zh-CN" b="1">
                  <a:latin typeface="Times New Roman" panose="02020603050405020304" pitchFamily="18" charset="0"/>
                </a:rPr>
                <a:t>[ 4 ]</a:t>
              </a:r>
              <a:endParaRPr lang="en-US" altLang="zh-CN" b="1">
                <a:latin typeface="Times New Roman" panose="02020603050405020304" pitchFamily="18" charset="0"/>
              </a:endParaRPr>
            </a:p>
          </p:txBody>
        </p:sp>
        <p:sp>
          <p:nvSpPr>
            <p:cNvPr id="33845" name="Rectangle 63"/>
            <p:cNvSpPr/>
            <p:nvPr/>
          </p:nvSpPr>
          <p:spPr>
            <a:xfrm>
              <a:off x="3120" y="624"/>
              <a:ext cx="432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zh-CN" b="1">
                  <a:latin typeface="Times New Roman" panose="02020603050405020304" pitchFamily="18" charset="0"/>
                </a:rPr>
                <a:t>[ 5 ]</a:t>
              </a:r>
              <a:endParaRPr lang="en-US" altLang="zh-CN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134" name="Text Box 65"/>
          <p:cNvSpPr txBox="1"/>
          <p:nvPr/>
        </p:nvSpPr>
        <p:spPr>
          <a:xfrm>
            <a:off x="721831" y="1685132"/>
            <a:ext cx="2133971" cy="406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000" b="1" err="1">
                <a:latin typeface="Times New Roman" panose="02020603050405020304" pitchFamily="18" charset="0"/>
                <a:sym typeface="Wingdings" panose="05000000000000000000" pitchFamily="2" charset="2"/>
              </a:rPr>
              <a:t>AddQ</a:t>
            </a:r>
            <a:r>
              <a:rPr lang="en-US" altLang="zh-CN" sz="2000" b="1">
                <a:latin typeface="Times New Roman" panose="02020603050405020304" pitchFamily="18" charset="0"/>
                <a:sym typeface="Wingdings" panose="05000000000000000000" pitchFamily="2" charset="2"/>
              </a:rPr>
              <a:t> Job 1</a:t>
            </a:r>
            <a:endParaRPr lang="en-US" altLang="zh-CN" sz="2000" b="1">
              <a:latin typeface="Times New Roman" panose="02020603050405020304" pitchFamily="18" charset="0"/>
            </a:endParaRPr>
          </a:p>
        </p:txBody>
      </p:sp>
      <p:sp>
        <p:nvSpPr>
          <p:cNvPr id="135" name="Text Box 66"/>
          <p:cNvSpPr txBox="1"/>
          <p:nvPr/>
        </p:nvSpPr>
        <p:spPr>
          <a:xfrm>
            <a:off x="721831" y="2142332"/>
            <a:ext cx="2133971" cy="406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000" b="1" err="1">
                <a:latin typeface="Times New Roman" panose="02020603050405020304" pitchFamily="18" charset="0"/>
                <a:sym typeface="Wingdings" panose="05000000000000000000" pitchFamily="2" charset="2"/>
              </a:rPr>
              <a:t>AddQ</a:t>
            </a:r>
            <a:r>
              <a:rPr lang="en-US" altLang="zh-CN" sz="2000" b="1">
                <a:latin typeface="Times New Roman" panose="02020603050405020304" pitchFamily="18" charset="0"/>
                <a:sym typeface="Wingdings" panose="05000000000000000000" pitchFamily="2" charset="2"/>
              </a:rPr>
              <a:t> Job 2</a:t>
            </a:r>
            <a:endParaRPr lang="en-US" altLang="zh-CN" sz="2000" b="1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36" name="Text Box 67"/>
          <p:cNvSpPr txBox="1"/>
          <p:nvPr/>
        </p:nvSpPr>
        <p:spPr>
          <a:xfrm>
            <a:off x="721831" y="2599532"/>
            <a:ext cx="2133971" cy="406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000" b="1" err="1">
                <a:latin typeface="Times New Roman" panose="02020603050405020304" pitchFamily="18" charset="0"/>
                <a:sym typeface="Wingdings" panose="05000000000000000000" pitchFamily="2" charset="2"/>
              </a:rPr>
              <a:t>AddQ</a:t>
            </a:r>
            <a:r>
              <a:rPr lang="en-US" altLang="zh-CN" sz="2000" b="1">
                <a:latin typeface="Times New Roman" panose="02020603050405020304" pitchFamily="18" charset="0"/>
                <a:sym typeface="Wingdings" panose="05000000000000000000" pitchFamily="2" charset="2"/>
              </a:rPr>
              <a:t> Job 3</a:t>
            </a:r>
            <a:endParaRPr lang="en-US" altLang="zh-CN" sz="2000" b="1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37" name="Text Box 68"/>
          <p:cNvSpPr txBox="1"/>
          <p:nvPr/>
        </p:nvSpPr>
        <p:spPr>
          <a:xfrm>
            <a:off x="721831" y="3056732"/>
            <a:ext cx="2133971" cy="406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000" b="1" err="1">
                <a:latin typeface="Times New Roman" panose="02020603050405020304" pitchFamily="18" charset="0"/>
                <a:sym typeface="Wingdings" panose="05000000000000000000" pitchFamily="2" charset="2"/>
              </a:rPr>
              <a:t>DeleteQ</a:t>
            </a:r>
            <a:r>
              <a:rPr lang="en-US" altLang="zh-CN" sz="2000" b="1">
                <a:latin typeface="Times New Roman" panose="02020603050405020304" pitchFamily="18" charset="0"/>
                <a:sym typeface="Wingdings" panose="05000000000000000000" pitchFamily="2" charset="2"/>
              </a:rPr>
              <a:t> Job 1</a:t>
            </a:r>
            <a:endParaRPr lang="en-US" altLang="zh-CN" sz="2000" b="1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38" name="Text Box 69"/>
          <p:cNvSpPr txBox="1"/>
          <p:nvPr/>
        </p:nvSpPr>
        <p:spPr>
          <a:xfrm>
            <a:off x="721831" y="3513932"/>
            <a:ext cx="2133971" cy="406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000" b="1" err="1">
                <a:latin typeface="Times New Roman" panose="02020603050405020304" pitchFamily="18" charset="0"/>
                <a:sym typeface="Wingdings" panose="05000000000000000000" pitchFamily="2" charset="2"/>
              </a:rPr>
              <a:t>AddQ</a:t>
            </a:r>
            <a:r>
              <a:rPr lang="en-US" altLang="zh-CN" sz="2000" b="1">
                <a:latin typeface="Times New Roman" panose="02020603050405020304" pitchFamily="18" charset="0"/>
                <a:sym typeface="Wingdings" panose="05000000000000000000" pitchFamily="2" charset="2"/>
              </a:rPr>
              <a:t> Job 4</a:t>
            </a:r>
            <a:endParaRPr lang="en-US" altLang="zh-CN" sz="2000" b="1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39" name="Text Box 70"/>
          <p:cNvSpPr txBox="1"/>
          <p:nvPr/>
        </p:nvSpPr>
        <p:spPr>
          <a:xfrm>
            <a:off x="721831" y="3971132"/>
            <a:ext cx="2133971" cy="406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000" b="1" err="1">
                <a:latin typeface="Times New Roman" panose="02020603050405020304" pitchFamily="18" charset="0"/>
                <a:sym typeface="Wingdings" panose="05000000000000000000" pitchFamily="2" charset="2"/>
              </a:rPr>
              <a:t>AddQ</a:t>
            </a:r>
            <a:r>
              <a:rPr lang="en-US" altLang="zh-CN" sz="2000" b="1">
                <a:latin typeface="Times New Roman" panose="02020603050405020304" pitchFamily="18" charset="0"/>
                <a:sym typeface="Wingdings" panose="05000000000000000000" pitchFamily="2" charset="2"/>
              </a:rPr>
              <a:t> Job 5</a:t>
            </a:r>
            <a:endParaRPr lang="en-US" altLang="zh-CN" sz="2000" b="1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40" name="Text Box 71"/>
          <p:cNvSpPr txBox="1"/>
          <p:nvPr/>
        </p:nvSpPr>
        <p:spPr>
          <a:xfrm>
            <a:off x="721831" y="4428332"/>
            <a:ext cx="2133971" cy="406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000" b="1" err="1">
                <a:latin typeface="Times New Roman" panose="02020603050405020304" pitchFamily="18" charset="0"/>
                <a:sym typeface="Wingdings" panose="05000000000000000000" pitchFamily="2" charset="2"/>
              </a:rPr>
              <a:t>AddQ</a:t>
            </a:r>
            <a:r>
              <a:rPr lang="en-US" altLang="zh-CN" sz="2000" b="1">
                <a:latin typeface="Times New Roman" panose="02020603050405020304" pitchFamily="18" charset="0"/>
                <a:sym typeface="Wingdings" panose="05000000000000000000" pitchFamily="2" charset="2"/>
              </a:rPr>
              <a:t> Job 6</a:t>
            </a:r>
            <a:endParaRPr lang="en-US" altLang="zh-CN" sz="2000" b="1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41" name="Text Box 72"/>
          <p:cNvSpPr txBox="1"/>
          <p:nvPr/>
        </p:nvSpPr>
        <p:spPr>
          <a:xfrm>
            <a:off x="721831" y="4885532"/>
            <a:ext cx="2133971" cy="406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000" b="1" err="1">
                <a:latin typeface="Times New Roman" panose="02020603050405020304" pitchFamily="18" charset="0"/>
                <a:sym typeface="Wingdings" panose="05000000000000000000" pitchFamily="2" charset="2"/>
              </a:rPr>
              <a:t>AddQ</a:t>
            </a:r>
            <a:r>
              <a:rPr lang="en-US" altLang="zh-CN" sz="2000" b="1">
                <a:latin typeface="Times New Roman" panose="02020603050405020304" pitchFamily="18" charset="0"/>
                <a:sym typeface="Wingdings" panose="05000000000000000000" pitchFamily="2" charset="2"/>
              </a:rPr>
              <a:t> Job 7</a:t>
            </a:r>
            <a:endParaRPr lang="en-US" altLang="zh-CN" sz="2000" b="1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42" name="Oval 73" descr="白色大理石"/>
          <p:cNvSpPr/>
          <p:nvPr/>
        </p:nvSpPr>
        <p:spPr>
          <a:xfrm>
            <a:off x="6777608" y="2804319"/>
            <a:ext cx="762132" cy="762000"/>
          </a:xfrm>
          <a:prstGeom prst="ellipse">
            <a:avLst/>
          </a:prstGeom>
          <a:blipFill rotWithShape="0">
            <a:blip r:embed="rId2"/>
          </a:blipFill>
          <a:ln w="9525">
            <a:noFill/>
          </a:ln>
        </p:spPr>
        <p:txBody>
          <a:bodyPr wrap="none" anchor="ctr"/>
          <a:lstStyle/>
          <a:p>
            <a:pPr algn="ctr" eaLnBrk="1" hangingPunct="1"/>
            <a:r>
              <a:rPr lang="en-US" altLang="zh-CN" sz="2000" b="1">
                <a:latin typeface="Arial" panose="020B0604020202020204" pitchFamily="34" charset="0"/>
              </a:rPr>
              <a:t>Job</a:t>
            </a:r>
            <a:endParaRPr lang="en-US" altLang="zh-CN" sz="2000" b="1"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zh-CN" sz="2000" b="1">
                <a:latin typeface="Arial" panose="020B0604020202020204" pitchFamily="34" charset="0"/>
              </a:rPr>
              <a:t>1</a:t>
            </a:r>
            <a:endParaRPr lang="en-US" altLang="zh-CN" sz="2000" b="1">
              <a:latin typeface="Arial" panose="020B0604020202020204" pitchFamily="34" charset="0"/>
            </a:endParaRPr>
          </a:p>
        </p:txBody>
      </p:sp>
      <p:sp>
        <p:nvSpPr>
          <p:cNvPr id="143" name="Oval 77" descr="白色大理石"/>
          <p:cNvSpPr/>
          <p:nvPr/>
        </p:nvSpPr>
        <p:spPr>
          <a:xfrm>
            <a:off x="6285398" y="3625057"/>
            <a:ext cx="762132" cy="762000"/>
          </a:xfrm>
          <a:prstGeom prst="ellipse">
            <a:avLst/>
          </a:prstGeom>
          <a:blipFill rotWithShape="0">
            <a:blip r:embed="rId2"/>
          </a:blipFill>
          <a:ln w="9525">
            <a:noFill/>
          </a:ln>
        </p:spPr>
        <p:txBody>
          <a:bodyPr wrap="none" anchor="ctr"/>
          <a:lstStyle/>
          <a:p>
            <a:pPr algn="ctr" eaLnBrk="1" hangingPunct="1"/>
            <a:r>
              <a:rPr lang="en-US" altLang="zh-CN" sz="2000" b="1">
                <a:latin typeface="Arial" panose="020B0604020202020204" pitchFamily="34" charset="0"/>
              </a:rPr>
              <a:t>Job</a:t>
            </a:r>
            <a:endParaRPr lang="en-US" altLang="zh-CN" sz="2000" b="1"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zh-CN" sz="2000" b="1">
                <a:latin typeface="Arial" panose="020B0604020202020204" pitchFamily="34" charset="0"/>
              </a:rPr>
              <a:t>2</a:t>
            </a:r>
            <a:endParaRPr lang="en-US" altLang="zh-CN" sz="2000" b="1">
              <a:latin typeface="Arial" panose="020B0604020202020204" pitchFamily="34" charset="0"/>
            </a:endParaRPr>
          </a:p>
        </p:txBody>
      </p:sp>
      <p:sp>
        <p:nvSpPr>
          <p:cNvPr id="144" name="Oval 80" descr="白色大理石"/>
          <p:cNvSpPr/>
          <p:nvPr/>
        </p:nvSpPr>
        <p:spPr>
          <a:xfrm>
            <a:off x="5218412" y="3628232"/>
            <a:ext cx="762132" cy="762000"/>
          </a:xfrm>
          <a:prstGeom prst="ellipse">
            <a:avLst/>
          </a:prstGeom>
          <a:blipFill rotWithShape="0">
            <a:blip r:embed="rId2"/>
          </a:blipFill>
          <a:ln w="9525">
            <a:noFill/>
          </a:ln>
        </p:spPr>
        <p:txBody>
          <a:bodyPr wrap="none" anchor="ctr"/>
          <a:lstStyle/>
          <a:p>
            <a:pPr algn="ctr" eaLnBrk="1" hangingPunct="1"/>
            <a:r>
              <a:rPr lang="en-US" altLang="zh-CN" sz="2000" b="1">
                <a:latin typeface="Arial" panose="020B0604020202020204" pitchFamily="34" charset="0"/>
              </a:rPr>
              <a:t>Job</a:t>
            </a:r>
            <a:endParaRPr lang="en-US" altLang="zh-CN" sz="2000" b="1"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zh-CN" sz="2000" b="1">
                <a:latin typeface="Arial" panose="020B0604020202020204" pitchFamily="34" charset="0"/>
              </a:rPr>
              <a:t>3</a:t>
            </a:r>
            <a:endParaRPr lang="en-US" altLang="zh-CN" sz="2000" b="1">
              <a:latin typeface="Arial" panose="020B0604020202020204" pitchFamily="34" charset="0"/>
            </a:endParaRPr>
          </a:p>
        </p:txBody>
      </p:sp>
      <p:sp>
        <p:nvSpPr>
          <p:cNvPr id="145" name="Oval 83"/>
          <p:cNvSpPr/>
          <p:nvPr/>
        </p:nvSpPr>
        <p:spPr>
          <a:xfrm>
            <a:off x="6777608" y="2804319"/>
            <a:ext cx="762132" cy="7620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endParaRPr lang="zh-CN" altLang="zh-CN" sz="2000" b="1" dirty="0">
              <a:latin typeface="Arial" panose="020B0604020202020204" pitchFamily="34" charset="0"/>
            </a:endParaRPr>
          </a:p>
        </p:txBody>
      </p:sp>
      <p:sp>
        <p:nvSpPr>
          <p:cNvPr id="146" name="Oval 88" descr="白色大理石"/>
          <p:cNvSpPr/>
          <p:nvPr/>
        </p:nvSpPr>
        <p:spPr>
          <a:xfrm>
            <a:off x="4723026" y="2751932"/>
            <a:ext cx="762132" cy="762000"/>
          </a:xfrm>
          <a:prstGeom prst="ellipse">
            <a:avLst/>
          </a:prstGeom>
          <a:blipFill rotWithShape="0">
            <a:blip r:embed="rId2"/>
          </a:blipFill>
          <a:ln w="9525">
            <a:noFill/>
          </a:ln>
        </p:spPr>
        <p:txBody>
          <a:bodyPr wrap="none" anchor="ctr"/>
          <a:lstStyle/>
          <a:p>
            <a:pPr algn="ctr" eaLnBrk="1" hangingPunct="1"/>
            <a:r>
              <a:rPr lang="en-US" altLang="zh-CN" sz="2000" b="1">
                <a:latin typeface="Arial" panose="020B0604020202020204" pitchFamily="34" charset="0"/>
              </a:rPr>
              <a:t>Job</a:t>
            </a:r>
            <a:endParaRPr lang="en-US" altLang="zh-CN" sz="2000" b="1"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zh-CN" sz="2000" b="1">
                <a:latin typeface="Arial" panose="020B0604020202020204" pitchFamily="34" charset="0"/>
              </a:rPr>
              <a:t>4</a:t>
            </a:r>
            <a:endParaRPr lang="en-US" altLang="zh-CN" sz="2000" b="1">
              <a:latin typeface="Arial" panose="020B0604020202020204" pitchFamily="34" charset="0"/>
            </a:endParaRPr>
          </a:p>
        </p:txBody>
      </p:sp>
      <p:sp>
        <p:nvSpPr>
          <p:cNvPr id="147" name="Oval 90" descr="白色大理石"/>
          <p:cNvSpPr/>
          <p:nvPr/>
        </p:nvSpPr>
        <p:spPr>
          <a:xfrm>
            <a:off x="5294626" y="1837532"/>
            <a:ext cx="762132" cy="762000"/>
          </a:xfrm>
          <a:prstGeom prst="ellipse">
            <a:avLst/>
          </a:prstGeom>
          <a:blipFill rotWithShape="0">
            <a:blip r:embed="rId2"/>
          </a:blipFill>
          <a:ln w="9525">
            <a:noFill/>
          </a:ln>
        </p:spPr>
        <p:txBody>
          <a:bodyPr wrap="none" anchor="ctr"/>
          <a:lstStyle/>
          <a:p>
            <a:pPr algn="ctr" eaLnBrk="1" hangingPunct="1"/>
            <a:r>
              <a:rPr lang="en-US" altLang="zh-CN" sz="2000" b="1">
                <a:latin typeface="Arial" panose="020B0604020202020204" pitchFamily="34" charset="0"/>
              </a:rPr>
              <a:t>Job</a:t>
            </a:r>
            <a:endParaRPr lang="en-US" altLang="zh-CN" sz="2000" b="1"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zh-CN" sz="2000" b="1">
                <a:latin typeface="Arial" panose="020B0604020202020204" pitchFamily="34" charset="0"/>
              </a:rPr>
              <a:t>5</a:t>
            </a:r>
            <a:endParaRPr lang="en-US" altLang="zh-CN" sz="2000" b="1">
              <a:latin typeface="Arial" panose="020B0604020202020204" pitchFamily="34" charset="0"/>
            </a:endParaRPr>
          </a:p>
        </p:txBody>
      </p:sp>
      <p:sp>
        <p:nvSpPr>
          <p:cNvPr id="148" name="Oval 92" descr="白色大理石"/>
          <p:cNvSpPr/>
          <p:nvPr/>
        </p:nvSpPr>
        <p:spPr>
          <a:xfrm>
            <a:off x="6320329" y="1875632"/>
            <a:ext cx="762132" cy="762000"/>
          </a:xfrm>
          <a:prstGeom prst="ellipse">
            <a:avLst/>
          </a:prstGeom>
          <a:blipFill rotWithShape="0">
            <a:blip r:embed="rId2"/>
          </a:blipFill>
          <a:ln w="9525">
            <a:noFill/>
          </a:ln>
        </p:spPr>
        <p:txBody>
          <a:bodyPr wrap="none" anchor="ctr"/>
          <a:lstStyle/>
          <a:p>
            <a:pPr algn="ctr" eaLnBrk="1" hangingPunct="1"/>
            <a:r>
              <a:rPr lang="en-US" altLang="zh-CN" sz="2000" b="1">
                <a:latin typeface="Arial" panose="020B0604020202020204" pitchFamily="34" charset="0"/>
              </a:rPr>
              <a:t>Job</a:t>
            </a:r>
            <a:endParaRPr lang="en-US" altLang="zh-CN" sz="2000" b="1"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zh-CN" sz="2000" b="1">
                <a:latin typeface="Arial" panose="020B0604020202020204" pitchFamily="34" charset="0"/>
              </a:rPr>
              <a:t>6</a:t>
            </a:r>
            <a:endParaRPr lang="en-US" altLang="zh-CN" sz="2000" b="1">
              <a:latin typeface="Arial" panose="020B0604020202020204" pitchFamily="34" charset="0"/>
            </a:endParaRPr>
          </a:p>
        </p:txBody>
      </p:sp>
      <p:sp>
        <p:nvSpPr>
          <p:cNvPr id="149" name="Oval 93"/>
          <p:cNvSpPr/>
          <p:nvPr/>
        </p:nvSpPr>
        <p:spPr>
          <a:xfrm>
            <a:off x="3160655" y="4352132"/>
            <a:ext cx="1676691" cy="9890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zh-CN" altLang="en-US" sz="2000" b="1" dirty="0">
                <a:latin typeface="Arial" panose="020B0604020202020204" pitchFamily="34" charset="0"/>
              </a:rPr>
              <a:t>队列满！</a:t>
            </a:r>
            <a:endParaRPr lang="en-US" altLang="zh-CN" sz="2000" b="1">
              <a:latin typeface="Arial" panose="020B0604020202020204" pitchFamily="34" charset="0"/>
            </a:endParaRPr>
          </a:p>
        </p:txBody>
      </p:sp>
      <p:sp>
        <p:nvSpPr>
          <p:cNvPr id="33812" name="AutoShape 102"/>
          <p:cNvSpPr/>
          <p:nvPr/>
        </p:nvSpPr>
        <p:spPr>
          <a:xfrm flipV="1">
            <a:off x="7819189" y="1799432"/>
            <a:ext cx="762132" cy="381000"/>
          </a:xfrm>
          <a:prstGeom prst="wedgeRectCallout">
            <a:avLst>
              <a:gd name="adj1" fmla="val -115421"/>
              <a:gd name="adj2" fmla="val -46667"/>
            </a:avLst>
          </a:prstGeom>
          <a:gradFill rotWithShape="0">
            <a:gsLst>
              <a:gs pos="0">
                <a:srgbClr val="FFFFFF"/>
              </a:gs>
              <a:gs pos="100000">
                <a:srgbClr val="CFCFC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/>
          <a:lstStyle/>
          <a:p>
            <a:pPr algn="ctr" eaLnBrk="1" hangingPunct="1">
              <a:lnSpc>
                <a:spcPct val="9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Rear</a:t>
            </a:r>
            <a:endParaRPr lang="en-US" altLang="zh-CN" sz="2000" b="1">
              <a:latin typeface="Times New Roman" panose="02020603050405020304" pitchFamily="18" charset="0"/>
            </a:endParaRPr>
          </a:p>
        </p:txBody>
      </p:sp>
      <p:sp>
        <p:nvSpPr>
          <p:cNvPr id="33813" name="AutoShape 106"/>
          <p:cNvSpPr/>
          <p:nvPr/>
        </p:nvSpPr>
        <p:spPr>
          <a:xfrm flipV="1">
            <a:off x="7809662" y="4275932"/>
            <a:ext cx="762132" cy="381000"/>
          </a:xfrm>
          <a:prstGeom prst="wedgeRectCallout">
            <a:avLst>
              <a:gd name="adj1" fmla="val -117505"/>
              <a:gd name="adj2" fmla="val 90417"/>
            </a:avLst>
          </a:prstGeom>
          <a:gradFill rotWithShape="0">
            <a:gsLst>
              <a:gs pos="0">
                <a:srgbClr val="CFCFCF"/>
              </a:gs>
              <a:gs pos="100000">
                <a:srgbClr val="FFFF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/>
          <a:lstStyle/>
          <a:p>
            <a:pPr algn="ctr" eaLnBrk="1" hangingPunct="1">
              <a:lnSpc>
                <a:spcPct val="9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Rear</a:t>
            </a:r>
            <a:endParaRPr lang="en-US" altLang="zh-CN" sz="2000" b="1">
              <a:latin typeface="Times New Roman" panose="02020603050405020304" pitchFamily="18" charset="0"/>
            </a:endParaRPr>
          </a:p>
        </p:txBody>
      </p:sp>
      <p:sp>
        <p:nvSpPr>
          <p:cNvPr id="155" name="Rectangle 112"/>
          <p:cNvSpPr/>
          <p:nvPr/>
        </p:nvSpPr>
        <p:spPr>
          <a:xfrm>
            <a:off x="7199956" y="1837532"/>
            <a:ext cx="381066" cy="2286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none" lIns="36000" tIns="46800" rIns="36000" bIns="46800" anchor="ctr"/>
          <a:lstStyle/>
          <a:p>
            <a:pPr eaLnBrk="1" hangingPunct="1"/>
            <a:endParaRPr lang="zh-CN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33815" name="AutoShape 110"/>
          <p:cNvSpPr/>
          <p:nvPr/>
        </p:nvSpPr>
        <p:spPr>
          <a:xfrm flipV="1">
            <a:off x="6747441" y="1085057"/>
            <a:ext cx="762132" cy="381000"/>
          </a:xfrm>
          <a:prstGeom prst="wedgeRectCallout">
            <a:avLst>
              <a:gd name="adj1" fmla="val -67505"/>
              <a:gd name="adj2" fmla="val -113333"/>
            </a:avLst>
          </a:prstGeom>
          <a:gradFill rotWithShape="0">
            <a:gsLst>
              <a:gs pos="0">
                <a:srgbClr val="FFFFFF"/>
              </a:gs>
              <a:gs pos="100000">
                <a:srgbClr val="CFCFC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/>
          <a:lstStyle/>
          <a:p>
            <a:pPr algn="ctr" eaLnBrk="1" hangingPunct="1">
              <a:lnSpc>
                <a:spcPct val="9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Front</a:t>
            </a:r>
            <a:endParaRPr lang="en-US" altLang="zh-CN" sz="2000" b="1">
              <a:latin typeface="Times New Roman" panose="02020603050405020304" pitchFamily="18" charset="0"/>
            </a:endParaRPr>
          </a:p>
        </p:txBody>
      </p:sp>
      <p:sp>
        <p:nvSpPr>
          <p:cNvPr id="33816" name="AutoShape 114"/>
          <p:cNvSpPr/>
          <p:nvPr/>
        </p:nvSpPr>
        <p:spPr>
          <a:xfrm flipV="1">
            <a:off x="8176439" y="1870869"/>
            <a:ext cx="762132" cy="381000"/>
          </a:xfrm>
          <a:prstGeom prst="wedgeRectCallout">
            <a:avLst>
              <a:gd name="adj1" fmla="val -35630"/>
              <a:gd name="adj2" fmla="val -206667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/>
          <a:lstStyle/>
          <a:p>
            <a:pPr algn="ctr" eaLnBrk="1" hangingPunct="1">
              <a:lnSpc>
                <a:spcPct val="90000"/>
              </a:lnSpc>
            </a:pPr>
            <a:endParaRPr lang="zh-CN" altLang="zh-CN" sz="2000" b="1" dirty="0">
              <a:latin typeface="Times New Roman" panose="02020603050405020304" pitchFamily="18" charset="0"/>
            </a:endParaRPr>
          </a:p>
        </p:txBody>
      </p:sp>
      <p:sp>
        <p:nvSpPr>
          <p:cNvPr id="33817" name="AutoShape 117"/>
          <p:cNvSpPr/>
          <p:nvPr/>
        </p:nvSpPr>
        <p:spPr>
          <a:xfrm flipV="1">
            <a:off x="7809662" y="4275932"/>
            <a:ext cx="762132" cy="381000"/>
          </a:xfrm>
          <a:prstGeom prst="wedgeRectCallout">
            <a:avLst>
              <a:gd name="adj1" fmla="val -117505"/>
              <a:gd name="adj2" fmla="val 90417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/>
          <a:lstStyle/>
          <a:p>
            <a:pPr algn="ctr" eaLnBrk="1" hangingPunct="1">
              <a:lnSpc>
                <a:spcPct val="90000"/>
              </a:lnSpc>
            </a:pPr>
            <a:endParaRPr lang="zh-CN" altLang="zh-CN" sz="2000" b="1" dirty="0">
              <a:latin typeface="Times New Roman" panose="02020603050405020304" pitchFamily="18" charset="0"/>
            </a:endParaRPr>
          </a:p>
        </p:txBody>
      </p:sp>
      <p:sp>
        <p:nvSpPr>
          <p:cNvPr id="33818" name="AutoShape 118"/>
          <p:cNvSpPr/>
          <p:nvPr/>
        </p:nvSpPr>
        <p:spPr>
          <a:xfrm flipV="1">
            <a:off x="5370839" y="5037932"/>
            <a:ext cx="762132" cy="381000"/>
          </a:xfrm>
          <a:prstGeom prst="wedgeRectCallout">
            <a:avLst>
              <a:gd name="adj1" fmla="val -16255"/>
              <a:gd name="adj2" fmla="val 160417"/>
            </a:avLst>
          </a:prstGeom>
          <a:gradFill rotWithShape="0">
            <a:gsLst>
              <a:gs pos="0">
                <a:srgbClr val="CFCFCF"/>
              </a:gs>
              <a:gs pos="100000">
                <a:srgbClr val="FFFF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/>
          <a:lstStyle/>
          <a:p>
            <a:pPr algn="ctr" eaLnBrk="1" hangingPunct="1">
              <a:lnSpc>
                <a:spcPct val="9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Rear</a:t>
            </a:r>
            <a:endParaRPr lang="en-US" altLang="zh-CN" sz="2000" b="1">
              <a:latin typeface="Times New Roman" panose="02020603050405020304" pitchFamily="18" charset="0"/>
            </a:endParaRPr>
          </a:p>
        </p:txBody>
      </p:sp>
      <p:sp>
        <p:nvSpPr>
          <p:cNvPr id="33819" name="AutoShape 119"/>
          <p:cNvSpPr/>
          <p:nvPr/>
        </p:nvSpPr>
        <p:spPr>
          <a:xfrm flipV="1">
            <a:off x="8033539" y="3585369"/>
            <a:ext cx="762132" cy="381000"/>
          </a:xfrm>
          <a:prstGeom prst="wedgeRectCallout">
            <a:avLst>
              <a:gd name="adj1" fmla="val -101463"/>
              <a:gd name="adj2" fmla="val 124167"/>
            </a:avLst>
          </a:prstGeom>
          <a:gradFill rotWithShape="0">
            <a:gsLst>
              <a:gs pos="0">
                <a:srgbClr val="CFCFCF"/>
              </a:gs>
              <a:gs pos="100000">
                <a:srgbClr val="FFFF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/>
          <a:lstStyle/>
          <a:p>
            <a:pPr algn="ctr" eaLnBrk="1" hangingPunct="1">
              <a:lnSpc>
                <a:spcPct val="9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Front</a:t>
            </a:r>
            <a:endParaRPr lang="en-US" altLang="zh-CN" sz="2000" b="1">
              <a:latin typeface="Times New Roman" panose="02020603050405020304" pitchFamily="18" charset="0"/>
            </a:endParaRPr>
          </a:p>
        </p:txBody>
      </p:sp>
      <p:sp>
        <p:nvSpPr>
          <p:cNvPr id="33820" name="AutoShape 120"/>
          <p:cNvSpPr/>
          <p:nvPr/>
        </p:nvSpPr>
        <p:spPr>
          <a:xfrm flipV="1">
            <a:off x="5370839" y="5037932"/>
            <a:ext cx="762132" cy="381000"/>
          </a:xfrm>
          <a:prstGeom prst="wedgeRectCallout">
            <a:avLst>
              <a:gd name="adj1" fmla="val -16255"/>
              <a:gd name="adj2" fmla="val 160417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/>
          <a:lstStyle/>
          <a:p>
            <a:pPr algn="ctr" eaLnBrk="1" hangingPunct="1">
              <a:lnSpc>
                <a:spcPct val="90000"/>
              </a:lnSpc>
            </a:pPr>
            <a:endParaRPr lang="zh-CN" altLang="zh-CN" sz="2000" b="1" dirty="0">
              <a:latin typeface="Times New Roman" panose="02020603050405020304" pitchFamily="18" charset="0"/>
            </a:endParaRPr>
          </a:p>
        </p:txBody>
      </p:sp>
      <p:sp>
        <p:nvSpPr>
          <p:cNvPr id="33821" name="AutoShape 121"/>
          <p:cNvSpPr/>
          <p:nvPr/>
        </p:nvSpPr>
        <p:spPr>
          <a:xfrm flipV="1">
            <a:off x="3694148" y="3513932"/>
            <a:ext cx="762132" cy="381000"/>
          </a:xfrm>
          <a:prstGeom prst="wedgeRectCallout">
            <a:avLst>
              <a:gd name="adj1" fmla="val 66662"/>
              <a:gd name="adj2" fmla="val 120833"/>
            </a:avLst>
          </a:prstGeom>
          <a:gradFill rotWithShape="0">
            <a:gsLst>
              <a:gs pos="0">
                <a:srgbClr val="CFCFCF"/>
              </a:gs>
              <a:gs pos="100000">
                <a:srgbClr val="FFFF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/>
          <a:lstStyle/>
          <a:p>
            <a:pPr algn="ctr" eaLnBrk="1" hangingPunct="1">
              <a:lnSpc>
                <a:spcPct val="9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Rear</a:t>
            </a:r>
            <a:endParaRPr lang="en-US" altLang="zh-CN" sz="2000" b="1">
              <a:latin typeface="Times New Roman" panose="02020603050405020304" pitchFamily="18" charset="0"/>
            </a:endParaRPr>
          </a:p>
        </p:txBody>
      </p:sp>
      <p:sp>
        <p:nvSpPr>
          <p:cNvPr id="33822" name="AutoShape 122"/>
          <p:cNvSpPr/>
          <p:nvPr/>
        </p:nvSpPr>
        <p:spPr>
          <a:xfrm flipV="1">
            <a:off x="3694148" y="3513932"/>
            <a:ext cx="762132" cy="381000"/>
          </a:xfrm>
          <a:prstGeom prst="wedgeRectCallout">
            <a:avLst>
              <a:gd name="adj1" fmla="val 66662"/>
              <a:gd name="adj2" fmla="val 120833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/>
          <a:lstStyle/>
          <a:p>
            <a:pPr algn="ctr" eaLnBrk="1" hangingPunct="1">
              <a:lnSpc>
                <a:spcPct val="90000"/>
              </a:lnSpc>
            </a:pPr>
            <a:endParaRPr lang="zh-CN" altLang="zh-CN" sz="2000" b="1" dirty="0">
              <a:latin typeface="Times New Roman" panose="02020603050405020304" pitchFamily="18" charset="0"/>
            </a:endParaRPr>
          </a:p>
        </p:txBody>
      </p:sp>
      <p:sp>
        <p:nvSpPr>
          <p:cNvPr id="33823" name="AutoShape 123"/>
          <p:cNvSpPr/>
          <p:nvPr/>
        </p:nvSpPr>
        <p:spPr>
          <a:xfrm flipV="1">
            <a:off x="3770361" y="1608932"/>
            <a:ext cx="762132" cy="381000"/>
          </a:xfrm>
          <a:prstGeom prst="wedgeRectCallout">
            <a:avLst>
              <a:gd name="adj1" fmla="val 107912"/>
              <a:gd name="adj2" fmla="val -62083"/>
            </a:avLst>
          </a:prstGeom>
          <a:gradFill rotWithShape="0">
            <a:gsLst>
              <a:gs pos="0">
                <a:srgbClr val="FFFFFF"/>
              </a:gs>
              <a:gs pos="100000">
                <a:srgbClr val="CFCFC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/>
          <a:lstStyle/>
          <a:p>
            <a:pPr algn="ctr" eaLnBrk="1" hangingPunct="1">
              <a:lnSpc>
                <a:spcPct val="9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Rear</a:t>
            </a:r>
            <a:endParaRPr lang="en-US" altLang="zh-CN" sz="2000" b="1">
              <a:latin typeface="Times New Roman" panose="02020603050405020304" pitchFamily="18" charset="0"/>
            </a:endParaRPr>
          </a:p>
        </p:txBody>
      </p:sp>
      <p:sp>
        <p:nvSpPr>
          <p:cNvPr id="33824" name="AutoShape 124"/>
          <p:cNvSpPr/>
          <p:nvPr/>
        </p:nvSpPr>
        <p:spPr>
          <a:xfrm flipV="1">
            <a:off x="3770361" y="1608932"/>
            <a:ext cx="762132" cy="381000"/>
          </a:xfrm>
          <a:prstGeom prst="wedgeRectCallout">
            <a:avLst>
              <a:gd name="adj1" fmla="val 107912"/>
              <a:gd name="adj2" fmla="val -62083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/>
          <a:lstStyle/>
          <a:p>
            <a:pPr algn="ctr" eaLnBrk="1" hangingPunct="1">
              <a:lnSpc>
                <a:spcPct val="90000"/>
              </a:lnSpc>
            </a:pPr>
            <a:endParaRPr lang="zh-CN" altLang="zh-CN" sz="2000" b="1" dirty="0">
              <a:latin typeface="Times New Roman" panose="02020603050405020304" pitchFamily="18" charset="0"/>
            </a:endParaRPr>
          </a:p>
        </p:txBody>
      </p:sp>
      <p:sp>
        <p:nvSpPr>
          <p:cNvPr id="33825" name="AutoShape 125"/>
          <p:cNvSpPr/>
          <p:nvPr/>
        </p:nvSpPr>
        <p:spPr>
          <a:xfrm flipV="1">
            <a:off x="7657236" y="1456532"/>
            <a:ext cx="762132" cy="381000"/>
          </a:xfrm>
          <a:prstGeom prst="wedgeRectCallout">
            <a:avLst>
              <a:gd name="adj1" fmla="val -104171"/>
              <a:gd name="adj2" fmla="val -101250"/>
            </a:avLst>
          </a:prstGeom>
          <a:gradFill rotWithShape="0">
            <a:gsLst>
              <a:gs pos="0">
                <a:srgbClr val="FFFFFF"/>
              </a:gs>
              <a:gs pos="100000">
                <a:srgbClr val="CFCFC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/>
          <a:lstStyle/>
          <a:p>
            <a:pPr algn="ctr" eaLnBrk="1" hangingPunct="1">
              <a:lnSpc>
                <a:spcPct val="9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Rear</a:t>
            </a:r>
            <a:endParaRPr lang="en-US" altLang="zh-CN" sz="2000" b="1">
              <a:latin typeface="Times New Roman" panose="02020603050405020304" pitchFamily="18" charset="0"/>
            </a:endParaRPr>
          </a:p>
        </p:txBody>
      </p:sp>
      <p:sp>
        <p:nvSpPr>
          <p:cNvPr id="170" name="AutoShape 127" descr="再生纸"/>
          <p:cNvSpPr/>
          <p:nvPr/>
        </p:nvSpPr>
        <p:spPr>
          <a:xfrm>
            <a:off x="276459" y="5376313"/>
            <a:ext cx="8410341" cy="1157287"/>
          </a:xfrm>
          <a:prstGeom prst="roundRect">
            <a:avLst>
              <a:gd name="adj" fmla="val 16667"/>
            </a:avLst>
          </a:prstGeom>
          <a:blipFill rotWithShape="0">
            <a:blip r:embed="rId3"/>
          </a:blipFill>
          <a:ln w="25400">
            <a:noFill/>
          </a:ln>
        </p:spPr>
        <p:txBody>
          <a:bodyPr lIns="108000" tIns="46800" rIns="108000" bIns="46800" anchor="ctr"/>
          <a:lstStyle/>
          <a:p>
            <a:pPr marL="762000" indent="-762000" eaLnBrk="1" hangingPunct="1">
              <a:spcBef>
                <a:spcPct val="50000"/>
              </a:spcBef>
            </a:pPr>
            <a:r>
              <a:rPr lang="zh-CN" altLang="en-US" sz="2000" b="1" dirty="0">
                <a:solidFill>
                  <a:schemeClr val="hlin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注</a:t>
            </a:r>
            <a:r>
              <a:rPr lang="en-US" altLang="zh-CN" sz="2000" b="1" dirty="0">
                <a:solidFill>
                  <a:schemeClr val="hlin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如果数据结构中增加一个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000" b="1" dirty="0">
                <a:solidFill>
                  <a:schemeClr val="hlin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Size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域，用来区分队列“</a:t>
            </a:r>
            <a:r>
              <a:rPr lang="zh-CN" altLang="en-US" sz="20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空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”和“</a:t>
            </a:r>
            <a:r>
              <a:rPr lang="zh-CN" altLang="en-US" sz="20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满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”的话，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可以“节省”一个数据元素的存储单元。但是会带来算法描述的复杂性。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827" name="AutoShape 102"/>
          <p:cNvSpPr/>
          <p:nvPr/>
        </p:nvSpPr>
        <p:spPr>
          <a:xfrm flipV="1">
            <a:off x="8104988" y="2513807"/>
            <a:ext cx="762132" cy="381000"/>
          </a:xfrm>
          <a:prstGeom prst="wedgeRectCallout">
            <a:avLst>
              <a:gd name="adj1" fmla="val -115421"/>
              <a:gd name="adj2" fmla="val -46667"/>
            </a:avLst>
          </a:prstGeom>
          <a:gradFill rotWithShape="0">
            <a:gsLst>
              <a:gs pos="0">
                <a:srgbClr val="FFFFFF"/>
              </a:gs>
              <a:gs pos="100000">
                <a:srgbClr val="CFCFC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/>
          <a:lstStyle/>
          <a:p>
            <a:pPr algn="ctr" eaLnBrk="1" hangingPunct="1">
              <a:lnSpc>
                <a:spcPct val="9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Rear</a:t>
            </a:r>
            <a:endParaRPr lang="en-US" altLang="zh-CN" sz="2000" b="1">
              <a:latin typeface="Times New Roman" panose="02020603050405020304" pitchFamily="18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>
          <a:xfrm>
            <a:off x="2964367" y="6492875"/>
            <a:ext cx="3086636" cy="365125"/>
          </a:xfrm>
        </p:spPr>
        <p:txBody>
          <a:bodyPr/>
          <a:lstStyle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418771" y="6941345"/>
            <a:ext cx="2057757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3" name="标题 1"/>
          <p:cNvSpPr txBox="1"/>
          <p:nvPr/>
        </p:nvSpPr>
        <p:spPr>
          <a:xfrm>
            <a:off x="457200" y="488303"/>
            <a:ext cx="8229600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3.1 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</a:rPr>
              <a:t>队列</a:t>
            </a: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</a:rPr>
              <a:t>的定义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</a:rPr>
              <a:t>循环队列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33812" grpId="0" animBg="1"/>
      <p:bldP spid="33812" grpId="1" animBg="1"/>
      <p:bldP spid="33813" grpId="0" animBg="1"/>
      <p:bldP spid="155" grpId="0" animBg="1"/>
      <p:bldP spid="33815" grpId="0" animBg="1"/>
      <p:bldP spid="33815" grpId="1" animBg="1"/>
      <p:bldP spid="33816" grpId="0" animBg="1"/>
      <p:bldP spid="33817" grpId="0" animBg="1"/>
      <p:bldP spid="33818" grpId="0" animBg="1"/>
      <p:bldP spid="33819" grpId="0" animBg="1"/>
      <p:bldP spid="33820" grpId="0" animBg="1"/>
      <p:bldP spid="33821" grpId="0" animBg="1"/>
      <p:bldP spid="33822" grpId="0" animBg="1"/>
      <p:bldP spid="33823" grpId="0" animBg="1"/>
      <p:bldP spid="33824" grpId="0" animBg="1"/>
      <p:bldP spid="33825" grpId="0" animBg="1"/>
      <p:bldP spid="170" grpId="0" animBg="1"/>
      <p:bldP spid="33827" grpId="0" animBg="1"/>
      <p:bldP spid="3382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457200" y="488315"/>
            <a:ext cx="5801995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3.2 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</a:rPr>
              <a:t>队列</a:t>
            </a: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</a:rPr>
              <a:t>的操作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</a:rPr>
              <a:t>入队</a:t>
            </a:r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endParaRPr lang="en-US" altLang="zh-CN" sz="28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85133" y="1226508"/>
            <a:ext cx="84993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dirty="0"/>
              <a:t>　　在进队运算中，当队列不满的条件下，先将队尾指针rear增1，然后元素</a:t>
            </a:r>
            <a:r>
              <a:rPr lang="zh-CN" altLang="zh-CN" sz="2400" i="1" dirty="0"/>
              <a:t>e</a:t>
            </a:r>
            <a:r>
              <a:rPr lang="zh-CN" altLang="zh-CN" sz="2400" dirty="0"/>
              <a:t>放到该位置处。对应的算法如下：</a:t>
            </a:r>
            <a:endParaRPr lang="zh-CN" altLang="zh-CN" sz="2400" dirty="0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02011" y="2172022"/>
            <a:ext cx="806590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2400" dirty="0" smtClean="0">
                <a:solidFill>
                  <a:srgbClr val="006600"/>
                </a:solidFill>
              </a:rPr>
              <a:t>bool </a:t>
            </a:r>
            <a:r>
              <a:rPr lang="zh-CN" altLang="zh-CN" sz="2400" dirty="0">
                <a:solidFill>
                  <a:srgbClr val="006600"/>
                </a:solidFill>
              </a:rPr>
              <a:t>enQueue(string e)</a:t>
            </a:r>
            <a:endParaRPr lang="zh-CN" altLang="zh-CN" sz="2400" dirty="0">
              <a:solidFill>
                <a:srgbClr val="006600"/>
              </a:solidFill>
            </a:endParaRPr>
          </a:p>
          <a:p>
            <a:r>
              <a:rPr lang="zh-CN" altLang="zh-CN" sz="2400" dirty="0">
                <a:solidFill>
                  <a:srgbClr val="006600"/>
                </a:solidFill>
              </a:rPr>
              <a:t>{　  if (rear==MaxSize-1)		//队满上溢出</a:t>
            </a:r>
            <a:endParaRPr lang="zh-CN" altLang="zh-CN" sz="2400" dirty="0">
              <a:solidFill>
                <a:srgbClr val="006600"/>
              </a:solidFill>
            </a:endParaRPr>
          </a:p>
          <a:p>
            <a:r>
              <a:rPr lang="zh-CN" altLang="zh-CN" sz="2400" dirty="0">
                <a:solidFill>
                  <a:srgbClr val="006600"/>
                </a:solidFill>
              </a:rPr>
              <a:t>	return false;			//返回false</a:t>
            </a:r>
            <a:endParaRPr lang="zh-CN" altLang="zh-CN" sz="2400" dirty="0">
              <a:solidFill>
                <a:srgbClr val="006600"/>
              </a:solidFill>
            </a:endParaRPr>
          </a:p>
          <a:p>
            <a:r>
              <a:rPr lang="zh-CN" altLang="zh-CN" sz="2400" dirty="0">
                <a:solidFill>
                  <a:srgbClr val="006600"/>
                </a:solidFill>
              </a:rPr>
              <a:t>　　rear++;</a:t>
            </a:r>
            <a:endParaRPr lang="zh-CN" altLang="zh-CN" sz="2400" dirty="0">
              <a:solidFill>
                <a:srgbClr val="006600"/>
              </a:solidFill>
            </a:endParaRPr>
          </a:p>
          <a:p>
            <a:r>
              <a:rPr lang="zh-CN" altLang="zh-CN" sz="2400" dirty="0">
                <a:solidFill>
                  <a:srgbClr val="006600"/>
                </a:solidFill>
              </a:rPr>
              <a:t>　　data[rear]=e;</a:t>
            </a:r>
            <a:endParaRPr lang="zh-CN" altLang="zh-CN" sz="2400" dirty="0">
              <a:solidFill>
                <a:srgbClr val="006600"/>
              </a:solidFill>
            </a:endParaRPr>
          </a:p>
          <a:p>
            <a:r>
              <a:rPr lang="zh-CN" altLang="zh-CN" sz="2400" dirty="0">
                <a:solidFill>
                  <a:srgbClr val="006600"/>
                </a:solidFill>
              </a:rPr>
              <a:t>　　return true;</a:t>
            </a:r>
            <a:endParaRPr lang="zh-CN" altLang="zh-CN" sz="2400" dirty="0">
              <a:solidFill>
                <a:srgbClr val="006600"/>
              </a:solidFill>
            </a:endParaRPr>
          </a:p>
          <a:p>
            <a:r>
              <a:rPr lang="zh-CN" altLang="zh-CN" sz="2400" dirty="0">
                <a:solidFill>
                  <a:srgbClr val="006600"/>
                </a:solidFill>
              </a:rPr>
              <a:t>}</a:t>
            </a:r>
            <a:endParaRPr lang="zh-CN" altLang="zh-CN" sz="2400" dirty="0">
              <a:solidFill>
                <a:srgbClr val="006600"/>
              </a:solidFill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408023" y="4439542"/>
          <a:ext cx="6622745" cy="1696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" r:id="rId1" imgW="5998210" imgH="1546860" progId="Word.Picture.8">
                  <p:embed/>
                </p:oleObj>
              </mc:Choice>
              <mc:Fallback>
                <p:oleObj name="" r:id="rId1" imgW="5998210" imgH="154686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8023" y="4439542"/>
                        <a:ext cx="6622745" cy="1696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ldLvl="0" animBg="1" autoUpdateAnimBg="0"/>
    </p:bldLst>
  </p:timing>
</p:sld>
</file>

<file path=ppt/tags/tag1.xml><?xml version="1.0" encoding="utf-8"?>
<p:tagLst xmlns:p="http://schemas.openxmlformats.org/presentationml/2006/main">
  <p:tag name="commondata" val="eyJoZGlkIjoiMzEwNTM5NzYwMDRjMzkwZTVkZjY2ODkwMGIxNGU0OT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12795</Words>
  <Application>WPS 演示</Application>
  <PresentationFormat>自定义</PresentationFormat>
  <Paragraphs>1706</Paragraphs>
  <Slides>66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66</vt:i4>
      </vt:variant>
    </vt:vector>
  </HeadingPairs>
  <TitlesOfParts>
    <vt:vector size="86" baseType="lpstr">
      <vt:lpstr>Arial</vt:lpstr>
      <vt:lpstr>宋体</vt:lpstr>
      <vt:lpstr>Wingdings</vt:lpstr>
      <vt:lpstr>微软雅黑</vt:lpstr>
      <vt:lpstr>Impact</vt:lpstr>
      <vt:lpstr>Times New Roman</vt:lpstr>
      <vt:lpstr>MS Hei</vt:lpstr>
      <vt:lpstr>Segoe Print</vt:lpstr>
      <vt:lpstr>Symbol</vt:lpstr>
      <vt:lpstr>Calibri</vt:lpstr>
      <vt:lpstr>Arial Unicode MS</vt:lpstr>
      <vt:lpstr>Courier New</vt:lpstr>
      <vt:lpstr>Arial</vt:lpstr>
      <vt:lpstr>楷体</vt:lpstr>
      <vt:lpstr>Wingdings</vt:lpstr>
      <vt:lpstr>Times New Roman</vt:lpstr>
      <vt:lpstr>黑体</vt:lpstr>
      <vt:lpstr>Office 主题</vt:lpstr>
      <vt:lpstr>Word.Picture.8</vt:lpstr>
      <vt:lpstr>Word.Picture.8</vt:lpstr>
      <vt:lpstr>高级数据结构-队列与BFS</vt:lpstr>
      <vt:lpstr>主要内容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详细分析</vt:lpstr>
      <vt:lpstr> 详细分析</vt:lpstr>
      <vt:lpstr>深搜 vs. 广搜</vt:lpstr>
      <vt:lpstr>广搜算法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win10</dc:creator>
  <cp:lastModifiedBy>荃星</cp:lastModifiedBy>
  <cp:revision>121</cp:revision>
  <dcterms:created xsi:type="dcterms:W3CDTF">2019-11-15T07:21:00Z</dcterms:created>
  <dcterms:modified xsi:type="dcterms:W3CDTF">2024-02-20T00:37:05Z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2052-12.1.0.16250</vt:lpwstr>
  </property>
  <property fmtid="{D5CDD505-2E9C-101B-9397-08002B2CF9AE}" pid="3" name="ICV">
    <vt:lpwstr>7F95705BF59E4A9F8B55740655B2DB52</vt:lpwstr>
  </property>
</Properties>
</file>