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ink/ink1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322" r:id="rId3"/>
    <p:sldId id="427" r:id="rId4"/>
    <p:sldId id="1267" r:id="rId5"/>
    <p:sldId id="1264" r:id="rId6"/>
    <p:sldId id="1268" r:id="rId7"/>
    <p:sldId id="1269" r:id="rId8"/>
    <p:sldId id="1103" r:id="rId9"/>
    <p:sldId id="811" r:id="rId10"/>
    <p:sldId id="1204" r:id="rId11"/>
    <p:sldId id="1106" r:id="rId12"/>
    <p:sldId id="812" r:id="rId13"/>
    <p:sldId id="819" r:id="rId14"/>
    <p:sldId id="1273" r:id="rId15"/>
    <p:sldId id="821" r:id="rId16"/>
    <p:sldId id="1275" r:id="rId17"/>
    <p:sldId id="820" r:id="rId18"/>
    <p:sldId id="1276" r:id="rId19"/>
    <p:sldId id="834" r:id="rId20"/>
    <p:sldId id="1304" r:id="rId21"/>
    <p:sldId id="835" r:id="rId22"/>
    <p:sldId id="1277" r:id="rId23"/>
    <p:sldId id="1305" r:id="rId24"/>
    <p:sldId id="814" r:id="rId25"/>
    <p:sldId id="815" r:id="rId26"/>
    <p:sldId id="1278" r:id="rId27"/>
    <p:sldId id="1113" r:id="rId28"/>
    <p:sldId id="1114" r:id="rId29"/>
    <p:sldId id="1291" r:id="rId30"/>
    <p:sldId id="1292" r:id="rId31"/>
    <p:sldId id="1293" r:id="rId32"/>
    <p:sldId id="1296" r:id="rId33"/>
    <p:sldId id="1294" r:id="rId34"/>
    <p:sldId id="1297" r:id="rId35"/>
    <p:sldId id="1300" r:id="rId36"/>
    <p:sldId id="1298" r:id="rId38"/>
    <p:sldId id="1299" r:id="rId39"/>
    <p:sldId id="565" r:id="rId40"/>
  </p:sldIdLst>
  <p:sldSz cx="9145270" cy="6858000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罗 勇" initials="罗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1264" y="-108"/>
      </p:cViewPr>
      <p:guideLst>
        <p:guide orient="horz" pos="2240"/>
        <p:guide pos="28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gs" Target="tags/tag3.xml"/><Relationship Id="rId44" Type="http://schemas.openxmlformats.org/officeDocument/2006/relationships/commentAuthors" Target="commentAuthors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notesMaster" Target="notesMasters/notesMaster1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</inkml:channelProperties>
      </inkml:inkSource>
      <inkml:timestamp xml:id="ts0" timeString="2022-06-17T16:43:4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ignorePressure" value="0"/>
    </inkml:brush>
  </inkml:definitions>
  <inkml:trace contextRef="#ctx0" brushRef="#br0">360 867,'2'0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56D97-C121-4518-9166-38EE255D68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1B510-4A36-4140-9235-F13CF6735E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9" name="矩形 8"/>
          <p:cNvSpPr/>
          <p:nvPr userDrawn="1"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 userDrawn="1"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 userDrawn="1"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4812" y="365125"/>
            <a:ext cx="1972017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59" y="365125"/>
            <a:ext cx="5801732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737" y="1825625"/>
            <a:ext cx="388674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793" y="1825625"/>
            <a:ext cx="388674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Rectangle 4"/>
          <p:cNvSpPr>
            <a:spLocks noGrp="1"/>
          </p:cNvSpPr>
          <p:nvPr>
            <p:ph type="dt" sz="half" idx="12"/>
          </p:nvPr>
        </p:nvSpPr>
        <p:spPr>
          <a:xfrm>
            <a:off x="685895" y="6248400"/>
            <a:ext cx="190526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Rectangle 5"/>
          <p:cNvSpPr>
            <a:spLocks noGrp="1"/>
          </p:cNvSpPr>
          <p:nvPr>
            <p:ph type="ftr" sz="quarter" idx="3"/>
          </p:nvPr>
        </p:nvSpPr>
        <p:spPr>
          <a:xfrm>
            <a:off x="3124634" y="6248400"/>
            <a:ext cx="2896002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x-none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浙江财经大学信智学院 陈琰宏</a:t>
            </a:r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4"/>
          </p:nvPr>
        </p:nvSpPr>
        <p:spPr>
          <a:xfrm>
            <a:off x="6554110" y="6248400"/>
            <a:ext cx="190526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69DFB09-06DA-4D7B-B329-89A7B5D591DD}" type="slidenum">
              <a:rPr kumimoji="0" lang="en-US" altLang="x-none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kumimoji="0" lang="en-US" altLang="x-none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2" descr="C:\Users\Administrator\Desktop\b21c8701a18b87d6e9bbd88e060828381e30fda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870" y="226060"/>
            <a:ext cx="923290" cy="88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96" y="1709739"/>
            <a:ext cx="788807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96" y="4589464"/>
            <a:ext cx="788807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59" y="1825625"/>
            <a:ext cx="38868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0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8066" y="987426"/>
            <a:ext cx="4629954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8066" y="987426"/>
            <a:ext cx="4629954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9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浙江财经大学信智学院 陈琰宏</a:t>
            </a:r>
            <a:endParaRPr lang="zh-CN" altLang="en-US" dirty="0"/>
          </a:p>
        </p:txBody>
      </p:sp>
      <p:sp>
        <p:nvSpPr>
          <p:cNvPr id="11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等腰三角形 13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tags" Target="../tags/tag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wmf"/><Relationship Id="rId1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wmf"/><Relationship Id="rId1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openxmlformats.org/officeDocument/2006/relationships/customXml" Target="../ink/ink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1114272" y="3736672"/>
            <a:ext cx="6912768" cy="1003279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双指针</a:t>
            </a:r>
            <a:endParaRPr lang="zh-CN" altLang="en-US" sz="44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dirty="0" smtClean="0"/>
              <a:t>                                   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信智学院  </a:t>
            </a:r>
            <a:r>
              <a:rPr 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陈琰宏</a:t>
            </a:r>
            <a:endParaRPr 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" y="1124744"/>
            <a:ext cx="9144000" cy="1042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5181"/>
    </mc:Choice>
    <mc:Fallback>
      <p:transition spd="slow" advTm="518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r="38581"/>
          <a:stretch>
            <a:fillRect/>
          </a:stretch>
        </p:blipFill>
        <p:spPr>
          <a:xfrm>
            <a:off x="4865370" y="3649980"/>
            <a:ext cx="3883025" cy="25793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1256" y="414530"/>
            <a:ext cx="3208020" cy="645160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spcAft>
                <a:spcPct val="25000"/>
              </a:spcAft>
            </a:pP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双指针方法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1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：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" y="1155700"/>
            <a:ext cx="4489450" cy="2774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" y="3930650"/>
            <a:ext cx="4371340" cy="2368550"/>
          </a:xfrm>
          <a:prstGeom prst="rect">
            <a:avLst/>
          </a:prstGeom>
        </p:spPr>
      </p:pic>
      <p:sp>
        <p:nvSpPr>
          <p:cNvPr id="6" name="七角星 5"/>
          <p:cNvSpPr/>
          <p:nvPr/>
        </p:nvSpPr>
        <p:spPr>
          <a:xfrm>
            <a:off x="5041265" y="1781175"/>
            <a:ext cx="3493135" cy="113474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/>
              <a:t>o(n</a:t>
            </a:r>
            <a:r>
              <a:rPr lang="en-US" altLang="zh-CN" sz="2400" baseline="30000"/>
              <a:t>2</a:t>
            </a:r>
            <a:r>
              <a:rPr lang="en-US" altLang="zh-CN" sz="2400"/>
              <a:t>)-&gt;o(2n)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1020" y="1228725"/>
            <a:ext cx="80638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上面代码还是超时，因为check函数写的不好，循环太多，直接是暴力计算找重复数字的，显然不好。所以引出一个新的check方法：寻找是否有重复数字，可以用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hash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表。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1256" y="414530"/>
            <a:ext cx="3208020" cy="645160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spcAft>
                <a:spcPct val="25000"/>
              </a:spcAft>
            </a:pP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双指针方法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2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：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912495" y="2427605"/>
            <a:ext cx="7213600" cy="3884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15620" y="1256665"/>
            <a:ext cx="800100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遍历数组a中的每一个元素a[i], 对于每一个i，找到j使得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双指针[j, i]维护的是以a[i]结尾的最长连续不重复子序列，长度为i - j + 1。</a:t>
            </a:r>
            <a:endParaRPr lang="zh-CN" altLang="en-US" sz="2400"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对于每一个i，如何确定j的位置：由于[j, i - 1]是前一步得到的最长连续不重复子序列，所以如果[j, i]中有重复元素，一定是a[i]，因此右</a:t>
            </a:r>
            <a:r>
              <a:rPr lang="zh-CN" alt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移j直到a[i]不重复为止。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（由于[j, i - 1]已经是前一步的最优解，此时j只可能右移以剔除重复元素a[i]，不可能左移增加元素，因此，j具有“单调性”、本题可用双指针降低复杂度）。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用数组s记录子序列a[j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~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i]中各元素出现次数，遍历过程中对于每一个i有四步操作：cin元素a[i] -&gt; 将a[i]出现次数s[a[i]]加1 -&gt; 若a[i]重复则右移j（s[a[j]]要减1） -&gt; 确定j及更新当前长度i - j + 1给r。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1256" y="414530"/>
            <a:ext cx="4297680" cy="645160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spcAft>
                <a:spcPct val="25000"/>
              </a:spcAft>
            </a:pP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双指针方法</a:t>
            </a:r>
            <a:r>
              <a:rPr 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核心思路</a:t>
            </a:r>
            <a:endParaRPr lang="zh-CN" sz="36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9895" y="1216660"/>
            <a:ext cx="6630035" cy="50711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55930" y="337820"/>
            <a:ext cx="62750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[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5166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]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数组元素的目标和</a:t>
            </a:r>
            <a:endParaRPr lang="en-US" altLang="zh-CN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1800" y="1155700"/>
            <a:ext cx="828167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给定两个升序排序的有序数组 A 和 B，以及一个目标值 x。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数组下标从 0 开始。 请你求出满足 A[i]+B[j]=x 的数对(i,j)。 数据保证有唯一解。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输入第一行包含三个整数n,m,x，分别表示 A 的长度，B 的长度以及目标值x。第二行包含 n 个整数，表示数组 A。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第三行包含 m 个整数，表示数组 B。 数组长度不超过 10</a:t>
            </a:r>
            <a:r>
              <a:rPr lang="zh-CN" altLang="en-US" sz="24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同一数组内元素各不相同。1≤数组元素≤10</a:t>
            </a:r>
            <a:r>
              <a:rPr lang="zh-CN" altLang="en-US" sz="24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输出共一行，包含两个整数 i 和 j。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9585" y="4780915"/>
            <a:ext cx="254000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输入样例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4 5 6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1 2 4 7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3 4 6 8 9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76750" y="4846955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输出样例 1 1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55930" y="337820"/>
            <a:ext cx="3738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分析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：暴力枚举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3410" y="1638300"/>
            <a:ext cx="6593840" cy="35312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55930" y="337820"/>
            <a:ext cx="286829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分析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: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双指针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77290" y="3277870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1 2 4 7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47235" y="3277870"/>
            <a:ext cx="2011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3 4 6 8 9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88720" y="3859530"/>
            <a:ext cx="368300" cy="996315"/>
            <a:chOff x="6635" y="3362"/>
            <a:chExt cx="580" cy="1569"/>
          </a:xfrm>
        </p:grpSpPr>
        <p:sp>
          <p:nvSpPr>
            <p:cNvPr id="18" name="上箭头 17"/>
            <p:cNvSpPr/>
            <p:nvPr/>
          </p:nvSpPr>
          <p:spPr>
            <a:xfrm>
              <a:off x="6865" y="3362"/>
              <a:ext cx="120" cy="83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635" y="4206"/>
              <a:ext cx="58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/>
                <a:t> i</a:t>
              </a:r>
              <a:endParaRPr lang="en-US" altLang="zh-CN" sz="2400" b="1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160135" y="3861435"/>
            <a:ext cx="368300" cy="988060"/>
            <a:chOff x="8382" y="3362"/>
            <a:chExt cx="580" cy="1556"/>
          </a:xfrm>
        </p:grpSpPr>
        <p:sp>
          <p:nvSpPr>
            <p:cNvPr id="21" name="上箭头 20"/>
            <p:cNvSpPr/>
            <p:nvPr/>
          </p:nvSpPr>
          <p:spPr>
            <a:xfrm>
              <a:off x="8586" y="3362"/>
              <a:ext cx="173" cy="691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382" y="4193"/>
              <a:ext cx="58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/>
                <a:t> j</a:t>
              </a:r>
              <a:endParaRPr lang="en-US" altLang="zh-CN" sz="2400" b="1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55930" y="1165225"/>
            <a:ext cx="8251190" cy="1863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为了减少循环，采用了两个指针来保证能遍历符合要求的所有数；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i指针从A数组的头开始，此时a[i]最小；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j指针从B数组的尾开始，此时b[j]最大；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5475" y="5314315"/>
            <a:ext cx="7665720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在i = 0 时，判断a[i] + b[j] 的值，如果大于x，j- -；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也就是说b[j]的值一直在减小；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47040" y="3163570"/>
            <a:ext cx="8251190" cy="3192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那么当a[i] + b[j] 的值第一次小于x时，j指针的左边的数与a[i]相加一定都小于x了；那么我们只能增大a[i]的值；于是i ++;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反复循环,如果a[i] + b[j] 大于x，就减小b[j]（相当于将j指针左移）反之，就增大a[i]（相当于i指针右移）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这样，一定保证了每一个符合要求的两个数都能加一遍，判断是不是和等于x。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66520" y="1266825"/>
            <a:ext cx="2540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1 2 4 7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36465" y="1266825"/>
            <a:ext cx="2011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3 4 6 8 9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377950" y="1850390"/>
            <a:ext cx="368300" cy="996315"/>
            <a:chOff x="6635" y="3362"/>
            <a:chExt cx="580" cy="1569"/>
          </a:xfrm>
        </p:grpSpPr>
        <p:sp>
          <p:nvSpPr>
            <p:cNvPr id="18" name="上箭头 17"/>
            <p:cNvSpPr/>
            <p:nvPr/>
          </p:nvSpPr>
          <p:spPr>
            <a:xfrm>
              <a:off x="6865" y="3362"/>
              <a:ext cx="120" cy="83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635" y="4206"/>
              <a:ext cx="58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/>
                <a:t> i</a:t>
              </a:r>
              <a:endParaRPr lang="en-US" altLang="zh-CN" sz="2400" b="1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329680" y="1895475"/>
            <a:ext cx="368300" cy="988060"/>
            <a:chOff x="8382" y="3362"/>
            <a:chExt cx="580" cy="1556"/>
          </a:xfrm>
        </p:grpSpPr>
        <p:sp>
          <p:nvSpPr>
            <p:cNvPr id="21" name="上箭头 20"/>
            <p:cNvSpPr/>
            <p:nvPr/>
          </p:nvSpPr>
          <p:spPr>
            <a:xfrm>
              <a:off x="8586" y="3362"/>
              <a:ext cx="173" cy="691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382" y="4193"/>
              <a:ext cx="58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/>
                <a:t> j</a:t>
              </a:r>
              <a:endParaRPr lang="en-US" altLang="zh-CN" sz="2400" b="1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55930" y="337820"/>
            <a:ext cx="286829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分析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: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双指针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930" y="1261110"/>
            <a:ext cx="7350760" cy="494220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55930" y="337820"/>
            <a:ext cx="286829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总结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: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双指针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72515" y="1631950"/>
            <a:ext cx="57727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在写出暴力的方法的同时，看看看是否存在单调性，如果存在可以考虑双指针优化。</a:t>
            </a:r>
            <a:endParaRPr lang="zh-CN" alt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</a:rPr>
              <a:t>教学内容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文本框 39"/>
          <p:cNvSpPr txBox="1"/>
          <p:nvPr/>
        </p:nvSpPr>
        <p:spPr>
          <a:xfrm>
            <a:off x="2234565" y="2805430"/>
            <a:ext cx="6045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快排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指向一个序列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: 圆角 40"/>
          <p:cNvSpPr/>
          <p:nvPr/>
        </p:nvSpPr>
        <p:spPr>
          <a:xfrm>
            <a:off x="873586" y="2805602"/>
            <a:ext cx="712356" cy="7123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10" name="文本框 41"/>
          <p:cNvSpPr txBox="1"/>
          <p:nvPr/>
        </p:nvSpPr>
        <p:spPr>
          <a:xfrm>
            <a:off x="886345" y="2922009"/>
            <a:ext cx="71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784493" y="2875399"/>
            <a:ext cx="0" cy="57276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45"/>
          <p:cNvSpPr/>
          <p:nvPr/>
        </p:nvSpPr>
        <p:spPr>
          <a:xfrm>
            <a:off x="873586" y="3781596"/>
            <a:ext cx="712356" cy="7123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14" name="文本框 46"/>
          <p:cNvSpPr txBox="1"/>
          <p:nvPr/>
        </p:nvSpPr>
        <p:spPr>
          <a:xfrm>
            <a:off x="886345" y="3898003"/>
            <a:ext cx="71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784493" y="3851393"/>
            <a:ext cx="0" cy="57276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54"/>
          <p:cNvSpPr txBox="1"/>
          <p:nvPr/>
        </p:nvSpPr>
        <p:spPr>
          <a:xfrm>
            <a:off x="1962785" y="1932940"/>
            <a:ext cx="6588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归并指向两个序列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: 圆角 55"/>
          <p:cNvSpPr/>
          <p:nvPr/>
        </p:nvSpPr>
        <p:spPr>
          <a:xfrm>
            <a:off x="886345" y="1863099"/>
            <a:ext cx="712356" cy="7123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27" name="文本框 56"/>
          <p:cNvSpPr txBox="1"/>
          <p:nvPr/>
        </p:nvSpPr>
        <p:spPr>
          <a:xfrm>
            <a:off x="899104" y="1979506"/>
            <a:ext cx="71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797252" y="1932896"/>
            <a:ext cx="0" cy="57276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32"/>
    </mc:Choice>
    <mc:Fallback>
      <p:transition spd="slow" advTm="753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55930" y="337820"/>
            <a:ext cx="2722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分析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：二分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3540" y="1402715"/>
            <a:ext cx="6705600" cy="480504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55930" y="337820"/>
            <a:ext cx="62750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[5167]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判断子序列</a:t>
            </a:r>
            <a:endParaRPr lang="en-US" altLang="zh-CN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4950" y="1294765"/>
            <a:ext cx="828167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给定一个长度为 n 的整数序列 a1,a2,…,an 以及一个长度为 m 的整数序列b1,b2,…,bm。 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请你判断 a 序列是否为 b 序列的子序列。 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子序列指序列的一部分项按原有次序排列而得的序列，例如序列 {a1,a3,a5} 是序列 {a1,a2,a3,a4,a5} 的一个子序列。 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5930" y="3710940"/>
            <a:ext cx="791273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输入第一行包含两个整数 n,m。第二行包含 n 个整数，表示 a1,a2,…,an。 第三行包含 m 个整数，表示 b1,b2,…,bm。 1≤n≤m≤10</a:t>
            </a:r>
            <a:r>
              <a:rPr sz="24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-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</a:t>
            </a:r>
            <a:r>
              <a:rPr sz="24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≤ai,bi≤10</a:t>
            </a:r>
            <a:r>
              <a:rPr sz="24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输出如果 a 序列是 b 序列的子序列，输出一行 Yes。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否则，输出 No。 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55930" y="337820"/>
            <a:ext cx="62750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[5167]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判断子序列</a:t>
            </a:r>
            <a:endParaRPr lang="en-US" altLang="zh-CN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8810" y="1450975"/>
            <a:ext cx="25400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输入样例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3 5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1 3 5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1 2 3 4 5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06925" y="1562735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输出样例 Yes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85470" y="1390015"/>
            <a:ext cx="7625715" cy="1863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1.j指针用来扫描整个b数组，i指针用来扫描a数组。若发现a[i]==b[j]，则让i指针后移一位。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2.整个过程中，j指针不断后移，而i指针只有当匹配成功时才后移一位，若最后若i==n，则说明匹配成功。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1"/>
          <a:srcRect l="3914" r="7593" b="2438"/>
          <a:stretch>
            <a:fillRect/>
          </a:stretch>
        </p:blipFill>
        <p:spPr>
          <a:xfrm>
            <a:off x="687070" y="2654300"/>
            <a:ext cx="7890510" cy="3608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485775" y="1175385"/>
            <a:ext cx="809244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整个过程中j指针不断扫描b数组并且向后移动，相当于不断给i指针所指向的a数组创建匹配的机会，只有匹配成功时i指针才会向后移动一位，当i==n时，说明全部匹配成功。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7995" y="1223010"/>
            <a:ext cx="5356860" cy="50482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55930" y="1167765"/>
            <a:ext cx="8180070" cy="1863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输入一个非负整数 S，打印出所有和为 S 的连续正数序列（至少含有两个数）。 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例如输入 15，由于 1+2+3+4+5=4+5+6=7+8=15，所以结果打印出 3 个连续序列 1∼5、4∼6和 7∼8。 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5930" y="337820"/>
            <a:ext cx="701103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[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6686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] </a:t>
            </a:r>
            <a:r>
              <a:rPr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和为S的连续正数序列 </a:t>
            </a:r>
            <a:endParaRPr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4675" y="3154680"/>
            <a:ext cx="815467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输入一个非负整数 S,0≤S≤100000 。输出所有和为 S 的连续正数序列（至少含有两个数）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输入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457200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输出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1 2 3 4 5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4 5 6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vl="1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7 8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56565" y="328295"/>
            <a:ext cx="135001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分析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graphicFrame>
        <p:nvGraphicFramePr>
          <p:cNvPr id="6" name="对象 5"/>
          <p:cNvGraphicFramePr/>
          <p:nvPr/>
        </p:nvGraphicFramePr>
        <p:xfrm>
          <a:off x="1422400" y="2267585"/>
          <a:ext cx="576072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4464050" imgH="609600" progId="Paint.Picture">
                  <p:embed/>
                </p:oleObj>
              </mc:Choice>
              <mc:Fallback>
                <p:oleObj name="" r:id="rId1" imgW="4464050" imgH="60960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22400" y="2267585"/>
                        <a:ext cx="5760720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1357630" y="3252470"/>
            <a:ext cx="368300" cy="996315"/>
            <a:chOff x="6635" y="3362"/>
            <a:chExt cx="580" cy="1569"/>
          </a:xfrm>
        </p:grpSpPr>
        <p:sp>
          <p:nvSpPr>
            <p:cNvPr id="18" name="上箭头 17"/>
            <p:cNvSpPr/>
            <p:nvPr/>
          </p:nvSpPr>
          <p:spPr>
            <a:xfrm>
              <a:off x="6865" y="3362"/>
              <a:ext cx="120" cy="690"/>
            </a:xfrm>
            <a:prstGeom prst="up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635" y="4206"/>
              <a:ext cx="58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/>
                <a:t> i</a:t>
              </a:r>
              <a:endParaRPr lang="en-US" altLang="zh-CN" sz="2400" b="1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786380" y="3252470"/>
            <a:ext cx="368300" cy="988060"/>
            <a:chOff x="8382" y="3362"/>
            <a:chExt cx="580" cy="1556"/>
          </a:xfrm>
        </p:grpSpPr>
        <p:sp>
          <p:nvSpPr>
            <p:cNvPr id="21" name="上箭头 20"/>
            <p:cNvSpPr/>
            <p:nvPr/>
          </p:nvSpPr>
          <p:spPr>
            <a:xfrm>
              <a:off x="8586" y="3362"/>
              <a:ext cx="173" cy="691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382" y="4193"/>
              <a:ext cx="58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/>
                <a:t> j</a:t>
              </a:r>
              <a:endParaRPr lang="en-US" altLang="zh-CN" sz="2400" b="1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729105" y="3395345"/>
            <a:ext cx="368300" cy="996315"/>
            <a:chOff x="6635" y="3362"/>
            <a:chExt cx="580" cy="1569"/>
          </a:xfrm>
        </p:grpSpPr>
        <p:sp>
          <p:nvSpPr>
            <p:cNvPr id="9" name="上箭头 8"/>
            <p:cNvSpPr/>
            <p:nvPr/>
          </p:nvSpPr>
          <p:spPr>
            <a:xfrm>
              <a:off x="6865" y="3362"/>
              <a:ext cx="120" cy="690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635" y="4206"/>
              <a:ext cx="58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/>
                <a:t> i’</a:t>
              </a:r>
              <a:endParaRPr lang="en-US" altLang="zh-CN" sz="2400" b="1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56565" y="4394200"/>
            <a:ext cx="8256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当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i=1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时，可以求出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sum=1+2+3+4+5=15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。此时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i++,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去求下一个符合要求的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值。这时的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j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呢？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6565" y="1274445"/>
            <a:ext cx="8256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题目要求一个连续区间的值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[i,j]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，使得的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[i,i+1,..,j]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的和等于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0390" y="5375275"/>
            <a:ext cx="79362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j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可能项左走吗？显然不能！因为如果往左走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[i,j]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将包含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[i’, j’]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，因此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j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必然是往右走，符合单调性。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415540" y="3394710"/>
            <a:ext cx="368300" cy="988060"/>
            <a:chOff x="8382" y="3362"/>
            <a:chExt cx="580" cy="1556"/>
          </a:xfrm>
        </p:grpSpPr>
        <p:sp>
          <p:nvSpPr>
            <p:cNvPr id="15" name="上箭头 14"/>
            <p:cNvSpPr/>
            <p:nvPr/>
          </p:nvSpPr>
          <p:spPr>
            <a:xfrm>
              <a:off x="8586" y="3362"/>
              <a:ext cx="173" cy="691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82" y="4193"/>
              <a:ext cx="58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/>
                <a:t> j’</a:t>
              </a:r>
              <a:endParaRPr lang="en-US" altLang="zh-CN" sz="24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42290" y="3036570"/>
            <a:ext cx="806069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设置两个指针i和j，分别指向连续正数序列的起始和终止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用s表示当前连续正数序列的和，即s=i+(i+1)+…+j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 </a:t>
            </a:r>
            <a:r>
              <a:rPr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以i递增的方式遍历整个序列(1到n)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，代表查找以i开头的时候结尾j应该是多少。当s&lt;sum说明j应该往后移动，当s=sum说明满足题意，当s&gt;sum说明向后走即可。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注意上述遍历过程中，s=sum的情况下不需要把j往前移动，原因是当进入下一个循环前s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=i，即(i+1)到j的和肯定小于sum。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5930" y="347980"/>
            <a:ext cx="135001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分析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graphicFrame>
        <p:nvGraphicFramePr>
          <p:cNvPr id="6" name="对象 5"/>
          <p:cNvGraphicFramePr/>
          <p:nvPr/>
        </p:nvGraphicFramePr>
        <p:xfrm>
          <a:off x="1421765" y="1152525"/>
          <a:ext cx="5760720" cy="896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4464050" imgH="609600" progId="Paint.Picture">
                  <p:embed/>
                </p:oleObj>
              </mc:Choice>
              <mc:Fallback>
                <p:oleObj name="" r:id="rId1" imgW="4464050" imgH="60960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21765" y="1152525"/>
                        <a:ext cx="5760720" cy="896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1356995" y="1880870"/>
            <a:ext cx="368300" cy="996315"/>
            <a:chOff x="6635" y="3362"/>
            <a:chExt cx="580" cy="1569"/>
          </a:xfrm>
        </p:grpSpPr>
        <p:sp>
          <p:nvSpPr>
            <p:cNvPr id="18" name="上箭头 17"/>
            <p:cNvSpPr/>
            <p:nvPr/>
          </p:nvSpPr>
          <p:spPr>
            <a:xfrm>
              <a:off x="6865" y="3362"/>
              <a:ext cx="120" cy="690"/>
            </a:xfrm>
            <a:prstGeom prst="up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635" y="4206"/>
              <a:ext cx="58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/>
                <a:t> i</a:t>
              </a:r>
              <a:endParaRPr lang="en-US" altLang="zh-CN" sz="2400" b="1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790190" y="1880235"/>
            <a:ext cx="368300" cy="899160"/>
            <a:chOff x="8382" y="3237"/>
            <a:chExt cx="580" cy="1416"/>
          </a:xfrm>
        </p:grpSpPr>
        <p:sp>
          <p:nvSpPr>
            <p:cNvPr id="21" name="上箭头 20"/>
            <p:cNvSpPr/>
            <p:nvPr/>
          </p:nvSpPr>
          <p:spPr>
            <a:xfrm>
              <a:off x="8586" y="3237"/>
              <a:ext cx="173" cy="691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382" y="3928"/>
              <a:ext cx="58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/>
                <a:t> j</a:t>
              </a:r>
              <a:endParaRPr lang="en-US" altLang="zh-CN" sz="24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88835 0.000648148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45771 -0.00037037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6616 -0.000185185 L 0.0756145 -9.25926e-05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0175 0.00138889 L 0.115678 0.000740741 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9590" y="1279525"/>
            <a:ext cx="5697220" cy="49009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05460" y="367665"/>
            <a:ext cx="781748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[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2709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]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最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输出每个单词</a:t>
            </a:r>
            <a:endParaRPr lang="en-US" altLang="zh-CN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7975" y="1339850"/>
            <a:ext cx="82130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输入一个行简单英文句子，单词之间用空格分隔，没有缩写形式和其它特殊形式，请输出改句子中的每个单词。 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11245" y="706120"/>
            <a:ext cx="2343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 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38810" y="2447290"/>
            <a:ext cx="673036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输入样例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 am a student of Peking University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8810" y="3478530"/>
            <a:ext cx="254000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输出样例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</a:t>
            </a:r>
            <a:endParaRPr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am</a:t>
            </a:r>
            <a:endParaRPr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</a:t>
            </a:r>
            <a:endParaRPr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student</a:t>
            </a:r>
            <a:endParaRPr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of</a:t>
            </a:r>
            <a:endParaRPr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Peking</a:t>
            </a:r>
            <a:endParaRPr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University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55930" y="347980"/>
            <a:ext cx="50977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分析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2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：前缀和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+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二分 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5930" y="1457325"/>
            <a:ext cx="78124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首先求前缀和，枚举每一个前缀和sum[i]，在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~i 之间二分另外一个前缀和sum[mid]，使得sum[i] - sum[mid] == target。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55930" y="1167765"/>
            <a:ext cx="8180070" cy="40786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农夫约翰的 N 头奶牛排成一排。 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每头奶牛都用一个整数品种 ID 标识，队列中第 i 头奶牛的 ID 为 Bi。 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约翰认为如果</a:t>
            </a:r>
            <a:r>
              <a:rPr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有一大段连续的奶牛都具有相同的品种 ID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，他的奶牛就会更加的引人注目。 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为了创造这样的连续段，约翰决定</a:t>
            </a:r>
            <a:r>
              <a:rPr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选取一个特定品种 ID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，并从队列中</a:t>
            </a:r>
            <a:r>
              <a:rPr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剔除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所有具有此 ID 的奶牛。 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请帮助约翰确定，他通过这样做，能够获得的具有相同品种 ID 的最大奶牛连续段的长度。 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5930" y="337820"/>
            <a:ext cx="431673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[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8240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] </a:t>
            </a:r>
            <a:r>
              <a:rPr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一排奶牛</a:t>
            </a:r>
            <a:r>
              <a:rPr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</a:t>
            </a:r>
            <a:endParaRPr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50850" y="1186815"/>
            <a:ext cx="824293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输入第一行包含整数 N。 接下来 N 行，每行包含一个 Bi。 1≤N≤1000,0≤Bi≤106,不含所有奶牛品种都相同的数据。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输出具有相同品种 ID 的最大奶牛连续段的长度。 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4700" y="2944495"/>
            <a:ext cx="254000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输入样例 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9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7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7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7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7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7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401695" y="294449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输出样例 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/>
              <a:t>4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809365" y="3696335"/>
            <a:ext cx="457200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最初队列中奶牛的品种 ID 依次为 2,7,3,7,7,3,7,5,7 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我们去掉所有品种 ID 为 3 的奶牛，剩下的奶牛的品种 ID 依次为 2,7,7,7,7,5,7 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最大的具有相同品种 ID 的奶牛连续段的长度为 4。 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56565" y="328295"/>
            <a:ext cx="287401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分析：枚举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0850" y="1186815"/>
            <a:ext cx="824293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n&lt;=1000,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直接枚举就可以，做题时根据数据范围选择比较好写，不容易出错的方法最好。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415" y="2256790"/>
            <a:ext cx="3881120" cy="32061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645" y="2101215"/>
            <a:ext cx="4211955" cy="41706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25" name="墨迹 24"/>
              <p14:cNvContentPartPr/>
              <p14:nvPr/>
            </p14:nvContentPartPr>
            <p14:xfrm>
              <a:off x="2286000" y="5505450"/>
              <a:ext cx="12700" cy="360"/>
            </p14:xfrm>
          </p:contentPart>
        </mc:Choice>
        <mc:Fallback xmlns="">
          <p:pic>
            <p:nvPicPr>
              <p:cNvPr id="25" name="墨迹 24"/>
            </p:nvPicPr>
            <p:blipFill>
              <a:blip r:embed="rId4"/>
            </p:blipFill>
            <p:spPr>
              <a:xfrm>
                <a:off x="2286000" y="5505450"/>
                <a:ext cx="12700" cy="36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56565" y="328295"/>
            <a:ext cx="287401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分析：枚举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0850" y="1186815"/>
            <a:ext cx="824293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n&lt;=1000,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直接枚举就可以，做题时根据数据范围选择比较好写，不容易出错的方法最好。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415" y="2256790"/>
            <a:ext cx="3881120" cy="32061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645" y="2101215"/>
            <a:ext cx="4211955" cy="417068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56565" y="328295"/>
            <a:ext cx="135001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分析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56565" y="328295"/>
            <a:ext cx="135001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分析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48510" y="207010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3745. 牛的学术圈 I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02635" y="3106420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8146: Diamond Collector 钻石收藏家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237740" y="4211320"/>
            <a:ext cx="43116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8214: Cow baseball 奶牛棒球</a:t>
            </a:r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96" y="129270"/>
            <a:ext cx="4535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4"/>
                </a:solidFill>
              </a:rPr>
              <a:t>今天的课程结束啦</a:t>
            </a:r>
            <a:r>
              <a:rPr lang="en-US" altLang="zh-CN" sz="3600" b="1" dirty="0" smtClean="0">
                <a:solidFill>
                  <a:schemeClr val="accent4"/>
                </a:solidFill>
              </a:rPr>
              <a:t>……</a:t>
            </a:r>
            <a:endParaRPr lang="zh-CN" altLang="en-US" sz="3600" b="1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5605" y="2624867"/>
            <a:ext cx="32629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0033CC"/>
                </a:solidFill>
              </a:rPr>
              <a:t>下课了</a:t>
            </a:r>
            <a:r>
              <a:rPr lang="en-US" altLang="zh-CN" sz="4000" b="1" dirty="0" smtClean="0">
                <a:solidFill>
                  <a:srgbClr val="0033CC"/>
                </a:solidFill>
              </a:rPr>
              <a:t>…</a:t>
            </a:r>
            <a:endParaRPr lang="en-US" altLang="zh-CN" sz="4000" b="1" dirty="0" smtClean="0">
              <a:solidFill>
                <a:srgbClr val="0033CC"/>
              </a:solidFill>
            </a:endParaRPr>
          </a:p>
          <a:p>
            <a:r>
              <a:rPr lang="zh-CN" altLang="en-US" sz="4000" b="1" dirty="0" smtClean="0">
                <a:solidFill>
                  <a:srgbClr val="0033CC"/>
                </a:solidFill>
              </a:rPr>
              <a:t>同学们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再见</a:t>
            </a:r>
            <a:r>
              <a:rPr lang="zh-CN" altLang="en-US" sz="4000" dirty="0" smtClean="0"/>
              <a:t>！</a:t>
            </a:r>
            <a:endParaRPr lang="zh-CN" altLang="en-US" sz="40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" y="1113155"/>
            <a:ext cx="3860800" cy="5079365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870726" y="6355081"/>
            <a:ext cx="3086636" cy="365125"/>
          </a:xfrm>
        </p:spPr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89280" y="1551305"/>
            <a:ext cx="73425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I am a student of Peking University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290060" y="2134870"/>
            <a:ext cx="368300" cy="1625600"/>
            <a:chOff x="6756" y="3362"/>
            <a:chExt cx="580" cy="2560"/>
          </a:xfrm>
        </p:grpSpPr>
        <p:sp>
          <p:nvSpPr>
            <p:cNvPr id="7" name="上箭头 6"/>
            <p:cNvSpPr/>
            <p:nvPr/>
          </p:nvSpPr>
          <p:spPr>
            <a:xfrm>
              <a:off x="6865" y="3362"/>
              <a:ext cx="173" cy="144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756" y="5197"/>
              <a:ext cx="58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/>
                <a:t>i</a:t>
              </a:r>
              <a:endParaRPr lang="en-US" altLang="zh-CN" sz="2400" b="1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313045" y="2134870"/>
            <a:ext cx="368300" cy="1625600"/>
            <a:chOff x="8367" y="3362"/>
            <a:chExt cx="580" cy="2560"/>
          </a:xfrm>
        </p:grpSpPr>
        <p:sp>
          <p:nvSpPr>
            <p:cNvPr id="9" name="上箭头 8"/>
            <p:cNvSpPr/>
            <p:nvPr/>
          </p:nvSpPr>
          <p:spPr>
            <a:xfrm>
              <a:off x="8586" y="3362"/>
              <a:ext cx="142" cy="1444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367" y="5197"/>
              <a:ext cx="58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/>
                <a:t>j</a:t>
              </a:r>
              <a:endParaRPr lang="en-US" altLang="zh-CN" sz="2400" b="1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05460" y="377825"/>
            <a:ext cx="781748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双指针导入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9280" y="4029710"/>
            <a:ext cx="2294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1 3 5 7 9</a:t>
            </a:r>
            <a:endParaRPr lang="en-US" altLang="zh-CN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280410" y="4029710"/>
            <a:ext cx="22948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</a:rPr>
              <a:t>2 4 6 8 10</a:t>
            </a:r>
            <a:endParaRPr lang="en-US" altLang="zh-CN" sz="32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68655" y="4699635"/>
            <a:ext cx="368300" cy="1625600"/>
            <a:chOff x="6756" y="3362"/>
            <a:chExt cx="580" cy="2560"/>
          </a:xfrm>
        </p:grpSpPr>
        <p:sp>
          <p:nvSpPr>
            <p:cNvPr id="18" name="上箭头 17"/>
            <p:cNvSpPr/>
            <p:nvPr/>
          </p:nvSpPr>
          <p:spPr>
            <a:xfrm>
              <a:off x="6865" y="3362"/>
              <a:ext cx="173" cy="144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56" y="5197"/>
              <a:ext cx="58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/>
                <a:t>i</a:t>
              </a:r>
              <a:endParaRPr lang="en-US" altLang="zh-CN" sz="2400" b="1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274695" y="4699635"/>
            <a:ext cx="368300" cy="1625600"/>
            <a:chOff x="8367" y="3362"/>
            <a:chExt cx="580" cy="2560"/>
          </a:xfrm>
        </p:grpSpPr>
        <p:sp>
          <p:nvSpPr>
            <p:cNvPr id="21" name="上箭头 20"/>
            <p:cNvSpPr/>
            <p:nvPr/>
          </p:nvSpPr>
          <p:spPr>
            <a:xfrm>
              <a:off x="8586" y="3362"/>
              <a:ext cx="142" cy="1444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367" y="5197"/>
              <a:ext cx="58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/>
                <a:t>j</a:t>
              </a:r>
              <a:endParaRPr lang="en-US" altLang="zh-CN" sz="24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1089 0 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37411 0.0037963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5" grpId="1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8660" y="4239895"/>
            <a:ext cx="7728585" cy="1445260"/>
          </a:xfrm>
        </p:spPr>
        <p:txBody>
          <a:bodyPr>
            <a:normAutofit lnSpcReduction="10000"/>
          </a:bodyPr>
          <a:p>
            <a:pPr marL="0" indent="0">
              <a:lnSpc>
                <a:spcPct val="110000"/>
              </a:lnSpc>
              <a:buNone/>
            </a:pP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双指针算法的核心思想是把朴素的暴力写法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o(n</a:t>
            </a:r>
            <a:r>
              <a:rPr lang="en-US" altLang="zh-CN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优化到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o(n)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。双指针写法看着两个循环，但两个指针总的移动次数不超过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2n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5460" y="377825"/>
            <a:ext cx="459295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双指针导入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9680" y="1421765"/>
            <a:ext cx="5593080" cy="26841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400" y="1259205"/>
            <a:ext cx="5709285" cy="50615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浙江财经大学信智学院 陈琰宏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55930" y="337820"/>
            <a:ext cx="781748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[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1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107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]</a:t>
            </a:r>
            <a:r>
              <a:rPr lang="zh-CN" altLang="en-US" sz="4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最长连续不重复子序列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5460" y="1233805"/>
            <a:ext cx="821309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0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给定一个长度为n的整数序列，请找出最长的不包含重复的数的连续区间，输出它的长度。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第一行包含整数 n。1≤n≤10</a:t>
            </a:r>
            <a:r>
              <a:rPr sz="24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endParaRPr sz="2400" baseline="30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第二行包含 n 个整数（均在 0∼10</a:t>
            </a:r>
            <a:r>
              <a:rPr sz="24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范围内），表示整数序列。共一行，包含一个整数，表示最长的不包含重复的数的连续区间的长度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11245" y="706120"/>
            <a:ext cx="2343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 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24840" y="4648835"/>
            <a:ext cx="25400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输入样例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1 2 2 3 5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79875" y="4808220"/>
            <a:ext cx="2540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输出样例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31256" y="414530"/>
            <a:ext cx="2926080" cy="645160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spcAft>
                <a:spcPct val="25000"/>
              </a:spcAft>
            </a:pP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分析：纯暴力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1495" y="1217295"/>
            <a:ext cx="801370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用暴力法：对每个 i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终点）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和 j</a:t>
            </a:r>
            <a:r>
              <a:rPr 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（起点）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都遍历一遍，对每个 i 和 j 都</a:t>
            </a:r>
            <a:r>
              <a:rPr 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检查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[i,j]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间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的数据是否满足给定的条件。这样的时间复杂度是O(n</a:t>
            </a:r>
            <a:r>
              <a:rPr sz="24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)；数据稍微大点就会超时。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代码如下：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495" y="2853690"/>
            <a:ext cx="8410575" cy="3430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31256" y="414530"/>
            <a:ext cx="3208020" cy="645160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spcAft>
                <a:spcPct val="25000"/>
              </a:spcAft>
            </a:pP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双指针方法</a:t>
            </a:r>
            <a:r>
              <a:rPr lang="en-US" altLang="zh-CN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1</a:t>
            </a: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：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5785" y="3978275"/>
            <a:ext cx="8013700" cy="24161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90000"/>
              </a:lnSpc>
            </a:pP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比如 j = 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，i = 5，此时发现 i，j 是满足题解条件的；那么后面的 j = 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到</a:t>
            </a: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5，就不用计算了，肯定是满足条件的。所以引出了双指针法：</a:t>
            </a:r>
            <a:r>
              <a:rPr 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当</a:t>
            </a:r>
            <a:r>
              <a:rPr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发现 j = </a:t>
            </a:r>
            <a:r>
              <a:rPr 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，i = 5满足题解条件，那就不用计算 j = </a:t>
            </a:r>
            <a:r>
              <a:rPr 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 </a:t>
            </a:r>
            <a:r>
              <a:rPr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到</a:t>
            </a:r>
            <a:r>
              <a:rPr lang="en-US"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5，直接计算 j = 1，i = 6，如果不满足条件，那就计算 j = 2，i = 6，然后接着计算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。这样就是 i 和 j 指针都是从前移到后，也就是计算2n次。时间复杂度是O(2n)。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1495" y="1217295"/>
            <a:ext cx="801370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90000"/>
              </a:lnSpc>
            </a:pPr>
            <a:r>
              <a: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仔细考虑暴力法就会发现，暴力法在解题时有很多地方是重复计算了 ( i 指针在 j 指针的后面，i是遍历的整个数组的，j 是遍历 0 到 i 的)：</a:t>
            </a:r>
            <a:endParaRPr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09140" y="2388235"/>
            <a:ext cx="3891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FF0000"/>
                </a:solidFill>
              </a:rPr>
              <a:t>1   2   3   4   5   6    7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35730" y="2893060"/>
            <a:ext cx="368300" cy="996315"/>
            <a:chOff x="6635" y="3362"/>
            <a:chExt cx="580" cy="1569"/>
          </a:xfrm>
        </p:grpSpPr>
        <p:sp>
          <p:nvSpPr>
            <p:cNvPr id="18" name="上箭头 17"/>
            <p:cNvSpPr/>
            <p:nvPr/>
          </p:nvSpPr>
          <p:spPr>
            <a:xfrm>
              <a:off x="6865" y="3362"/>
              <a:ext cx="120" cy="83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635" y="4206"/>
              <a:ext cx="58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/>
                <a:t> i</a:t>
              </a:r>
              <a:endParaRPr lang="en-US" altLang="zh-CN" sz="2400" b="1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029460" y="2901315"/>
            <a:ext cx="368300" cy="988060"/>
            <a:chOff x="8382" y="3362"/>
            <a:chExt cx="580" cy="1556"/>
          </a:xfrm>
        </p:grpSpPr>
        <p:sp>
          <p:nvSpPr>
            <p:cNvPr id="21" name="上箭头 20"/>
            <p:cNvSpPr/>
            <p:nvPr/>
          </p:nvSpPr>
          <p:spPr>
            <a:xfrm>
              <a:off x="8586" y="3362"/>
              <a:ext cx="173" cy="691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382" y="4193"/>
              <a:ext cx="58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/>
                <a:t> j</a:t>
              </a:r>
              <a:endParaRPr lang="en-US" altLang="zh-CN" sz="24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2215 0.00444444 " pathEditMode="relative" ptsTypes="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6310,&quot;width&quot;:8250}"/>
</p:tagLst>
</file>

<file path=ppt/tags/tag2.xml><?xml version="1.0" encoding="utf-8"?>
<p:tagLst xmlns:p="http://schemas.openxmlformats.org/presentationml/2006/main">
  <p:tag name="KSO_WM_UNIT_PLACING_PICTURE_USER_VIEWPORT" val="{&quot;height&quot;:6540,&quot;width&quot;:6940}"/>
</p:tagLst>
</file>

<file path=ppt/tags/tag3.xml><?xml version="1.0" encoding="utf-8"?>
<p:tagLst xmlns:p="http://schemas.openxmlformats.org/presentationml/2006/main">
  <p:tag name="COMMONDATA" val="eyJoZGlkIjoiODMwMTdmODJjOTA1MzMzZjY4YTE3ZWQzNzJiYmQwMTQifQ=="/>
  <p:tag name="KSO_WPP_MARK_KEY" val="824d8308-5a20-4281-b5aa-6a8b5eff7d9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4378</Words>
  <Application>WPS 演示</Application>
  <PresentationFormat>自定义</PresentationFormat>
  <Paragraphs>403</Paragraphs>
  <Slides>37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49" baseType="lpstr">
      <vt:lpstr>Arial</vt:lpstr>
      <vt:lpstr>宋体</vt:lpstr>
      <vt:lpstr>Wingdings</vt:lpstr>
      <vt:lpstr>Times New Roman</vt:lpstr>
      <vt:lpstr>微软雅黑</vt:lpstr>
      <vt:lpstr>Impact</vt:lpstr>
      <vt:lpstr>Calibri</vt:lpstr>
      <vt:lpstr>Arial Unicode MS</vt:lpstr>
      <vt:lpstr>华文新魏</vt:lpstr>
      <vt:lpstr>Office 主题</vt:lpstr>
      <vt:lpstr>Paint.Picture</vt:lpstr>
      <vt:lpstr>Paint.Picture</vt:lpstr>
      <vt:lpstr>双指针</vt:lpstr>
      <vt:lpstr>教学内容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win10</dc:creator>
  <cp:lastModifiedBy>荃星</cp:lastModifiedBy>
  <cp:revision>146</cp:revision>
  <dcterms:created xsi:type="dcterms:W3CDTF">2019-11-15T07:21:00Z</dcterms:created>
  <dcterms:modified xsi:type="dcterms:W3CDTF">2022-10-15T16:05:52Z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D220921676414EDE814BEDBEDF3CA723</vt:lpwstr>
  </property>
</Properties>
</file>