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wav" ContentType="audio/x-wav"/>
  <Default Extension="jpeg" ContentType="image/jpeg"/>
  <Default Extension="JPG" ContentType="image/.jpg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22" r:id="rId3"/>
    <p:sldId id="1052" r:id="rId4"/>
    <p:sldId id="979" r:id="rId6"/>
    <p:sldId id="1053" r:id="rId7"/>
    <p:sldId id="980" r:id="rId8"/>
    <p:sldId id="981" r:id="rId9"/>
    <p:sldId id="982" r:id="rId10"/>
    <p:sldId id="1051" r:id="rId11"/>
    <p:sldId id="662" r:id="rId12"/>
    <p:sldId id="665" r:id="rId13"/>
    <p:sldId id="666" r:id="rId14"/>
    <p:sldId id="667" r:id="rId15"/>
    <p:sldId id="668" r:id="rId16"/>
    <p:sldId id="669" r:id="rId17"/>
    <p:sldId id="670" r:id="rId18"/>
    <p:sldId id="671" r:id="rId19"/>
    <p:sldId id="672" r:id="rId20"/>
    <p:sldId id="706" r:id="rId21"/>
    <p:sldId id="707" r:id="rId22"/>
    <p:sldId id="917" r:id="rId23"/>
    <p:sldId id="715" r:id="rId24"/>
    <p:sldId id="716" r:id="rId25"/>
    <p:sldId id="717" r:id="rId26"/>
    <p:sldId id="718" r:id="rId27"/>
    <p:sldId id="719" r:id="rId28"/>
    <p:sldId id="720" r:id="rId29"/>
    <p:sldId id="721" r:id="rId30"/>
    <p:sldId id="767" r:id="rId31"/>
    <p:sldId id="768" r:id="rId32"/>
    <p:sldId id="769" r:id="rId33"/>
    <p:sldId id="779" r:id="rId34"/>
    <p:sldId id="771" r:id="rId35"/>
    <p:sldId id="772" r:id="rId36"/>
    <p:sldId id="773" r:id="rId37"/>
    <p:sldId id="774" r:id="rId38"/>
    <p:sldId id="775" r:id="rId39"/>
    <p:sldId id="776" r:id="rId40"/>
    <p:sldId id="777" r:id="rId41"/>
    <p:sldId id="882" r:id="rId42"/>
    <p:sldId id="938" r:id="rId43"/>
    <p:sldId id="939" r:id="rId44"/>
    <p:sldId id="940" r:id="rId45"/>
    <p:sldId id="941" r:id="rId46"/>
    <p:sldId id="942" r:id="rId47"/>
    <p:sldId id="943" r:id="rId48"/>
    <p:sldId id="944" r:id="rId49"/>
    <p:sldId id="945" r:id="rId50"/>
    <p:sldId id="946" r:id="rId51"/>
    <p:sldId id="947" r:id="rId52"/>
    <p:sldId id="948" r:id="rId53"/>
    <p:sldId id="949" r:id="rId54"/>
    <p:sldId id="950" r:id="rId55"/>
    <p:sldId id="951" r:id="rId56"/>
    <p:sldId id="952" r:id="rId57"/>
    <p:sldId id="953" r:id="rId58"/>
    <p:sldId id="954" r:id="rId59"/>
    <p:sldId id="955" r:id="rId60"/>
    <p:sldId id="956" r:id="rId61"/>
    <p:sldId id="959" r:id="rId62"/>
    <p:sldId id="960" r:id="rId63"/>
    <p:sldId id="961" r:id="rId64"/>
    <p:sldId id="962" r:id="rId65"/>
    <p:sldId id="963" r:id="rId66"/>
    <p:sldId id="964" r:id="rId67"/>
    <p:sldId id="965" r:id="rId68"/>
    <p:sldId id="966" r:id="rId69"/>
    <p:sldId id="967" r:id="rId70"/>
    <p:sldId id="968" r:id="rId71"/>
    <p:sldId id="969" r:id="rId72"/>
    <p:sldId id="970" r:id="rId73"/>
    <p:sldId id="971" r:id="rId74"/>
    <p:sldId id="973" r:id="rId75"/>
    <p:sldId id="974" r:id="rId76"/>
    <p:sldId id="977" r:id="rId77"/>
  </p:sldIdLst>
  <p:sldSz cx="914527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罗 勇" initials="罗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-1204" y="-64"/>
      </p:cViewPr>
      <p:guideLst>
        <p:guide orient="horz" pos="213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1" Type="http://schemas.openxmlformats.org/officeDocument/2006/relationships/commentAuthors" Target="commentAuthors.xml"/><Relationship Id="rId80" Type="http://schemas.openxmlformats.org/officeDocument/2006/relationships/tableStyles" Target="tableStyles.xml"/><Relationship Id="rId8" Type="http://schemas.openxmlformats.org/officeDocument/2006/relationships/slide" Target="slides/slide5.xml"/><Relationship Id="rId79" Type="http://schemas.openxmlformats.org/officeDocument/2006/relationships/viewProps" Target="viewProps.xml"/><Relationship Id="rId78" Type="http://schemas.openxmlformats.org/officeDocument/2006/relationships/presProps" Target="presProps.xml"/><Relationship Id="rId77" Type="http://schemas.openxmlformats.org/officeDocument/2006/relationships/slide" Target="slides/slide74.xml"/><Relationship Id="rId76" Type="http://schemas.openxmlformats.org/officeDocument/2006/relationships/slide" Target="slides/slide73.xml"/><Relationship Id="rId75" Type="http://schemas.openxmlformats.org/officeDocument/2006/relationships/slide" Target="slides/slide72.xml"/><Relationship Id="rId74" Type="http://schemas.openxmlformats.org/officeDocument/2006/relationships/slide" Target="slides/slide71.xml"/><Relationship Id="rId73" Type="http://schemas.openxmlformats.org/officeDocument/2006/relationships/slide" Target="slides/slide70.xml"/><Relationship Id="rId72" Type="http://schemas.openxmlformats.org/officeDocument/2006/relationships/slide" Target="slides/slide69.xml"/><Relationship Id="rId71" Type="http://schemas.openxmlformats.org/officeDocument/2006/relationships/slide" Target="slides/slide68.xml"/><Relationship Id="rId70" Type="http://schemas.openxmlformats.org/officeDocument/2006/relationships/slide" Target="slides/slide67.xml"/><Relationship Id="rId7" Type="http://schemas.openxmlformats.org/officeDocument/2006/relationships/slide" Target="slides/slide4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notesMaster" Target="notesMasters/notesMaster1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CEFFFE-32D0-45FA-ADBA-260BA7E4C0C3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AEA2A7E6-FACA-AF4D-9712-44B506AEF6DA}">
      <dgm:prSet custT="1"/>
      <dgm:spPr/>
      <dgm:t>
        <a:bodyPr/>
        <a:lstStyle/>
        <a:p>
          <a:r>
            <a:rPr lang="zh-CN" sz="2400" b="1" dirty="0" smtClean="0">
              <a:solidFill>
                <a:srgbClr val="FF0000"/>
              </a:solidFill>
            </a:rPr>
            <a:t>了解</a:t>
          </a:r>
          <a:r>
            <a:rPr lang="zh-CN" sz="2400" b="1" dirty="0" smtClean="0">
              <a:solidFill>
                <a:schemeClr val="tx1"/>
              </a:solidFill>
            </a:rPr>
            <a:t>高级程序设计语言的</a:t>
          </a:r>
          <a:r>
            <a:rPr lang="zh-CN" sz="2400" b="1" dirty="0" smtClean="0">
              <a:solidFill>
                <a:srgbClr val="FF0000"/>
              </a:solidFill>
            </a:rPr>
            <a:t>结构</a:t>
          </a:r>
          <a:endParaRPr lang="zh-CN" altLang="en-US" sz="2400" b="1" dirty="0">
            <a:solidFill>
              <a:srgbClr val="FF0000"/>
            </a:solidFill>
            <a:ea typeface="楷体_GB2312" pitchFamily="49" charset="-122"/>
          </a:endParaRPr>
        </a:p>
      </dgm:t>
    </dgm:pt>
    <dgm:pt modelId="{08DAEBA7-A89E-3448-A479-A77E15A363A8}" cxnId="{E8419D37-496E-4E6B-92E7-0A975A1C2646}" type="parTrans">
      <dgm:prSet/>
      <dgm:spPr/>
      <dgm:t>
        <a:bodyPr/>
        <a:lstStyle/>
        <a:p>
          <a:endParaRPr lang="zh-CN" altLang="en-US"/>
        </a:p>
      </dgm:t>
    </dgm:pt>
    <dgm:pt modelId="{FC517097-5CCB-0341-9A0F-7118A4EA3AC6}" cxnId="{E8419D37-496E-4E6B-92E7-0A975A1C2646}" type="sibTrans">
      <dgm:prSet/>
      <dgm:spPr/>
      <dgm:t>
        <a:bodyPr/>
        <a:lstStyle/>
        <a:p>
          <a:endParaRPr lang="zh-CN" altLang="en-US"/>
        </a:p>
      </dgm:t>
    </dgm:pt>
    <dgm:pt modelId="{C8DE7173-FA9E-AF4B-A8B7-782C74D23702}">
      <dgm:prSet custT="1"/>
      <dgm:spPr/>
      <dgm:t>
        <a:bodyPr/>
        <a:lstStyle/>
        <a:p>
          <a:r>
            <a:rPr lang="zh-CN" altLang="en-US" sz="2400" b="1" dirty="0" smtClean="0">
              <a:solidFill>
                <a:srgbClr val="FF0000"/>
              </a:solidFill>
            </a:rPr>
            <a:t>理解</a:t>
          </a:r>
          <a:r>
            <a:rPr lang="zh-CN" altLang="en-US" sz="2400" b="1" dirty="0" smtClean="0">
              <a:solidFill>
                <a:srgbClr val="000000"/>
              </a:solidFill>
            </a:rPr>
            <a:t>计算思维</a:t>
          </a:r>
          <a:r>
            <a:rPr lang="zh-CN" sz="2400" b="1" dirty="0" smtClean="0">
              <a:solidFill>
                <a:srgbClr val="000000"/>
              </a:solidFill>
            </a:rPr>
            <a:t>的</a:t>
          </a:r>
          <a:r>
            <a:rPr lang="zh-CN" sz="2400" b="1" dirty="0" smtClean="0">
              <a:solidFill>
                <a:srgbClr val="FF0000"/>
              </a:solidFill>
            </a:rPr>
            <a:t>思想和方法</a:t>
          </a:r>
          <a:endParaRPr lang="zh-CN" altLang="en-US" sz="2400" b="1" dirty="0">
            <a:solidFill>
              <a:srgbClr val="FF0000"/>
            </a:solidFill>
            <a:ea typeface="楷体_GB2312" pitchFamily="49" charset="-122"/>
          </a:endParaRPr>
        </a:p>
      </dgm:t>
    </dgm:pt>
    <dgm:pt modelId="{025C344E-71E5-8E46-B69B-A40727BBDE9B}" cxnId="{D1E2A65E-0DE5-467D-A2A6-466B57991E67}" type="parTrans">
      <dgm:prSet/>
      <dgm:spPr/>
      <dgm:t>
        <a:bodyPr/>
        <a:lstStyle/>
        <a:p>
          <a:endParaRPr lang="zh-CN" altLang="en-US"/>
        </a:p>
      </dgm:t>
    </dgm:pt>
    <dgm:pt modelId="{8F4F74E7-89F2-734E-AFC8-9AE31CDF51EC}" cxnId="{D1E2A65E-0DE5-467D-A2A6-466B57991E67}" type="sibTrans">
      <dgm:prSet/>
      <dgm:spPr/>
      <dgm:t>
        <a:bodyPr/>
        <a:lstStyle/>
        <a:p>
          <a:endParaRPr lang="zh-CN" altLang="en-US"/>
        </a:p>
      </dgm:t>
    </dgm:pt>
    <dgm:pt modelId="{E4FC986A-596D-D940-99D5-2A46B11C8A61}">
      <dgm:prSet custT="1"/>
      <dgm:spPr/>
      <dgm:t>
        <a:bodyPr/>
        <a:lstStyle/>
        <a:p>
          <a:r>
            <a:rPr lang="zh-CN" sz="2400" b="1" dirty="0" smtClean="0">
              <a:solidFill>
                <a:srgbClr val="FF0000"/>
              </a:solidFill>
            </a:rPr>
            <a:t>掌握</a:t>
          </a:r>
          <a:r>
            <a:rPr lang="zh-CN" sz="2400" b="1" dirty="0" smtClean="0">
              <a:solidFill>
                <a:srgbClr val="000000"/>
              </a:solidFill>
            </a:rPr>
            <a:t>基本的程序设计</a:t>
          </a:r>
          <a:r>
            <a:rPr lang="zh-CN" sz="2400" b="1" dirty="0" smtClean="0">
              <a:solidFill>
                <a:srgbClr val="FF0000"/>
              </a:solidFill>
            </a:rPr>
            <a:t>过程和技巧</a:t>
          </a:r>
          <a:endParaRPr lang="zh-CN" altLang="en-US" sz="2400" b="1" dirty="0">
            <a:solidFill>
              <a:srgbClr val="FF0000"/>
            </a:solidFill>
            <a:ea typeface="楷体_GB2312" pitchFamily="49" charset="-122"/>
          </a:endParaRPr>
        </a:p>
      </dgm:t>
    </dgm:pt>
    <dgm:pt modelId="{B5A373CB-945A-6047-AE78-A9540B56EFD1}" cxnId="{1C6B29BE-8134-4F32-B268-2716C13ABEF1}" type="parTrans">
      <dgm:prSet/>
      <dgm:spPr/>
      <dgm:t>
        <a:bodyPr/>
        <a:lstStyle/>
        <a:p>
          <a:endParaRPr lang="zh-CN" altLang="en-US"/>
        </a:p>
      </dgm:t>
    </dgm:pt>
    <dgm:pt modelId="{DFDB6B5B-7B21-9A45-AAA9-8C9CCF3271B4}" cxnId="{1C6B29BE-8134-4F32-B268-2716C13ABEF1}" type="sibTrans">
      <dgm:prSet/>
      <dgm:spPr/>
      <dgm:t>
        <a:bodyPr/>
        <a:lstStyle/>
        <a:p>
          <a:endParaRPr lang="zh-CN" altLang="en-US"/>
        </a:p>
      </dgm:t>
    </dgm:pt>
    <dgm:pt modelId="{FFB238E9-7BD8-A848-8C6A-39C589A52953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400" b="1" dirty="0" smtClean="0">
              <a:solidFill>
                <a:srgbClr val="FF0000"/>
              </a:solidFill>
            </a:rPr>
            <a:t>具备</a:t>
          </a:r>
          <a:r>
            <a:rPr lang="zh-CN" sz="2400" b="1" dirty="0" smtClean="0">
              <a:solidFill>
                <a:srgbClr val="000000"/>
              </a:solidFill>
            </a:rPr>
            <a:t>分析问题和利用计算机</a:t>
          </a:r>
          <a:r>
            <a:rPr lang="zh-CN" sz="2400" b="1" dirty="0" smtClean="0">
              <a:solidFill>
                <a:srgbClr val="FF0000"/>
              </a:solidFill>
            </a:rPr>
            <a:t>求解问题的能力</a:t>
          </a:r>
          <a:r>
            <a:rPr lang="zh-CN" altLang="en-US" sz="2400" b="1" dirty="0">
              <a:solidFill>
                <a:srgbClr val="FF0000"/>
              </a:solidFill>
              <a:ea typeface="楷体_GB2312" pitchFamily="49" charset="-122"/>
            </a:rPr>
            <a:t/>
          </a:r>
          <a:endParaRPr lang="zh-CN" altLang="en-US" sz="2400" b="1" dirty="0">
            <a:solidFill>
              <a:srgbClr val="FF0000"/>
            </a:solidFill>
            <a:ea typeface="楷体_GB2312" pitchFamily="49" charset="-122"/>
          </a:endParaRPr>
        </a:p>
      </dgm:t>
    </dgm:pt>
    <dgm:pt modelId="{71B038D0-AD53-D94A-B4D5-7B310B0B1A87}" cxnId="{F8DF3D7B-F290-4AC1-9AB4-4A9B64998976}" type="parTrans">
      <dgm:prSet/>
      <dgm:spPr/>
      <dgm:t>
        <a:bodyPr/>
        <a:lstStyle/>
        <a:p>
          <a:endParaRPr lang="zh-CN" altLang="en-US"/>
        </a:p>
      </dgm:t>
    </dgm:pt>
    <dgm:pt modelId="{2FF7C20B-C334-CC4C-AB3A-D2EA7EEA17F8}" cxnId="{F8DF3D7B-F290-4AC1-9AB4-4A9B64998976}" type="sibTrans">
      <dgm:prSet/>
      <dgm:spPr/>
      <dgm:t>
        <a:bodyPr/>
        <a:lstStyle/>
        <a:p>
          <a:endParaRPr lang="zh-CN" altLang="en-US"/>
        </a:p>
      </dgm:t>
    </dgm:pt>
    <dgm:pt modelId="{EC41FDBF-3C48-49C3-B14C-23053D0915A5}" type="pres">
      <dgm:prSet presAssocID="{7FCEFFFE-32D0-45FA-ADBA-260BA7E4C0C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6500069-AF7C-2E4E-B64D-96351E4329CE}" type="pres">
      <dgm:prSet presAssocID="{AEA2A7E6-FACA-AF4D-9712-44B506AEF6DA}" presName="parentLin" presStyleCnt="0"/>
      <dgm:spPr/>
      <dgm:t>
        <a:bodyPr/>
        <a:lstStyle/>
        <a:p>
          <a:endParaRPr lang="zh-CN" altLang="en-US"/>
        </a:p>
      </dgm:t>
    </dgm:pt>
    <dgm:pt modelId="{1CE59DF3-C92C-194F-9223-3B1122F91947}" type="pres">
      <dgm:prSet presAssocID="{AEA2A7E6-FACA-AF4D-9712-44B506AEF6DA}" presName="parentLeftMargin" presStyleCnt="0"/>
      <dgm:spPr/>
      <dgm:t>
        <a:bodyPr/>
        <a:lstStyle/>
        <a:p>
          <a:endParaRPr lang="zh-CN" altLang="en-US"/>
        </a:p>
      </dgm:t>
    </dgm:pt>
    <dgm:pt modelId="{F311F5CF-EF6C-CF4D-AC2B-F2CFE079C7D1}" type="pres">
      <dgm:prSet presAssocID="{AEA2A7E6-FACA-AF4D-9712-44B506AEF6DA}" presName="parentText" presStyleLbl="node1" presStyleIdx="0" presStyleCnt="4" custScaleX="134392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174BF55-C372-F445-8A73-9A9ADBDEB98E}" type="pres">
      <dgm:prSet presAssocID="{AEA2A7E6-FACA-AF4D-9712-44B506AEF6DA}" presName="negativeSpace" presStyleCnt="0"/>
      <dgm:spPr/>
      <dgm:t>
        <a:bodyPr/>
        <a:lstStyle/>
        <a:p>
          <a:endParaRPr lang="zh-CN" altLang="en-US"/>
        </a:p>
      </dgm:t>
    </dgm:pt>
    <dgm:pt modelId="{DF7A230E-C715-2147-AEFF-264BB871A0C0}" type="pres">
      <dgm:prSet presAssocID="{AEA2A7E6-FACA-AF4D-9712-44B506AEF6DA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6F4C3D8-327B-3544-909D-067EE3599260}" type="pres">
      <dgm:prSet presAssocID="{FC517097-5CCB-0341-9A0F-7118A4EA3AC6}" presName="spaceBetweenRectangles" presStyleCnt="0"/>
      <dgm:spPr/>
      <dgm:t>
        <a:bodyPr/>
        <a:lstStyle/>
        <a:p>
          <a:endParaRPr lang="zh-CN" altLang="en-US"/>
        </a:p>
      </dgm:t>
    </dgm:pt>
    <dgm:pt modelId="{3EE5270E-9803-C944-80F5-CE5D0D691754}" type="pres">
      <dgm:prSet presAssocID="{C8DE7173-FA9E-AF4B-A8B7-782C74D23702}" presName="parentLin" presStyleCnt="0"/>
      <dgm:spPr/>
      <dgm:t>
        <a:bodyPr/>
        <a:lstStyle/>
        <a:p>
          <a:endParaRPr lang="zh-CN" altLang="en-US"/>
        </a:p>
      </dgm:t>
    </dgm:pt>
    <dgm:pt modelId="{6F622F12-8D13-2F46-95C5-530A2DD336CD}" type="pres">
      <dgm:prSet presAssocID="{C8DE7173-FA9E-AF4B-A8B7-782C74D23702}" presName="parentLeftMargin" presStyleCnt="0"/>
      <dgm:spPr/>
      <dgm:t>
        <a:bodyPr/>
        <a:lstStyle/>
        <a:p>
          <a:endParaRPr lang="zh-CN" altLang="en-US"/>
        </a:p>
      </dgm:t>
    </dgm:pt>
    <dgm:pt modelId="{9A8641BE-4A0E-7240-8799-377F0C83E1BF}" type="pres">
      <dgm:prSet presAssocID="{C8DE7173-FA9E-AF4B-A8B7-782C74D23702}" presName="parentText" presStyleLbl="node1" presStyleIdx="1" presStyleCnt="4" custScaleX="134392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A2BEE66-2FCF-8D4B-BAB5-EE0A46230144}" type="pres">
      <dgm:prSet presAssocID="{C8DE7173-FA9E-AF4B-A8B7-782C74D23702}" presName="negativeSpace" presStyleCnt="0"/>
      <dgm:spPr/>
      <dgm:t>
        <a:bodyPr/>
        <a:lstStyle/>
        <a:p>
          <a:endParaRPr lang="zh-CN" altLang="en-US"/>
        </a:p>
      </dgm:t>
    </dgm:pt>
    <dgm:pt modelId="{9D193E50-EEB5-6840-A313-11BD82314768}" type="pres">
      <dgm:prSet presAssocID="{C8DE7173-FA9E-AF4B-A8B7-782C74D23702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35E00CC-E5D4-C24A-93E3-3FF72E925DD1}" type="pres">
      <dgm:prSet presAssocID="{8F4F74E7-89F2-734E-AFC8-9AE31CDF51EC}" presName="spaceBetweenRectangles" presStyleCnt="0"/>
      <dgm:spPr/>
      <dgm:t>
        <a:bodyPr/>
        <a:lstStyle/>
        <a:p>
          <a:endParaRPr lang="zh-CN" altLang="en-US"/>
        </a:p>
      </dgm:t>
    </dgm:pt>
    <dgm:pt modelId="{7D5350FC-2ABB-E440-93B6-64CD5FEDF369}" type="pres">
      <dgm:prSet presAssocID="{E4FC986A-596D-D940-99D5-2A46B11C8A61}" presName="parentLin" presStyleCnt="0"/>
      <dgm:spPr/>
      <dgm:t>
        <a:bodyPr/>
        <a:lstStyle/>
        <a:p>
          <a:endParaRPr lang="zh-CN" altLang="en-US"/>
        </a:p>
      </dgm:t>
    </dgm:pt>
    <dgm:pt modelId="{B9D976B4-9E8C-914A-9155-CBCFB12BD718}" type="pres">
      <dgm:prSet presAssocID="{E4FC986A-596D-D940-99D5-2A46B11C8A61}" presName="parentLeftMargin" presStyleCnt="0"/>
      <dgm:spPr/>
      <dgm:t>
        <a:bodyPr/>
        <a:lstStyle/>
        <a:p>
          <a:endParaRPr lang="zh-CN" altLang="en-US"/>
        </a:p>
      </dgm:t>
    </dgm:pt>
    <dgm:pt modelId="{37E71F9A-41A6-6048-99C9-3C16E9B93C0E}" type="pres">
      <dgm:prSet presAssocID="{E4FC986A-596D-D940-99D5-2A46B11C8A61}" presName="parentText" presStyleLbl="node1" presStyleIdx="2" presStyleCnt="4" custScaleX="134392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CEE882A-71F9-2D40-AC07-6BB3FE4ECC06}" type="pres">
      <dgm:prSet presAssocID="{E4FC986A-596D-D940-99D5-2A46B11C8A61}" presName="negativeSpace" presStyleCnt="0"/>
      <dgm:spPr/>
      <dgm:t>
        <a:bodyPr/>
        <a:lstStyle/>
        <a:p>
          <a:endParaRPr lang="zh-CN" altLang="en-US"/>
        </a:p>
      </dgm:t>
    </dgm:pt>
    <dgm:pt modelId="{5C6A3B9D-78B9-7240-80FA-7AD55F19A09F}" type="pres">
      <dgm:prSet presAssocID="{E4FC986A-596D-D940-99D5-2A46B11C8A61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40A8B54-AA46-0647-B6F3-D213A754A689}" type="pres">
      <dgm:prSet presAssocID="{DFDB6B5B-7B21-9A45-AAA9-8C9CCF3271B4}" presName="spaceBetweenRectangles" presStyleCnt="0"/>
      <dgm:spPr/>
      <dgm:t>
        <a:bodyPr/>
        <a:lstStyle/>
        <a:p>
          <a:endParaRPr lang="zh-CN" altLang="en-US"/>
        </a:p>
      </dgm:t>
    </dgm:pt>
    <dgm:pt modelId="{0F25C6E0-FBEC-0B4F-A20D-73B32EDC2E9F}" type="pres">
      <dgm:prSet presAssocID="{FFB238E9-7BD8-A848-8C6A-39C589A52953}" presName="parentLin" presStyleCnt="0"/>
      <dgm:spPr/>
      <dgm:t>
        <a:bodyPr/>
        <a:lstStyle/>
        <a:p>
          <a:endParaRPr lang="zh-CN" altLang="en-US"/>
        </a:p>
      </dgm:t>
    </dgm:pt>
    <dgm:pt modelId="{7C6A017E-7409-114B-BE48-4443E5EC1F8B}" type="pres">
      <dgm:prSet presAssocID="{FFB238E9-7BD8-A848-8C6A-39C589A52953}" presName="parentLeftMargin" presStyleCnt="0"/>
      <dgm:spPr/>
      <dgm:t>
        <a:bodyPr/>
        <a:lstStyle/>
        <a:p>
          <a:endParaRPr lang="zh-CN" altLang="en-US"/>
        </a:p>
      </dgm:t>
    </dgm:pt>
    <dgm:pt modelId="{EAB2BF94-DBE5-734C-9480-699915B7D181}" type="pres">
      <dgm:prSet presAssocID="{FFB238E9-7BD8-A848-8C6A-39C589A52953}" presName="parentText" presStyleLbl="node1" presStyleIdx="3" presStyleCnt="4" custScaleX="134392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69101E3-659B-1C45-9A37-2374FF3D32A8}" type="pres">
      <dgm:prSet presAssocID="{FFB238E9-7BD8-A848-8C6A-39C589A52953}" presName="negativeSpace" presStyleCnt="0"/>
      <dgm:spPr/>
      <dgm:t>
        <a:bodyPr/>
        <a:lstStyle/>
        <a:p>
          <a:endParaRPr lang="zh-CN" altLang="en-US"/>
        </a:p>
      </dgm:t>
    </dgm:pt>
    <dgm:pt modelId="{D5F823B3-67DE-EB4A-8457-7EF7A444ED92}" type="pres">
      <dgm:prSet presAssocID="{FFB238E9-7BD8-A848-8C6A-39C589A52953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8419D37-496E-4E6B-92E7-0A975A1C2646}" srcId="{7FCEFFFE-32D0-45FA-ADBA-260BA7E4C0C3}" destId="{AEA2A7E6-FACA-AF4D-9712-44B506AEF6DA}" srcOrd="0" destOrd="0" parTransId="{08DAEBA7-A89E-3448-A479-A77E15A363A8}" sibTransId="{FC517097-5CCB-0341-9A0F-7118A4EA3AC6}"/>
    <dgm:cxn modelId="{D1E2A65E-0DE5-467D-A2A6-466B57991E67}" srcId="{7FCEFFFE-32D0-45FA-ADBA-260BA7E4C0C3}" destId="{C8DE7173-FA9E-AF4B-A8B7-782C74D23702}" srcOrd="1" destOrd="0" parTransId="{025C344E-71E5-8E46-B69B-A40727BBDE9B}" sibTransId="{8F4F74E7-89F2-734E-AFC8-9AE31CDF51EC}"/>
    <dgm:cxn modelId="{1C6B29BE-8134-4F32-B268-2716C13ABEF1}" srcId="{7FCEFFFE-32D0-45FA-ADBA-260BA7E4C0C3}" destId="{E4FC986A-596D-D940-99D5-2A46B11C8A61}" srcOrd="2" destOrd="0" parTransId="{B5A373CB-945A-6047-AE78-A9540B56EFD1}" sibTransId="{DFDB6B5B-7B21-9A45-AAA9-8C9CCF3271B4}"/>
    <dgm:cxn modelId="{F8DF3D7B-F290-4AC1-9AB4-4A9B64998976}" srcId="{7FCEFFFE-32D0-45FA-ADBA-260BA7E4C0C3}" destId="{FFB238E9-7BD8-A848-8C6A-39C589A52953}" srcOrd="3" destOrd="0" parTransId="{71B038D0-AD53-D94A-B4D5-7B310B0B1A87}" sibTransId="{2FF7C20B-C334-CC4C-AB3A-D2EA7EEA17F8}"/>
    <dgm:cxn modelId="{9C8737A9-97B1-4B5E-8040-CDFA6A957F62}" type="presOf" srcId="{7FCEFFFE-32D0-45FA-ADBA-260BA7E4C0C3}" destId="{EC41FDBF-3C48-49C3-B14C-23053D0915A5}" srcOrd="0" destOrd="0" presId="urn:microsoft.com/office/officeart/2005/8/layout/list1"/>
    <dgm:cxn modelId="{3E050D89-3E27-4CF5-8F81-DF95D7CC511D}" type="presParOf" srcId="{EC41FDBF-3C48-49C3-B14C-23053D0915A5}" destId="{B6500069-AF7C-2E4E-B64D-96351E4329CE}" srcOrd="0" destOrd="0" presId="urn:microsoft.com/office/officeart/2005/8/layout/list1"/>
    <dgm:cxn modelId="{0C682A31-8A2E-4925-A3A1-58870947A82B}" type="presParOf" srcId="{B6500069-AF7C-2E4E-B64D-96351E4329CE}" destId="{1CE59DF3-C92C-194F-9223-3B1122F91947}" srcOrd="0" destOrd="0" presId="urn:microsoft.com/office/officeart/2005/8/layout/list1"/>
    <dgm:cxn modelId="{CAF2943B-4569-4D5B-9B41-0AA2A1E4861D}" type="presOf" srcId="{AEA2A7E6-FACA-AF4D-9712-44B506AEF6DA}" destId="{1CE59DF3-C92C-194F-9223-3B1122F91947}" srcOrd="0" destOrd="0" presId="urn:microsoft.com/office/officeart/2005/8/layout/list1"/>
    <dgm:cxn modelId="{7D8ED4D2-077F-4FCF-935F-58FAF74E4BF4}" type="presParOf" srcId="{B6500069-AF7C-2E4E-B64D-96351E4329CE}" destId="{F311F5CF-EF6C-CF4D-AC2B-F2CFE079C7D1}" srcOrd="1" destOrd="0" presId="urn:microsoft.com/office/officeart/2005/8/layout/list1"/>
    <dgm:cxn modelId="{50EFC028-61D5-47F1-940F-DBB16852C961}" type="presOf" srcId="{AEA2A7E6-FACA-AF4D-9712-44B506AEF6DA}" destId="{F311F5CF-EF6C-CF4D-AC2B-F2CFE079C7D1}" srcOrd="0" destOrd="0" presId="urn:microsoft.com/office/officeart/2005/8/layout/list1"/>
    <dgm:cxn modelId="{4B7CD2DB-5760-450E-AB35-0CF627F9F323}" type="presParOf" srcId="{EC41FDBF-3C48-49C3-B14C-23053D0915A5}" destId="{F174BF55-C372-F445-8A73-9A9ADBDEB98E}" srcOrd="1" destOrd="0" presId="urn:microsoft.com/office/officeart/2005/8/layout/list1"/>
    <dgm:cxn modelId="{B83B487F-2100-4547-A08A-7D04BDB9469B}" type="presParOf" srcId="{EC41FDBF-3C48-49C3-B14C-23053D0915A5}" destId="{DF7A230E-C715-2147-AEFF-264BB871A0C0}" srcOrd="2" destOrd="0" presId="urn:microsoft.com/office/officeart/2005/8/layout/list1"/>
    <dgm:cxn modelId="{EFFCD952-2AE6-4752-B511-B818C0546565}" type="presParOf" srcId="{EC41FDBF-3C48-49C3-B14C-23053D0915A5}" destId="{96F4C3D8-327B-3544-909D-067EE3599260}" srcOrd="3" destOrd="0" presId="urn:microsoft.com/office/officeart/2005/8/layout/list1"/>
    <dgm:cxn modelId="{036784DE-1928-4895-8C14-D54C01D6C99E}" type="presParOf" srcId="{EC41FDBF-3C48-49C3-B14C-23053D0915A5}" destId="{3EE5270E-9803-C944-80F5-CE5D0D691754}" srcOrd="4" destOrd="0" presId="urn:microsoft.com/office/officeart/2005/8/layout/list1"/>
    <dgm:cxn modelId="{AF22E5C2-D426-4083-9376-0BABBA506243}" type="presParOf" srcId="{3EE5270E-9803-C944-80F5-CE5D0D691754}" destId="{6F622F12-8D13-2F46-95C5-530A2DD336CD}" srcOrd="0" destOrd="4" presId="urn:microsoft.com/office/officeart/2005/8/layout/list1"/>
    <dgm:cxn modelId="{A8565DEC-2A8D-47B6-93D4-7C04D290430F}" type="presOf" srcId="{C8DE7173-FA9E-AF4B-A8B7-782C74D23702}" destId="{6F622F12-8D13-2F46-95C5-530A2DD336CD}" srcOrd="0" destOrd="0" presId="urn:microsoft.com/office/officeart/2005/8/layout/list1"/>
    <dgm:cxn modelId="{BEABBCBC-B9C2-4610-8153-466FAAC8AD4B}" type="presParOf" srcId="{3EE5270E-9803-C944-80F5-CE5D0D691754}" destId="{9A8641BE-4A0E-7240-8799-377F0C83E1BF}" srcOrd="1" destOrd="4" presId="urn:microsoft.com/office/officeart/2005/8/layout/list1"/>
    <dgm:cxn modelId="{C8288C22-8441-4626-BBAE-BF27A2A5D0D7}" type="presOf" srcId="{C8DE7173-FA9E-AF4B-A8B7-782C74D23702}" destId="{9A8641BE-4A0E-7240-8799-377F0C83E1BF}" srcOrd="0" destOrd="0" presId="urn:microsoft.com/office/officeart/2005/8/layout/list1"/>
    <dgm:cxn modelId="{18C6B8A6-01F1-441C-AA05-567D47942BC8}" type="presParOf" srcId="{EC41FDBF-3C48-49C3-B14C-23053D0915A5}" destId="{9A2BEE66-2FCF-8D4B-BAB5-EE0A46230144}" srcOrd="5" destOrd="0" presId="urn:microsoft.com/office/officeart/2005/8/layout/list1"/>
    <dgm:cxn modelId="{A01D3DCB-CC80-4EAA-A6C1-06D6B0A8E808}" type="presParOf" srcId="{EC41FDBF-3C48-49C3-B14C-23053D0915A5}" destId="{9D193E50-EEB5-6840-A313-11BD82314768}" srcOrd="6" destOrd="0" presId="urn:microsoft.com/office/officeart/2005/8/layout/list1"/>
    <dgm:cxn modelId="{3C44CBD8-55B8-4D1C-B881-F16BD2A3BE73}" type="presParOf" srcId="{EC41FDBF-3C48-49C3-B14C-23053D0915A5}" destId="{D35E00CC-E5D4-C24A-93E3-3FF72E925DD1}" srcOrd="7" destOrd="0" presId="urn:microsoft.com/office/officeart/2005/8/layout/list1"/>
    <dgm:cxn modelId="{D75D997E-AD83-404F-9765-6029F41D6924}" type="presParOf" srcId="{EC41FDBF-3C48-49C3-B14C-23053D0915A5}" destId="{7D5350FC-2ABB-E440-93B6-64CD5FEDF369}" srcOrd="8" destOrd="0" presId="urn:microsoft.com/office/officeart/2005/8/layout/list1"/>
    <dgm:cxn modelId="{730B747A-D048-4179-AA7A-A857A17B7009}" type="presParOf" srcId="{7D5350FC-2ABB-E440-93B6-64CD5FEDF369}" destId="{B9D976B4-9E8C-914A-9155-CBCFB12BD718}" srcOrd="0" destOrd="8" presId="urn:microsoft.com/office/officeart/2005/8/layout/list1"/>
    <dgm:cxn modelId="{8B92B726-9757-4E80-88E1-268CA6149EC2}" type="presOf" srcId="{E4FC986A-596D-D940-99D5-2A46B11C8A61}" destId="{B9D976B4-9E8C-914A-9155-CBCFB12BD718}" srcOrd="0" destOrd="0" presId="urn:microsoft.com/office/officeart/2005/8/layout/list1"/>
    <dgm:cxn modelId="{B16E1BFC-EC38-429E-BEFB-046CD8744ABC}" type="presParOf" srcId="{7D5350FC-2ABB-E440-93B6-64CD5FEDF369}" destId="{37E71F9A-41A6-6048-99C9-3C16E9B93C0E}" srcOrd="1" destOrd="8" presId="urn:microsoft.com/office/officeart/2005/8/layout/list1"/>
    <dgm:cxn modelId="{9CA83B11-B47C-41C1-96D4-2F706BF299A2}" type="presOf" srcId="{E4FC986A-596D-D940-99D5-2A46B11C8A61}" destId="{37E71F9A-41A6-6048-99C9-3C16E9B93C0E}" srcOrd="0" destOrd="0" presId="urn:microsoft.com/office/officeart/2005/8/layout/list1"/>
    <dgm:cxn modelId="{C2A0DEF4-B0CC-44A2-865A-5A313DB37E0D}" type="presParOf" srcId="{EC41FDBF-3C48-49C3-B14C-23053D0915A5}" destId="{0CEE882A-71F9-2D40-AC07-6BB3FE4ECC06}" srcOrd="9" destOrd="0" presId="urn:microsoft.com/office/officeart/2005/8/layout/list1"/>
    <dgm:cxn modelId="{2B65BB5A-BCB3-4AF3-A198-F16AFA639D29}" type="presParOf" srcId="{EC41FDBF-3C48-49C3-B14C-23053D0915A5}" destId="{5C6A3B9D-78B9-7240-80FA-7AD55F19A09F}" srcOrd="10" destOrd="0" presId="urn:microsoft.com/office/officeart/2005/8/layout/list1"/>
    <dgm:cxn modelId="{2C6B09EF-96B1-4B59-9C76-27919E3D7551}" type="presParOf" srcId="{EC41FDBF-3C48-49C3-B14C-23053D0915A5}" destId="{940A8B54-AA46-0647-B6F3-D213A754A689}" srcOrd="11" destOrd="0" presId="urn:microsoft.com/office/officeart/2005/8/layout/list1"/>
    <dgm:cxn modelId="{63609F1F-BAF2-48AF-A114-15DD58F4D6BD}" type="presParOf" srcId="{EC41FDBF-3C48-49C3-B14C-23053D0915A5}" destId="{0F25C6E0-FBEC-0B4F-A20D-73B32EDC2E9F}" srcOrd="12" destOrd="0" presId="urn:microsoft.com/office/officeart/2005/8/layout/list1"/>
    <dgm:cxn modelId="{BCB52F9B-C8B8-4C39-B6FB-46116C9605AA}" type="presParOf" srcId="{0F25C6E0-FBEC-0B4F-A20D-73B32EDC2E9F}" destId="{7C6A017E-7409-114B-BE48-4443E5EC1F8B}" srcOrd="0" destOrd="12" presId="urn:microsoft.com/office/officeart/2005/8/layout/list1"/>
    <dgm:cxn modelId="{B0F985F7-81A9-4ED0-BDB3-D7E8FFD13F71}" type="presOf" srcId="{FFB238E9-7BD8-A848-8C6A-39C589A52953}" destId="{7C6A017E-7409-114B-BE48-4443E5EC1F8B}" srcOrd="0" destOrd="0" presId="urn:microsoft.com/office/officeart/2005/8/layout/list1"/>
    <dgm:cxn modelId="{96C7937D-8D18-4B27-BEB6-FCA5345161DA}" type="presParOf" srcId="{0F25C6E0-FBEC-0B4F-A20D-73B32EDC2E9F}" destId="{EAB2BF94-DBE5-734C-9480-699915B7D181}" srcOrd="1" destOrd="12" presId="urn:microsoft.com/office/officeart/2005/8/layout/list1"/>
    <dgm:cxn modelId="{BCE7A47D-9FA1-4A96-A6D2-948D24A52E37}" type="presOf" srcId="{FFB238E9-7BD8-A848-8C6A-39C589A52953}" destId="{EAB2BF94-DBE5-734C-9480-699915B7D181}" srcOrd="0" destOrd="0" presId="urn:microsoft.com/office/officeart/2005/8/layout/list1"/>
    <dgm:cxn modelId="{110B9B7F-15A5-4FBF-AD2A-9EE6DC8CAE3A}" type="presParOf" srcId="{EC41FDBF-3C48-49C3-B14C-23053D0915A5}" destId="{C69101E3-659B-1C45-9A37-2374FF3D32A8}" srcOrd="13" destOrd="0" presId="urn:microsoft.com/office/officeart/2005/8/layout/list1"/>
    <dgm:cxn modelId="{BFF9058B-C8FC-4DB4-8FC1-33FD13F166B2}" type="presParOf" srcId="{EC41FDBF-3C48-49C3-B14C-23053D0915A5}" destId="{D5F823B3-67DE-EB4A-8457-7EF7A444ED9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7A230E-C715-2147-AEFF-264BB871A0C0}">
      <dsp:nvSpPr>
        <dsp:cNvPr id="0" name=""/>
        <dsp:cNvSpPr/>
      </dsp:nvSpPr>
      <dsp:spPr>
        <a:xfrm>
          <a:off x="0" y="456912"/>
          <a:ext cx="7776864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11F5CF-EF6C-CF4D-AC2B-F2CFE079C7D1}">
      <dsp:nvSpPr>
        <dsp:cNvPr id="0" name=""/>
        <dsp:cNvSpPr/>
      </dsp:nvSpPr>
      <dsp:spPr>
        <a:xfrm>
          <a:off x="388843" y="14112"/>
          <a:ext cx="7316038" cy="885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400" b="1" kern="1200" dirty="0" smtClean="0">
              <a:solidFill>
                <a:srgbClr val="FF0000"/>
              </a:solidFill>
            </a:rPr>
            <a:t>了解</a:t>
          </a:r>
          <a:r>
            <a:rPr lang="zh-CN" sz="2400" b="1" kern="1200" dirty="0" smtClean="0">
              <a:solidFill>
                <a:schemeClr val="tx1"/>
              </a:solidFill>
            </a:rPr>
            <a:t>高级程序设计语言的</a:t>
          </a:r>
          <a:r>
            <a:rPr lang="zh-CN" sz="2400" b="1" kern="1200" dirty="0" smtClean="0">
              <a:solidFill>
                <a:srgbClr val="FF0000"/>
              </a:solidFill>
            </a:rPr>
            <a:t>结构</a:t>
          </a:r>
          <a:endParaRPr lang="zh-CN" altLang="en-US" sz="2400" b="1" kern="1200" dirty="0">
            <a:solidFill>
              <a:srgbClr val="FF0000"/>
            </a:solidFill>
            <a:ea typeface="楷体_GB2312" pitchFamily="49" charset="-122"/>
          </a:endParaRPr>
        </a:p>
      </dsp:txBody>
      <dsp:txXfrm>
        <a:off x="432074" y="57343"/>
        <a:ext cx="7229576" cy="799138"/>
      </dsp:txXfrm>
    </dsp:sp>
    <dsp:sp modelId="{9D193E50-EEB5-6840-A313-11BD82314768}">
      <dsp:nvSpPr>
        <dsp:cNvPr id="0" name=""/>
        <dsp:cNvSpPr/>
      </dsp:nvSpPr>
      <dsp:spPr>
        <a:xfrm>
          <a:off x="0" y="1817712"/>
          <a:ext cx="7776864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8641BE-4A0E-7240-8799-377F0C83E1BF}">
      <dsp:nvSpPr>
        <dsp:cNvPr id="0" name=""/>
        <dsp:cNvSpPr/>
      </dsp:nvSpPr>
      <dsp:spPr>
        <a:xfrm>
          <a:off x="388843" y="1374912"/>
          <a:ext cx="7316038" cy="885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solidFill>
                <a:srgbClr val="FF0000"/>
              </a:solidFill>
            </a:rPr>
            <a:t>理解</a:t>
          </a:r>
          <a:r>
            <a:rPr lang="zh-CN" altLang="en-US" sz="2400" b="1" kern="1200" dirty="0" smtClean="0">
              <a:solidFill>
                <a:srgbClr val="000000"/>
              </a:solidFill>
            </a:rPr>
            <a:t>计算思维</a:t>
          </a:r>
          <a:r>
            <a:rPr lang="zh-CN" sz="2400" b="1" kern="1200" dirty="0" smtClean="0">
              <a:solidFill>
                <a:srgbClr val="000000"/>
              </a:solidFill>
            </a:rPr>
            <a:t>的</a:t>
          </a:r>
          <a:r>
            <a:rPr lang="zh-CN" sz="2400" b="1" kern="1200" dirty="0" smtClean="0">
              <a:solidFill>
                <a:srgbClr val="FF0000"/>
              </a:solidFill>
            </a:rPr>
            <a:t>思想和方法</a:t>
          </a:r>
          <a:endParaRPr lang="zh-CN" altLang="en-US" sz="2400" b="1" kern="1200" dirty="0">
            <a:solidFill>
              <a:srgbClr val="FF0000"/>
            </a:solidFill>
            <a:ea typeface="楷体_GB2312" pitchFamily="49" charset="-122"/>
          </a:endParaRPr>
        </a:p>
      </dsp:txBody>
      <dsp:txXfrm>
        <a:off x="432074" y="1418143"/>
        <a:ext cx="7229576" cy="799138"/>
      </dsp:txXfrm>
    </dsp:sp>
    <dsp:sp modelId="{5C6A3B9D-78B9-7240-80FA-7AD55F19A09F}">
      <dsp:nvSpPr>
        <dsp:cNvPr id="0" name=""/>
        <dsp:cNvSpPr/>
      </dsp:nvSpPr>
      <dsp:spPr>
        <a:xfrm>
          <a:off x="0" y="3178513"/>
          <a:ext cx="7776864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E71F9A-41A6-6048-99C9-3C16E9B93C0E}">
      <dsp:nvSpPr>
        <dsp:cNvPr id="0" name=""/>
        <dsp:cNvSpPr/>
      </dsp:nvSpPr>
      <dsp:spPr>
        <a:xfrm>
          <a:off x="388843" y="2735712"/>
          <a:ext cx="7316038" cy="885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400" b="1" kern="1200" dirty="0" smtClean="0">
              <a:solidFill>
                <a:srgbClr val="FF0000"/>
              </a:solidFill>
            </a:rPr>
            <a:t>掌握</a:t>
          </a:r>
          <a:r>
            <a:rPr lang="zh-CN" sz="2400" b="1" kern="1200" dirty="0" smtClean="0">
              <a:solidFill>
                <a:srgbClr val="000000"/>
              </a:solidFill>
            </a:rPr>
            <a:t>基本的程序设计</a:t>
          </a:r>
          <a:r>
            <a:rPr lang="zh-CN" sz="2400" b="1" kern="1200" dirty="0" smtClean="0">
              <a:solidFill>
                <a:srgbClr val="FF0000"/>
              </a:solidFill>
            </a:rPr>
            <a:t>过程和技巧</a:t>
          </a:r>
          <a:endParaRPr lang="zh-CN" altLang="en-US" sz="2400" b="1" kern="1200" dirty="0">
            <a:solidFill>
              <a:srgbClr val="FF0000"/>
            </a:solidFill>
            <a:ea typeface="楷体_GB2312" pitchFamily="49" charset="-122"/>
          </a:endParaRPr>
        </a:p>
      </dsp:txBody>
      <dsp:txXfrm>
        <a:off x="432074" y="2778943"/>
        <a:ext cx="7229576" cy="799138"/>
      </dsp:txXfrm>
    </dsp:sp>
    <dsp:sp modelId="{D5F823B3-67DE-EB4A-8457-7EF7A444ED92}">
      <dsp:nvSpPr>
        <dsp:cNvPr id="0" name=""/>
        <dsp:cNvSpPr/>
      </dsp:nvSpPr>
      <dsp:spPr>
        <a:xfrm>
          <a:off x="0" y="4539313"/>
          <a:ext cx="7776864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B2BF94-DBE5-734C-9480-699915B7D181}">
      <dsp:nvSpPr>
        <dsp:cNvPr id="0" name=""/>
        <dsp:cNvSpPr/>
      </dsp:nvSpPr>
      <dsp:spPr>
        <a:xfrm>
          <a:off x="388843" y="4096513"/>
          <a:ext cx="7316038" cy="885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400" b="1" kern="1200" dirty="0" smtClean="0">
              <a:solidFill>
                <a:srgbClr val="FF0000"/>
              </a:solidFill>
            </a:rPr>
            <a:t>具备</a:t>
          </a:r>
          <a:r>
            <a:rPr lang="zh-CN" sz="2400" b="1" kern="1200" dirty="0" smtClean="0">
              <a:solidFill>
                <a:srgbClr val="000000"/>
              </a:solidFill>
            </a:rPr>
            <a:t>基本的分析问题和利用计算机</a:t>
          </a:r>
          <a:r>
            <a:rPr lang="zh-CN" sz="2400" b="1" kern="1200" dirty="0" smtClean="0">
              <a:solidFill>
                <a:srgbClr val="FF0000"/>
              </a:solidFill>
            </a:rPr>
            <a:t>求解问题的能力</a:t>
          </a:r>
          <a:endParaRPr lang="zh-CN" altLang="en-US" sz="2400" b="1" kern="1200" dirty="0">
            <a:solidFill>
              <a:srgbClr val="FF0000"/>
            </a:solidFill>
            <a:ea typeface="楷体_GB2312" pitchFamily="49" charset="-122"/>
          </a:endParaRPr>
        </a:p>
      </dsp:txBody>
      <dsp:txXfrm>
        <a:off x="432074" y="4139744"/>
        <a:ext cx="7229576" cy="799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56D97-C121-4518-9166-38EE255D68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1B510-4A36-4140-9235-F13CF6735E8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DF77-88F2-4466-9705-8EB119F170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DF77-88F2-4466-9705-8EB119F170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152579" name="Rectangle 7"/>
          <p:cNvSpPr txBox="1">
            <a:spLocks noGrp="1"/>
          </p:cNvSpPr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b"/>
          <a:lstStyle/>
          <a:p>
            <a:pPr lvl="0" algn="r" eaLnBrk="1" hangingPunct="1"/>
            <a:fld id="{9A0DB2DC-4C9A-4742-B13C-FB6460FD3503}" type="slidenum">
              <a:rPr lang="en-US" altLang="zh-CN" sz="1200" dirty="0">
                <a:latin typeface="Times New Roman" panose="02020603050405020304" pitchFamily="18" charset="0"/>
              </a:rPr>
            </a:fld>
            <a:endParaRPr lang="en-US" altLang="zh-CN" sz="1200" dirty="0">
              <a:latin typeface="Times New Roman" panose="02020603050405020304" pitchFamily="18" charset="0"/>
            </a:endParaRPr>
          </a:p>
        </p:txBody>
      </p:sp>
      <p:sp>
        <p:nvSpPr>
          <p:cNvPr id="152580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52581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wrap="none" lIns="91440" tIns="45720" rIns="91440" bIns="45720" anchor="t"/>
          <a:lstStyle/>
          <a:p>
            <a:pPr lvl="0" eaLnBrk="1" hangingPunct="1"/>
            <a:r>
              <a:rPr lang="en-US" altLang="zh-CN" dirty="0"/>
              <a:t>        </a:t>
            </a:r>
            <a:endParaRPr lang="en-US" altLang="zh-CN" dirty="0"/>
          </a:p>
          <a:p>
            <a:pPr lvl="0" eaLnBrk="1" hangingPunct="1"/>
            <a:r>
              <a:rPr lang="en-US" altLang="zh-CN" dirty="0"/>
              <a:t>        </a:t>
            </a:r>
            <a:endParaRPr lang="en-US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152579" name="Rectangle 7"/>
          <p:cNvSpPr txBox="1">
            <a:spLocks noGrp="1"/>
          </p:cNvSpPr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b"/>
          <a:lstStyle/>
          <a:p>
            <a:pPr lvl="0" algn="r" eaLnBrk="1" hangingPunct="1"/>
            <a:fld id="{9A0DB2DC-4C9A-4742-B13C-FB6460FD3503}" type="slidenum">
              <a:rPr lang="en-US" altLang="zh-CN" sz="1200" dirty="0">
                <a:latin typeface="Times New Roman" panose="02020603050405020304" pitchFamily="18" charset="0"/>
              </a:rPr>
            </a:fld>
            <a:endParaRPr lang="en-US" altLang="zh-CN" sz="1200" dirty="0">
              <a:latin typeface="Times New Roman" panose="02020603050405020304" pitchFamily="18" charset="0"/>
            </a:endParaRPr>
          </a:p>
        </p:txBody>
      </p:sp>
      <p:sp>
        <p:nvSpPr>
          <p:cNvPr id="152580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52581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wrap="none" lIns="91440" tIns="45720" rIns="91440" bIns="45720" anchor="t"/>
          <a:lstStyle/>
          <a:p>
            <a:pPr lvl="0" eaLnBrk="1" hangingPunct="1"/>
            <a:r>
              <a:rPr lang="en-US" altLang="zh-CN" dirty="0"/>
              <a:t>        </a:t>
            </a:r>
            <a:endParaRPr lang="en-US" altLang="zh-CN" dirty="0"/>
          </a:p>
          <a:p>
            <a:pPr lvl="0" eaLnBrk="1" hangingPunct="1"/>
            <a:r>
              <a:rPr lang="en-US" altLang="zh-CN" dirty="0"/>
              <a:t>        </a:t>
            </a:r>
            <a:endParaRPr lang="en-US" altLang="zh-C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152579" name="Rectangle 7"/>
          <p:cNvSpPr txBox="1">
            <a:spLocks noGrp="1"/>
          </p:cNvSpPr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b"/>
          <a:lstStyle/>
          <a:p>
            <a:pPr lvl="0" algn="r" eaLnBrk="1" hangingPunct="1"/>
            <a:fld id="{9A0DB2DC-4C9A-4742-B13C-FB6460FD3503}" type="slidenum">
              <a:rPr lang="en-US" altLang="zh-CN" sz="1200" dirty="0">
                <a:latin typeface="Times New Roman" panose="02020603050405020304" pitchFamily="18" charset="0"/>
              </a:rPr>
            </a:fld>
            <a:endParaRPr lang="en-US" altLang="zh-CN" sz="1200" dirty="0">
              <a:latin typeface="Times New Roman" panose="02020603050405020304" pitchFamily="18" charset="0"/>
            </a:endParaRPr>
          </a:p>
        </p:txBody>
      </p:sp>
      <p:sp>
        <p:nvSpPr>
          <p:cNvPr id="152580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52581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wrap="none" lIns="91440" tIns="45720" rIns="91440" bIns="45720" anchor="t"/>
          <a:lstStyle/>
          <a:p>
            <a:pPr lvl="0" eaLnBrk="1" hangingPunct="1"/>
            <a:r>
              <a:rPr lang="en-US" altLang="zh-CN" dirty="0"/>
              <a:t>        </a:t>
            </a:r>
            <a:endParaRPr lang="en-US" altLang="zh-CN" dirty="0"/>
          </a:p>
          <a:p>
            <a:pPr lvl="0" eaLnBrk="1" hangingPunct="1"/>
            <a:r>
              <a:rPr lang="en-US" altLang="zh-CN" dirty="0"/>
              <a:t>        </a:t>
            </a:r>
            <a:endParaRPr lang="en-US" altLang="zh-C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152579" name="Rectangle 7"/>
          <p:cNvSpPr txBox="1">
            <a:spLocks noGrp="1"/>
          </p:cNvSpPr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b"/>
          <a:lstStyle/>
          <a:p>
            <a:pPr lvl="0" algn="r" eaLnBrk="1" hangingPunct="1"/>
            <a:fld id="{9A0DB2DC-4C9A-4742-B13C-FB6460FD3503}" type="slidenum">
              <a:rPr lang="en-US" altLang="zh-CN" sz="1200" dirty="0">
                <a:latin typeface="Times New Roman" panose="02020603050405020304" pitchFamily="18" charset="0"/>
              </a:rPr>
            </a:fld>
            <a:endParaRPr lang="en-US" altLang="zh-CN" sz="1200" dirty="0">
              <a:latin typeface="Times New Roman" panose="02020603050405020304" pitchFamily="18" charset="0"/>
            </a:endParaRPr>
          </a:p>
        </p:txBody>
      </p:sp>
      <p:sp>
        <p:nvSpPr>
          <p:cNvPr id="152580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52581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wrap="none" lIns="91440" tIns="45720" rIns="91440" bIns="45720" anchor="t"/>
          <a:lstStyle/>
          <a:p>
            <a:pPr lvl="0" eaLnBrk="1" hangingPunct="1"/>
            <a:r>
              <a:rPr lang="en-US" altLang="zh-CN" dirty="0"/>
              <a:t>        </a:t>
            </a:r>
            <a:endParaRPr lang="en-US" altLang="zh-CN" dirty="0"/>
          </a:p>
          <a:p>
            <a:pPr lvl="0" eaLnBrk="1" hangingPunct="1"/>
            <a:r>
              <a:rPr lang="en-US" altLang="zh-CN" dirty="0"/>
              <a:t>        </a:t>
            </a:r>
            <a:endParaRPr lang="en-US" altLang="zh-C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152579" name="Rectangle 7"/>
          <p:cNvSpPr txBox="1">
            <a:spLocks noGrp="1"/>
          </p:cNvSpPr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b"/>
          <a:lstStyle/>
          <a:p>
            <a:pPr lvl="0" algn="r" eaLnBrk="1" hangingPunct="1"/>
            <a:fld id="{9A0DB2DC-4C9A-4742-B13C-FB6460FD3503}" type="slidenum">
              <a:rPr lang="en-US" altLang="zh-CN" sz="1200" dirty="0">
                <a:latin typeface="Times New Roman" panose="02020603050405020304" pitchFamily="18" charset="0"/>
              </a:rPr>
            </a:fld>
            <a:endParaRPr lang="en-US" altLang="zh-CN" sz="1200" dirty="0">
              <a:latin typeface="Times New Roman" panose="02020603050405020304" pitchFamily="18" charset="0"/>
            </a:endParaRPr>
          </a:p>
        </p:txBody>
      </p:sp>
      <p:sp>
        <p:nvSpPr>
          <p:cNvPr id="152580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52581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wrap="none" lIns="91440" tIns="45720" rIns="91440" bIns="45720" anchor="t"/>
          <a:lstStyle/>
          <a:p>
            <a:pPr lvl="0" eaLnBrk="1" hangingPunct="1"/>
            <a:r>
              <a:rPr lang="en-US" altLang="zh-CN" dirty="0"/>
              <a:t>        </a:t>
            </a:r>
            <a:endParaRPr lang="en-US" altLang="zh-CN" dirty="0"/>
          </a:p>
          <a:p>
            <a:pPr lvl="0" eaLnBrk="1" hangingPunct="1"/>
            <a:r>
              <a:rPr lang="en-US" altLang="zh-CN" dirty="0"/>
              <a:t>        </a:t>
            </a:r>
            <a:endParaRPr lang="en-US" altLang="zh-C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152579" name="Rectangle 7"/>
          <p:cNvSpPr txBox="1">
            <a:spLocks noGrp="1"/>
          </p:cNvSpPr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b"/>
          <a:lstStyle/>
          <a:p>
            <a:pPr lvl="0" algn="r" eaLnBrk="1" hangingPunct="1"/>
            <a:fld id="{9A0DB2DC-4C9A-4742-B13C-FB6460FD3503}" type="slidenum">
              <a:rPr lang="en-US" altLang="zh-CN" sz="1200" dirty="0">
                <a:latin typeface="Times New Roman" panose="02020603050405020304" pitchFamily="18" charset="0"/>
              </a:rPr>
            </a:fld>
            <a:endParaRPr lang="en-US" altLang="zh-CN" sz="1200" dirty="0">
              <a:latin typeface="Times New Roman" panose="02020603050405020304" pitchFamily="18" charset="0"/>
            </a:endParaRPr>
          </a:p>
        </p:txBody>
      </p:sp>
      <p:sp>
        <p:nvSpPr>
          <p:cNvPr id="152580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52581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wrap="none" lIns="91440" tIns="45720" rIns="91440" bIns="45720" anchor="t"/>
          <a:lstStyle/>
          <a:p>
            <a:pPr lvl="0" eaLnBrk="1" hangingPunct="1"/>
            <a:r>
              <a:rPr lang="en-US" altLang="zh-CN" dirty="0"/>
              <a:t>        </a:t>
            </a:r>
            <a:endParaRPr lang="en-US" altLang="zh-CN" dirty="0"/>
          </a:p>
          <a:p>
            <a:pPr lvl="0" eaLnBrk="1" hangingPunct="1"/>
            <a:r>
              <a:rPr lang="en-US" altLang="zh-CN" dirty="0"/>
              <a:t>        </a:t>
            </a:r>
            <a:endParaRPr lang="en-US" altLang="zh-CN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152579" name="Rectangle 7"/>
          <p:cNvSpPr txBox="1">
            <a:spLocks noGrp="1"/>
          </p:cNvSpPr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b"/>
          <a:lstStyle/>
          <a:p>
            <a:pPr lvl="0" algn="r" eaLnBrk="1" hangingPunct="1"/>
            <a:fld id="{9A0DB2DC-4C9A-4742-B13C-FB6460FD3503}" type="slidenum">
              <a:rPr lang="en-US" altLang="zh-CN" sz="1200" dirty="0">
                <a:latin typeface="Times New Roman" panose="02020603050405020304" pitchFamily="18" charset="0"/>
              </a:rPr>
            </a:fld>
            <a:endParaRPr lang="en-US" altLang="zh-CN" sz="1200" dirty="0">
              <a:latin typeface="Times New Roman" panose="02020603050405020304" pitchFamily="18" charset="0"/>
            </a:endParaRPr>
          </a:p>
        </p:txBody>
      </p:sp>
      <p:sp>
        <p:nvSpPr>
          <p:cNvPr id="152580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52581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wrap="none" lIns="91440" tIns="45720" rIns="91440" bIns="45720" anchor="t"/>
          <a:lstStyle/>
          <a:p>
            <a:pPr lvl="0" eaLnBrk="1" hangingPunct="1"/>
            <a:r>
              <a:rPr lang="en-US" altLang="zh-CN" dirty="0"/>
              <a:t>        </a:t>
            </a:r>
            <a:endParaRPr lang="en-US" altLang="zh-CN" dirty="0"/>
          </a:p>
          <a:p>
            <a:pPr lvl="0" eaLnBrk="1" hangingPunct="1"/>
            <a:r>
              <a:rPr lang="en-US" altLang="zh-CN" dirty="0"/>
              <a:t>        </a:t>
            </a:r>
            <a:endParaRPr lang="en-US" altLang="zh-CN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DF77-88F2-4466-9705-8EB119F170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  <a:prstGeom prst="rect">
            <a:avLst/>
          </a:prstGeo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副标题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9" name="矩形 8"/>
          <p:cNvSpPr/>
          <p:nvPr userDrawn="1"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 userDrawn="1"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 userDrawn="1"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759" y="365126"/>
            <a:ext cx="788807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759" y="1825625"/>
            <a:ext cx="788807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9476" y="6356351"/>
            <a:ext cx="3086636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4812" y="365125"/>
            <a:ext cx="1972017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759" y="365125"/>
            <a:ext cx="5801732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9476" y="6356351"/>
            <a:ext cx="3086636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737" y="1825625"/>
            <a:ext cx="388674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793" y="1825625"/>
            <a:ext cx="388674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Rectangle 4"/>
          <p:cNvSpPr>
            <a:spLocks noGrp="1"/>
          </p:cNvSpPr>
          <p:nvPr>
            <p:ph type="dt" sz="half" idx="12"/>
          </p:nvPr>
        </p:nvSpPr>
        <p:spPr>
          <a:xfrm>
            <a:off x="685895" y="6248400"/>
            <a:ext cx="1905265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Rectangle 5"/>
          <p:cNvSpPr>
            <a:spLocks noGrp="1"/>
          </p:cNvSpPr>
          <p:nvPr>
            <p:ph type="ftr" sz="quarter" idx="3"/>
          </p:nvPr>
        </p:nvSpPr>
        <p:spPr>
          <a:xfrm>
            <a:off x="3124634" y="6248400"/>
            <a:ext cx="2896002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x-none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浙江财经大学信智学院 陈琰宏</a:t>
            </a: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6"/>
          <p:cNvSpPr>
            <a:spLocks noGrp="1"/>
          </p:cNvSpPr>
          <p:nvPr>
            <p:ph type="sldNum" sz="quarter" idx="4"/>
          </p:nvPr>
        </p:nvSpPr>
        <p:spPr>
          <a:xfrm>
            <a:off x="6554110" y="6248400"/>
            <a:ext cx="1905265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69DFB09-06DA-4D7B-B329-89A7B5D591DD}" type="slidenum">
              <a:rPr kumimoji="0" lang="en-US" altLang="x-none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759" y="365126"/>
            <a:ext cx="788807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759" y="1825625"/>
            <a:ext cx="788807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9476" y="6356351"/>
            <a:ext cx="3086636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Picture 2" descr="C:\Users\Administrator\Desktop\b21c8701a18b87d6e9bbd88e060828381e30fda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870" y="226060"/>
            <a:ext cx="923290" cy="88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96" y="1709739"/>
            <a:ext cx="788807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96" y="4589464"/>
            <a:ext cx="788807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9476" y="6356351"/>
            <a:ext cx="3086636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759" y="365126"/>
            <a:ext cx="788807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759" y="1825625"/>
            <a:ext cx="38868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954" y="1825625"/>
            <a:ext cx="38868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9476" y="6356351"/>
            <a:ext cx="3086636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950" y="365126"/>
            <a:ext cx="788807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951" y="1681163"/>
            <a:ext cx="386901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951" y="2505075"/>
            <a:ext cx="386901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954" y="1681163"/>
            <a:ext cx="388806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954" y="2505075"/>
            <a:ext cx="388806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9476" y="6356351"/>
            <a:ext cx="3086636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759" y="365126"/>
            <a:ext cx="788807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9476" y="6356351"/>
            <a:ext cx="3086636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9476" y="6356351"/>
            <a:ext cx="3086636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951" y="457200"/>
            <a:ext cx="294969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8066" y="987426"/>
            <a:ext cx="4629954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951" y="2057400"/>
            <a:ext cx="294969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9476" y="6356351"/>
            <a:ext cx="3086636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951" y="457200"/>
            <a:ext cx="294969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8066" y="987426"/>
            <a:ext cx="4629954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951" y="2057400"/>
            <a:ext cx="294969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9476" y="6356351"/>
            <a:ext cx="3086636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文本占位符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  <a:p>
            <a:pPr lvl="1" eaLnBrk="1" latinLnBrk="0" hangingPunct="1"/>
            <a:r>
              <a:rPr kumimoji="0" lang="zh-CN" altLang="en-US" smtClean="0"/>
              <a:t>第二级</a:t>
            </a:r>
            <a:endParaRPr kumimoji="0" lang="zh-CN" altLang="en-US" smtClean="0"/>
          </a:p>
          <a:p>
            <a:pPr lvl="2" eaLnBrk="1" latinLnBrk="0" hangingPunct="1"/>
            <a:r>
              <a:rPr kumimoji="0" lang="zh-CN" altLang="en-US" smtClean="0"/>
              <a:t>第三级</a:t>
            </a:r>
            <a:endParaRPr kumimoji="0" lang="zh-CN" altLang="en-US" smtClean="0"/>
          </a:p>
          <a:p>
            <a:pPr lvl="3" eaLnBrk="1" latinLnBrk="0" hangingPunct="1"/>
            <a:r>
              <a:rPr kumimoji="0" lang="zh-CN" altLang="en-US" smtClean="0"/>
              <a:t>第四级</a:t>
            </a:r>
            <a:endParaRPr kumimoji="0" lang="zh-CN" altLang="en-US" smtClean="0"/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9" name="日期占位符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" name="页脚占位符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zh-CN" altLang="en-US" dirty="0" smtClean="0"/>
              <a:t>浙江财经大学信智学院 陈琰宏</a:t>
            </a:r>
            <a:endParaRPr lang="zh-CN" altLang="en-US" dirty="0"/>
          </a:p>
        </p:txBody>
      </p:sp>
      <p:sp>
        <p:nvSpPr>
          <p:cNvPr id="11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等腰三角形 13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1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32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1.wav"/><Relationship Id="rId3" Type="http://schemas.openxmlformats.org/officeDocument/2006/relationships/image" Target="../media/image22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audio" Target="../media/audio2.wav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1" Type="http://schemas.openxmlformats.org/officeDocument/2006/relationships/audio" Target="../media/audio1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audio" Target="../media/audio2.wav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audio" Target="../media/audio2.wav"/></Relationships>
</file>

<file path=ppt/slides/_rels/slide4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1" Type="http://schemas.openxmlformats.org/officeDocument/2006/relationships/image" Target="../media/image2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2.emf"/><Relationship Id="rId1" Type="http://schemas.openxmlformats.org/officeDocument/2006/relationships/oleObject" Target="../embeddings/oleObject2.bin"/></Relationships>
</file>

<file path=ppt/slides/_rels/slide4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1" Type="http://schemas.openxmlformats.org/officeDocument/2006/relationships/audio" Target="../media/audio1.wav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audio" Target="../media/audio2.wav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5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image" Target="../media/image34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3.wav"/><Relationship Id="rId1" Type="http://schemas.openxmlformats.org/officeDocument/2006/relationships/image" Target="../media/image35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://pta.patest.cn" TargetMode="External"/><Relationship Id="rId1" Type="http://schemas.openxmlformats.org/officeDocument/2006/relationships/hyperlink" Target="http://www.icourses.cn" TargetMode="External"/></Relationships>
</file>

<file path=ppt/slides/_rels/slide6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image" Target="../media/image36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37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6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audio" Target="../media/audio2.wav"/></Relationships>
</file>

<file path=ppt/slides/_rels/slide6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3.wav"/><Relationship Id="rId3" Type="http://schemas.openxmlformats.org/officeDocument/2006/relationships/audio" Target="../media/audio1.wav"/><Relationship Id="rId2" Type="http://schemas.openxmlformats.org/officeDocument/2006/relationships/image" Target="../media/image35.jpeg"/><Relationship Id="rId1" Type="http://schemas.openxmlformats.org/officeDocument/2006/relationships/image" Target="../media/image38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1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ctrTitle"/>
          </p:nvPr>
        </p:nvSpPr>
        <p:spPr>
          <a:xfrm>
            <a:off x="1114272" y="3736672"/>
            <a:ext cx="6912768" cy="1003279"/>
          </a:xfrm>
        </p:spPr>
        <p:txBody>
          <a:bodyPr>
            <a:noAutofit/>
          </a:bodyPr>
          <a:lstStyle/>
          <a:p>
            <a:pPr algn="ctr"/>
            <a:r>
              <a:rPr lang="zh-CN" altLang="en-US" sz="4800" b="1" dirty="0" smtClean="0">
                <a:solidFill>
                  <a:schemeClr val="accent5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认识</a:t>
            </a:r>
            <a:r>
              <a:rPr lang="zh-CN" altLang="en-US" sz="4800" b="1" dirty="0">
                <a:solidFill>
                  <a:schemeClr val="accent5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计算机程序</a:t>
            </a:r>
            <a:endParaRPr lang="zh-CN" altLang="en-US" sz="4800" b="1" dirty="0">
              <a:solidFill>
                <a:schemeClr val="accent5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副标题 2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>
            <a:normAutofit/>
          </a:bodyPr>
          <a:lstStyle/>
          <a:p>
            <a:pPr algn="l"/>
            <a:r>
              <a:rPr lang="en-US" altLang="zh-CN" sz="2800" dirty="0" smtClean="0"/>
              <a:t>                       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信智学院  </a:t>
            </a:r>
            <a:r>
              <a:rPr 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陈琰宏</a:t>
            </a:r>
            <a:endParaRPr 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4" y="1124744"/>
            <a:ext cx="9144000" cy="10424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Rot="1"/>
          </p:cNvSpPr>
          <p:nvPr>
            <p:ph idx="1"/>
          </p:nvPr>
        </p:nvSpPr>
        <p:spPr>
          <a:xfrm>
            <a:off x="291628" y="1498900"/>
            <a:ext cx="8542233" cy="3761591"/>
          </a:xfrm>
        </p:spPr>
        <p:txBody>
          <a:bodyPr vert="horz" wrap="square" lIns="91440" tIns="45720" rIns="91440" bIns="45720" anchor="t"/>
          <a:lstStyle/>
          <a:p>
            <a:pPr eaLnBrk="1" hangingPunct="1">
              <a:lnSpc>
                <a:spcPct val="120000"/>
              </a:lnSpc>
            </a:pPr>
            <a:r>
              <a:rPr lang="en-US" altLang="zh-CN" sz="2400" b="0" dirty="0"/>
              <a:t>1. </a:t>
            </a:r>
            <a:r>
              <a:rPr lang="zh-CN" altLang="en-US" sz="2400" b="0" dirty="0"/>
              <a:t>计算机俗称电脑，</a:t>
            </a:r>
            <a:r>
              <a:rPr lang="en-US" altLang="zh-CN" sz="2400" dirty="0">
                <a:sym typeface="+mn-ea"/>
              </a:rPr>
              <a:t>ENIAC</a:t>
            </a:r>
            <a:endParaRPr lang="zh-CN" altLang="en-US" sz="2400" b="0" dirty="0"/>
          </a:p>
          <a:p>
            <a:pPr eaLnBrk="1" hangingPunct="1">
              <a:lnSpc>
                <a:spcPct val="120000"/>
              </a:lnSpc>
            </a:pPr>
            <a:r>
              <a:rPr lang="en-US" altLang="zh-CN" sz="2400" b="0" dirty="0"/>
              <a:t>2. </a:t>
            </a:r>
            <a:r>
              <a:rPr lang="zh-CN" altLang="en-US" sz="2400" b="0" dirty="0"/>
              <a:t>诞生于</a:t>
            </a:r>
            <a:r>
              <a:rPr lang="en-US" altLang="zh-CN" sz="2400" b="0" dirty="0"/>
              <a:t>1946</a:t>
            </a:r>
            <a:r>
              <a:rPr lang="zh-CN" altLang="en-US" sz="2400" b="0" dirty="0"/>
              <a:t>年</a:t>
            </a:r>
            <a:r>
              <a:rPr lang="en-US" altLang="zh-CN" sz="2400" b="0" dirty="0"/>
              <a:t>2</a:t>
            </a:r>
            <a:r>
              <a:rPr lang="zh-CN" altLang="en-US" sz="2400" b="0" dirty="0" smtClean="0"/>
              <a:t>月美国宾夕法尼亚大学</a:t>
            </a:r>
            <a:endParaRPr lang="en-US" altLang="zh-CN" sz="2400" b="0" dirty="0" smtClean="0"/>
          </a:p>
          <a:p>
            <a:pPr>
              <a:lnSpc>
                <a:spcPct val="120000"/>
              </a:lnSpc>
              <a:buClr>
                <a:schemeClr val="hlink"/>
              </a:buClr>
              <a:buSzPct val="75000"/>
            </a:pPr>
            <a:r>
              <a:rPr lang="en-US" altLang="zh-CN" sz="2400" dirty="0"/>
              <a:t>3. </a:t>
            </a:r>
            <a:r>
              <a:rPr lang="zh-CN" altLang="en-US" sz="2400" dirty="0"/>
              <a:t>发明者是莫尔小组</a:t>
            </a:r>
            <a:endParaRPr lang="zh-CN" altLang="en-US" sz="2400" dirty="0"/>
          </a:p>
          <a:p>
            <a:pPr>
              <a:lnSpc>
                <a:spcPct val="120000"/>
              </a:lnSpc>
              <a:buClr>
                <a:schemeClr val="hlink"/>
              </a:buClr>
              <a:buSzPct val="75000"/>
            </a:pPr>
            <a:r>
              <a:rPr lang="en-US" altLang="zh-CN" sz="2400" dirty="0"/>
              <a:t>4. </a:t>
            </a:r>
            <a:r>
              <a:rPr lang="zh-CN" altLang="en-US" sz="2400" dirty="0"/>
              <a:t>占地</a:t>
            </a:r>
            <a:r>
              <a:rPr lang="en-US" altLang="zh-CN" sz="2400" dirty="0"/>
              <a:t>170</a:t>
            </a:r>
            <a:r>
              <a:rPr lang="zh-CN" altLang="en-US" sz="2400" dirty="0"/>
              <a:t>平方米重</a:t>
            </a:r>
            <a:r>
              <a:rPr lang="en-US" altLang="zh-CN" sz="2400" dirty="0"/>
              <a:t>30</a:t>
            </a:r>
            <a:r>
              <a:rPr lang="zh-CN" altLang="en-US" sz="2400" dirty="0"/>
              <a:t>多吨</a:t>
            </a:r>
            <a:endParaRPr lang="zh-CN" altLang="en-US" sz="2400" dirty="0"/>
          </a:p>
          <a:p>
            <a:pPr>
              <a:lnSpc>
                <a:spcPct val="120000"/>
              </a:lnSpc>
              <a:buClr>
                <a:schemeClr val="hlink"/>
              </a:buClr>
              <a:buSzPct val="75000"/>
            </a:pPr>
            <a:r>
              <a:rPr lang="en-US" altLang="zh-CN" sz="2400" dirty="0"/>
              <a:t>5. </a:t>
            </a:r>
            <a:r>
              <a:rPr lang="zh-CN" altLang="en-US" sz="2400" dirty="0"/>
              <a:t>设计思想提出者：冯</a:t>
            </a:r>
            <a:r>
              <a:rPr lang="en-US" altLang="zh-CN" sz="2400" dirty="0"/>
              <a:t>.</a:t>
            </a:r>
            <a:r>
              <a:rPr lang="zh-CN" altLang="en-US" sz="2400" dirty="0"/>
              <a:t>诺依曼</a:t>
            </a:r>
            <a:endParaRPr lang="zh-CN" altLang="en-US" sz="2400" dirty="0"/>
          </a:p>
          <a:p>
            <a:pPr eaLnBrk="1" hangingPunct="1">
              <a:lnSpc>
                <a:spcPct val="120000"/>
              </a:lnSpc>
            </a:pPr>
            <a:endParaRPr lang="zh-CN" altLang="en-US" sz="2400" b="0" dirty="0"/>
          </a:p>
        </p:txBody>
      </p:sp>
      <p:sp>
        <p:nvSpPr>
          <p:cNvPr id="92169" name="Text Box 9"/>
          <p:cNvSpPr txBox="1"/>
          <p:nvPr/>
        </p:nvSpPr>
        <p:spPr>
          <a:xfrm>
            <a:off x="6641527" y="4292601"/>
            <a:ext cx="882803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</a:rPr>
              <a:t>ENIAC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92170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25907" y="3012254"/>
            <a:ext cx="2872791" cy="22480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2"/>
          <p:cNvSpPr>
            <a:spLocks noGrp="1" noRot="1"/>
          </p:cNvSpPr>
          <p:nvPr/>
        </p:nvSpPr>
        <p:spPr>
          <a:xfrm>
            <a:off x="339174" y="361453"/>
            <a:ext cx="5324765" cy="73723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 smtClean="0">
                <a:solidFill>
                  <a:schemeClr val="accent5"/>
                </a:solidFill>
              </a:rPr>
              <a:t> </a:t>
            </a:r>
            <a:r>
              <a:rPr lang="zh-CN" altLang="en-US" sz="3200" b="1" dirty="0" smtClean="0">
                <a:solidFill>
                  <a:schemeClr val="accent5"/>
                </a:solidFill>
              </a:rPr>
              <a:t>计算机</a:t>
            </a:r>
            <a:r>
              <a:rPr lang="zh-CN" altLang="en-US" sz="3200" b="1" dirty="0">
                <a:solidFill>
                  <a:schemeClr val="accent5"/>
                </a:solidFill>
              </a:rPr>
              <a:t>的</a:t>
            </a:r>
            <a:r>
              <a:rPr lang="zh-CN" altLang="en-US" sz="3200" b="1" dirty="0" smtClean="0">
                <a:solidFill>
                  <a:schemeClr val="accent5"/>
                </a:solidFill>
              </a:rPr>
              <a:t>诞生</a:t>
            </a:r>
            <a:endParaRPr lang="zh-CN" altLang="en-US" sz="3200" b="1" dirty="0">
              <a:solidFill>
                <a:schemeClr val="accent5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浙江财经大学信智学院 陈琰宏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/>
      <p:bldP spid="92169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5" name="Rectangle 3"/>
          <p:cNvSpPr>
            <a:spLocks noGrp="1"/>
          </p:cNvSpPr>
          <p:nvPr>
            <p:ph type="title" idx="4294967295"/>
          </p:nvPr>
        </p:nvSpPr>
        <p:spPr>
          <a:xfrm>
            <a:off x="4153136" y="652701"/>
            <a:ext cx="4403137" cy="381000"/>
          </a:xfr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algn="r" eaLnBrk="1" hangingPunct="1"/>
            <a:r>
              <a:rPr lang="zh-CN" altLang="en-US" sz="3200" b="1" dirty="0">
                <a:solidFill>
                  <a:schemeClr val="accent5"/>
                </a:solidFill>
              </a:rPr>
              <a:t>现代电子计算机之父 </a:t>
            </a:r>
            <a:endParaRPr lang="zh-CN" altLang="en-US" sz="3200" b="1" dirty="0">
              <a:solidFill>
                <a:schemeClr val="accent5"/>
              </a:solidFill>
            </a:endParaRPr>
          </a:p>
        </p:txBody>
      </p:sp>
      <p:sp>
        <p:nvSpPr>
          <p:cNvPr id="160771" name="Rectangle 7"/>
          <p:cNvSpPr/>
          <p:nvPr/>
        </p:nvSpPr>
        <p:spPr>
          <a:xfrm>
            <a:off x="5278945" y="4809664"/>
            <a:ext cx="3039822" cy="831639"/>
          </a:xfrm>
          <a:prstGeom prst="rect">
            <a:avLst/>
          </a:prstGeom>
          <a:noFill/>
          <a:ln w="9525">
            <a:noFill/>
          </a:ln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John von Neumann</a:t>
            </a:r>
            <a:endParaRPr lang="en-US" altLang="zh-CN" sz="2400" b="1" dirty="0">
              <a:solidFill>
                <a:srgbClr val="FF0000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  <a:p>
            <a:pPr algn="ctr" defTabSz="762000" eaLnBrk="0" hangingPunct="0"/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冯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幼圆" panose="02010509060101010101" pitchFamily="49" charset="-122"/>
                <a:sym typeface="Symbol" panose="05050102010706020507" pitchFamily="18" charset="2"/>
              </a:rPr>
              <a:t>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诺依曼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284680" name="AutoShape 8"/>
          <p:cNvSpPr/>
          <p:nvPr/>
        </p:nvSpPr>
        <p:spPr>
          <a:xfrm>
            <a:off x="502571" y="1905495"/>
            <a:ext cx="4091398" cy="3889375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zh-CN" sz="3200" b="1" dirty="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284681" name="Text Box 9"/>
          <p:cNvSpPr txBox="1"/>
          <p:nvPr/>
        </p:nvSpPr>
        <p:spPr>
          <a:xfrm>
            <a:off x="603245" y="2148908"/>
            <a:ext cx="3890050" cy="3076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000000"/>
                </a:solidFill>
                <a:latin typeface="_x000B__x000C_" charset="0"/>
              </a:rPr>
              <a:t>1944~1945</a:t>
            </a:r>
            <a:r>
              <a:rPr lang="zh-CN" altLang="en-US" sz="2400" dirty="0">
                <a:solidFill>
                  <a:srgbClr val="000000"/>
                </a:solidFill>
                <a:latin typeface="_x000B__x000C_" charset="0"/>
              </a:rPr>
              <a:t>年间，美籍匈牙利科学家</a:t>
            </a:r>
            <a:r>
              <a:rPr lang="zh-CN" altLang="en-US" sz="2400" b="1" dirty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冯</a:t>
            </a:r>
            <a:r>
              <a:rPr lang="en-US" altLang="zh-CN" sz="2400" b="1" dirty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·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诺</a:t>
            </a:r>
            <a:r>
              <a:rPr lang="zh-CN" altLang="en-US" sz="2400" b="1" dirty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依曼，</a:t>
            </a:r>
            <a:r>
              <a:rPr lang="en-US" altLang="zh-CN" sz="2400" b="1" dirty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21</a:t>
            </a:r>
            <a:r>
              <a:rPr lang="zh-CN" altLang="en-US" sz="2400" b="1" dirty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世纪最伟大的数学家之一，</a:t>
            </a:r>
            <a:r>
              <a:rPr lang="zh-CN" altLang="en-US" sz="2400" dirty="0" smtClean="0">
                <a:solidFill>
                  <a:srgbClr val="000000"/>
                </a:solidFill>
                <a:latin typeface="_x000B__x000C_" charset="0"/>
              </a:rPr>
              <a:t>提出</a:t>
            </a:r>
            <a:r>
              <a:rPr lang="zh-CN" altLang="en-US" sz="2400" dirty="0">
                <a:solidFill>
                  <a:srgbClr val="000000"/>
                </a:solidFill>
                <a:latin typeface="_x000B__x000C_" charset="0"/>
              </a:rPr>
              <a:t>一个新机型</a:t>
            </a:r>
            <a:r>
              <a:rPr lang="en-US" altLang="zh-CN" sz="2400" dirty="0">
                <a:solidFill>
                  <a:srgbClr val="000000"/>
                </a:solidFill>
                <a:latin typeface="_x000B__x000C_" charset="0"/>
              </a:rPr>
              <a:t>EDVAC</a:t>
            </a:r>
            <a:r>
              <a:rPr lang="zh-CN" altLang="en-US" sz="2400" dirty="0">
                <a:solidFill>
                  <a:srgbClr val="000000"/>
                </a:solidFill>
                <a:latin typeface="_x000B__x000C_" charset="0"/>
              </a:rPr>
              <a:t>的设计方案，其中提到了两个设想：采用二进制和“存储程序”，并能够自动地执行程序</a:t>
            </a:r>
            <a:r>
              <a:rPr lang="zh-CN" altLang="en-US" sz="2600" dirty="0">
                <a:solidFill>
                  <a:srgbClr val="000000"/>
                </a:solidFill>
                <a:latin typeface="_x000B__x000C_" charset="0"/>
              </a:rPr>
              <a:t>。</a:t>
            </a:r>
            <a:endParaRPr lang="zh-CN" altLang="en-US" sz="2600" dirty="0">
              <a:solidFill>
                <a:srgbClr val="000000"/>
              </a:solidFill>
              <a:latin typeface="_x000B__x000C_" charset="0"/>
            </a:endParaRPr>
          </a:p>
        </p:txBody>
      </p:sp>
      <p:pic>
        <p:nvPicPr>
          <p:cNvPr id="160774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81032" y="1785476"/>
            <a:ext cx="2313389" cy="2971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2"/>
          <p:cNvSpPr>
            <a:spLocks noGrp="1" noRot="1"/>
          </p:cNvSpPr>
          <p:nvPr/>
        </p:nvSpPr>
        <p:spPr>
          <a:xfrm>
            <a:off x="339172" y="529405"/>
            <a:ext cx="5324765" cy="62759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 smtClean="0">
                <a:solidFill>
                  <a:schemeClr val="accent5"/>
                </a:solidFill>
              </a:rPr>
              <a:t> </a:t>
            </a:r>
            <a:r>
              <a:rPr lang="zh-CN" altLang="en-US" sz="3200" b="1" dirty="0" smtClean="0">
                <a:solidFill>
                  <a:schemeClr val="accent5"/>
                </a:solidFill>
              </a:rPr>
              <a:t>先辈大牛</a:t>
            </a:r>
            <a:endParaRPr lang="zh-CN" altLang="en-US" sz="3200" b="1" dirty="0">
              <a:solidFill>
                <a:schemeClr val="accent5"/>
              </a:solidFill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4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4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4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4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"/>
                                        <p:tgtEl>
                                          <p:spTgt spid="284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/>
      <p:bldP spid="284680" grpId="0" bldLvl="0" animBg="1"/>
      <p:bldP spid="284681" grpId="0" advAuto="100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5" name="Rectangle 3"/>
          <p:cNvSpPr>
            <a:spLocks noGrp="1"/>
          </p:cNvSpPr>
          <p:nvPr>
            <p:ph type="title" idx="4294967295"/>
          </p:nvPr>
        </p:nvSpPr>
        <p:spPr>
          <a:xfrm>
            <a:off x="5052806" y="652701"/>
            <a:ext cx="3779038" cy="381000"/>
          </a:xfrm>
        </p:spPr>
        <p:txBody>
          <a:bodyPr vert="horz" wrap="square" lIns="91440" tIns="45720" rIns="91440" bIns="45720" anchor="ctr">
            <a:noAutofit/>
          </a:bodyPr>
          <a:lstStyle/>
          <a:p>
            <a:pPr algn="r" eaLnBrk="1" hangingPunct="1"/>
            <a:r>
              <a:rPr lang="zh-CN" altLang="en-US" sz="3200" b="1" dirty="0">
                <a:solidFill>
                  <a:schemeClr val="accent5"/>
                </a:solidFill>
              </a:rPr>
              <a:t>计算机之父 </a:t>
            </a:r>
            <a:endParaRPr lang="zh-CN" altLang="en-US" sz="3200" b="1" dirty="0">
              <a:solidFill>
                <a:schemeClr val="accent5"/>
              </a:solidFill>
            </a:endParaRPr>
          </a:p>
        </p:txBody>
      </p:sp>
      <p:sp>
        <p:nvSpPr>
          <p:cNvPr id="160771" name="Rectangle 7"/>
          <p:cNvSpPr/>
          <p:nvPr/>
        </p:nvSpPr>
        <p:spPr>
          <a:xfrm>
            <a:off x="5258851" y="5229226"/>
            <a:ext cx="3080010" cy="831639"/>
          </a:xfrm>
          <a:prstGeom prst="rect">
            <a:avLst/>
          </a:prstGeom>
          <a:noFill/>
          <a:ln w="9525">
            <a:noFill/>
          </a:ln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zh-CN" altLang="en-US" sz="2400" dirty="0">
                <a:solidFill>
                  <a:srgbClr val="000000"/>
                </a:solidFill>
                <a:latin typeface="_x000B__x000C_" charset="0"/>
                <a:sym typeface="+mn-ea"/>
              </a:rPr>
              <a:t>Alan Mathison Turing</a:t>
            </a:r>
            <a:endParaRPr lang="zh-CN" altLang="en-US" sz="2400" dirty="0">
              <a:solidFill>
                <a:srgbClr val="000000"/>
              </a:solidFill>
              <a:latin typeface="_x000B__x000C_" charset="0"/>
              <a:sym typeface="+mn-ea"/>
            </a:endParaRPr>
          </a:p>
          <a:p>
            <a:pPr algn="ctr" defTabSz="762000" eaLnBrk="0" hangingPunct="0"/>
            <a:r>
              <a:rPr lang="zh-CN" altLang="en-US" sz="2400" dirty="0">
                <a:solidFill>
                  <a:srgbClr val="000000"/>
                </a:solidFill>
                <a:latin typeface="_x000B__x000C_" charset="0"/>
                <a:sym typeface="+mn-ea"/>
              </a:rPr>
              <a:t>艾伦·麦席森·图灵</a:t>
            </a:r>
            <a:endParaRPr lang="zh-CN" altLang="en-US" sz="2400" b="1" dirty="0">
              <a:solidFill>
                <a:srgbClr val="FF6600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284680" name="AutoShape 8"/>
          <p:cNvSpPr/>
          <p:nvPr/>
        </p:nvSpPr>
        <p:spPr>
          <a:xfrm>
            <a:off x="150839" y="1871664"/>
            <a:ext cx="3848768" cy="3889375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zh-CN" sz="3200" b="1" dirty="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284681" name="Text Box 9"/>
          <p:cNvSpPr txBox="1"/>
          <p:nvPr/>
        </p:nvSpPr>
        <p:spPr>
          <a:xfrm>
            <a:off x="283894" y="2285365"/>
            <a:ext cx="3583292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dirty="0">
                <a:solidFill>
                  <a:srgbClr val="000000"/>
                </a:solidFill>
                <a:latin typeface="_x000B__x000C_" charset="0"/>
              </a:rPr>
              <a:t>（1912年6月23日－1954年6月7日），英国数学家、逻辑学家，被称为计算机科学之父，人工智能之父。</a:t>
            </a:r>
            <a:endParaRPr lang="zh-CN" altLang="en-US" sz="2400" dirty="0">
              <a:solidFill>
                <a:srgbClr val="000000"/>
              </a:solidFill>
              <a:latin typeface="_x000B__x000C_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26084" y="1871980"/>
            <a:ext cx="4405760" cy="3180080"/>
          </a:xfrm>
          <a:prstGeom prst="rect">
            <a:avLst/>
          </a:prstGeom>
        </p:spPr>
      </p:pic>
      <p:sp>
        <p:nvSpPr>
          <p:cNvPr id="8" name="Rectangle 2"/>
          <p:cNvSpPr>
            <a:spLocks noGrp="1" noRot="1"/>
          </p:cNvSpPr>
          <p:nvPr/>
        </p:nvSpPr>
        <p:spPr>
          <a:xfrm>
            <a:off x="339172" y="529405"/>
            <a:ext cx="5324765" cy="62759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 smtClean="0">
                <a:solidFill>
                  <a:schemeClr val="accent5"/>
                </a:solidFill>
              </a:rPr>
              <a:t> </a:t>
            </a:r>
            <a:r>
              <a:rPr lang="zh-CN" altLang="en-US" sz="3200" b="1" dirty="0" smtClean="0">
                <a:solidFill>
                  <a:schemeClr val="accent5"/>
                </a:solidFill>
              </a:rPr>
              <a:t>先辈大牛</a:t>
            </a:r>
            <a:endParaRPr lang="zh-CN" altLang="en-US" sz="3200" b="1" dirty="0">
              <a:solidFill>
                <a:schemeClr val="accent5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浙江财经大学信智学院 陈琰宏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4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4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4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4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"/>
                                        <p:tgtEl>
                                          <p:spTgt spid="284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/>
      <p:bldP spid="284680" grpId="0" bldLvl="0" animBg="1"/>
      <p:bldP spid="284681" grpId="0" advAuto="100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5" name="Rectangle 3"/>
          <p:cNvSpPr>
            <a:spLocks noGrp="1"/>
          </p:cNvSpPr>
          <p:nvPr>
            <p:ph type="title" idx="4294967295"/>
          </p:nvPr>
        </p:nvSpPr>
        <p:spPr>
          <a:xfrm>
            <a:off x="5663939" y="651537"/>
            <a:ext cx="3013530" cy="381000"/>
          </a:xfrm>
        </p:spPr>
        <p:txBody>
          <a:bodyPr vert="horz" wrap="square" lIns="91440" tIns="45720" rIns="91440" bIns="45720" anchor="ctr">
            <a:noAutofit/>
          </a:bodyPr>
          <a:lstStyle/>
          <a:p>
            <a:pPr algn="r" eaLnBrk="1" hangingPunct="1"/>
            <a:r>
              <a:rPr lang="zh-CN" altLang="en-US" sz="3600" b="1" dirty="0">
                <a:solidFill>
                  <a:schemeClr val="bg1"/>
                </a:solidFill>
              </a:rPr>
              <a:t>当代</a:t>
            </a:r>
            <a:r>
              <a:rPr lang="zh-CN" altLang="en-US" sz="3200" b="1" dirty="0">
                <a:solidFill>
                  <a:schemeClr val="accent5"/>
                </a:solidFill>
              </a:rPr>
              <a:t>中国教父 </a:t>
            </a:r>
            <a:endParaRPr lang="zh-CN" altLang="en-US" sz="3200" b="1" dirty="0">
              <a:solidFill>
                <a:schemeClr val="accent5"/>
              </a:solidFill>
            </a:endParaRPr>
          </a:p>
        </p:txBody>
      </p:sp>
      <p:sp>
        <p:nvSpPr>
          <p:cNvPr id="160771" name="Rectangle 7"/>
          <p:cNvSpPr/>
          <p:nvPr/>
        </p:nvSpPr>
        <p:spPr>
          <a:xfrm>
            <a:off x="6249485" y="5229226"/>
            <a:ext cx="1098741" cy="829945"/>
          </a:xfrm>
          <a:prstGeom prst="rect">
            <a:avLst/>
          </a:prstGeom>
          <a:noFill/>
          <a:ln w="9525">
            <a:noFill/>
          </a:ln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endParaRPr lang="zh-CN" altLang="en-US" sz="2400" dirty="0">
              <a:solidFill>
                <a:srgbClr val="000000"/>
              </a:solidFill>
              <a:latin typeface="_x000B__x000C_" charset="0"/>
              <a:sym typeface="+mn-ea"/>
            </a:endParaRPr>
          </a:p>
          <a:p>
            <a:pPr algn="ctr" defTabSz="762000" eaLnBrk="0" hangingPunct="0"/>
            <a:r>
              <a:rPr lang="zh-CN" altLang="en-US" sz="2400" dirty="0">
                <a:solidFill>
                  <a:srgbClr val="000000"/>
                </a:solidFill>
                <a:latin typeface="_x000B__x000C_" charset="0"/>
                <a:sym typeface="+mn-ea"/>
              </a:rPr>
              <a:t>姚期智</a:t>
            </a:r>
            <a:endParaRPr lang="zh-CN" altLang="en-US" sz="2400" b="1" dirty="0">
              <a:solidFill>
                <a:srgbClr val="FF6600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284680" name="AutoShape 8"/>
          <p:cNvSpPr/>
          <p:nvPr/>
        </p:nvSpPr>
        <p:spPr>
          <a:xfrm>
            <a:off x="489167" y="1596384"/>
            <a:ext cx="3848768" cy="3889375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zh-CN" sz="3200" b="1" dirty="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284681" name="Text Box 9"/>
          <p:cNvSpPr txBox="1"/>
          <p:nvPr/>
        </p:nvSpPr>
        <p:spPr>
          <a:xfrm>
            <a:off x="621905" y="2090420"/>
            <a:ext cx="3583292" cy="304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000000"/>
                </a:solidFill>
                <a:latin typeface="_x000B__x000C_" charset="0"/>
              </a:rPr>
              <a:t>姚期智，1946年出生于中国上海，计算机学家，2000年图灵奖获得者，唯一华人学者。美国国家科学院院士、中国科学院院士。2017年2月姚期智放弃美国国籍成为中国公民</a:t>
            </a:r>
            <a:endParaRPr lang="zh-CN" altLang="en-US" sz="2400" dirty="0">
              <a:solidFill>
                <a:srgbClr val="000000"/>
              </a:solidFill>
              <a:latin typeface="_x000B__x000C_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70145" y="1596384"/>
            <a:ext cx="3056786" cy="3854450"/>
          </a:xfrm>
          <a:prstGeom prst="rect">
            <a:avLst/>
          </a:prstGeom>
        </p:spPr>
      </p:pic>
      <p:sp>
        <p:nvSpPr>
          <p:cNvPr id="7" name="Rectangle 2"/>
          <p:cNvSpPr>
            <a:spLocks noGrp="1" noRot="1"/>
          </p:cNvSpPr>
          <p:nvPr/>
        </p:nvSpPr>
        <p:spPr>
          <a:xfrm>
            <a:off x="283894" y="436098"/>
            <a:ext cx="5324765" cy="73723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 smtClean="0">
                <a:solidFill>
                  <a:schemeClr val="accent5"/>
                </a:solidFill>
              </a:rPr>
              <a:t> </a:t>
            </a:r>
            <a:r>
              <a:rPr lang="zh-CN" altLang="en-US" sz="3200" b="1" dirty="0" smtClean="0">
                <a:solidFill>
                  <a:schemeClr val="accent5"/>
                </a:solidFill>
              </a:rPr>
              <a:t>先辈大牛</a:t>
            </a:r>
            <a:endParaRPr lang="zh-CN" altLang="en-US" sz="3200" b="1" dirty="0">
              <a:solidFill>
                <a:schemeClr val="accent5"/>
              </a:solidFill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浙江财经大学信智学院 陈琰宏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4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4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4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4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75"/>
                                        <p:tgtEl>
                                          <p:spTgt spid="284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80" grpId="0" bldLvl="0" animBg="1"/>
      <p:bldP spid="284681" grpId="0" advAuto="100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5" name="Rectangle 3"/>
          <p:cNvSpPr>
            <a:spLocks noGrp="1"/>
          </p:cNvSpPr>
          <p:nvPr>
            <p:ph type="title" idx="4294967295"/>
          </p:nvPr>
        </p:nvSpPr>
        <p:spPr>
          <a:xfrm>
            <a:off x="655434" y="522981"/>
            <a:ext cx="7773750" cy="381000"/>
          </a:xfrm>
        </p:spPr>
        <p:txBody>
          <a:bodyPr vert="horz" wrap="square" lIns="91440" tIns="45720" rIns="91440" bIns="45720" anchor="ctr">
            <a:noAutofit/>
          </a:bodyPr>
          <a:lstStyle/>
          <a:p>
            <a:pPr algn="ctr" eaLnBrk="1" hangingPunct="1"/>
            <a:r>
              <a:rPr lang="zh-CN" altLang="en-US" sz="3200" b="1" dirty="0">
                <a:solidFill>
                  <a:schemeClr val="accent5"/>
                </a:solidFill>
              </a:rPr>
              <a:t>清华大学</a:t>
            </a:r>
            <a:r>
              <a:rPr lang="en-US" altLang="zh-CN" sz="3200" b="1" dirty="0">
                <a:solidFill>
                  <a:schemeClr val="accent5"/>
                </a:solidFill>
              </a:rPr>
              <a:t>“</a:t>
            </a:r>
            <a:r>
              <a:rPr lang="zh-CN" altLang="en-US" sz="3200" b="1" dirty="0">
                <a:solidFill>
                  <a:schemeClr val="accent5"/>
                </a:solidFill>
              </a:rPr>
              <a:t>姚班</a:t>
            </a:r>
            <a:r>
              <a:rPr lang="en-US" altLang="zh-CN" sz="3200" b="1" dirty="0">
                <a:solidFill>
                  <a:schemeClr val="accent5"/>
                </a:solidFill>
              </a:rPr>
              <a:t>”</a:t>
            </a:r>
            <a:endParaRPr lang="en-US" altLang="zh-CN" sz="3200" b="1" dirty="0">
              <a:solidFill>
                <a:schemeClr val="accent5"/>
              </a:solidFill>
            </a:endParaRPr>
          </a:p>
        </p:txBody>
      </p:sp>
      <p:sp>
        <p:nvSpPr>
          <p:cNvPr id="284680" name="AutoShape 8"/>
          <p:cNvSpPr/>
          <p:nvPr/>
        </p:nvSpPr>
        <p:spPr>
          <a:xfrm>
            <a:off x="283895" y="1466851"/>
            <a:ext cx="3958642" cy="4722495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zh-CN" sz="3200" b="1" dirty="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284681" name="Text Box 9"/>
          <p:cNvSpPr txBox="1"/>
          <p:nvPr/>
        </p:nvSpPr>
        <p:spPr>
          <a:xfrm>
            <a:off x="471570" y="1693857"/>
            <a:ext cx="3583292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000000"/>
                </a:solidFill>
                <a:latin typeface="_x000B__x000C_" charset="0"/>
              </a:rPr>
              <a:t>清华大学计算机科学实验班。清华流传一句话，半国英才聚清华，而清华一半英才在姚班。进入姚班的学生，是数学、物理及信息学竞赛的金牌选手，是各省高考前三甲。但纵使是他们，在感受计算机之美时，也遭遇了前所未有的挑战。</a:t>
            </a:r>
            <a:endParaRPr lang="zh-CN" altLang="en-US" sz="2400" dirty="0">
              <a:solidFill>
                <a:srgbClr val="000000"/>
              </a:solidFill>
              <a:latin typeface="_x000B__x000C_" charset="0"/>
            </a:endParaRPr>
          </a:p>
        </p:txBody>
      </p:sp>
      <p:sp>
        <p:nvSpPr>
          <p:cNvPr id="2" name="AutoShape 8"/>
          <p:cNvSpPr/>
          <p:nvPr/>
        </p:nvSpPr>
        <p:spPr>
          <a:xfrm>
            <a:off x="4658535" y="1466851"/>
            <a:ext cx="3958642" cy="4722495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zh-CN" sz="3200" b="1" dirty="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5" name="Text Box 9"/>
          <p:cNvSpPr txBox="1"/>
          <p:nvPr/>
        </p:nvSpPr>
        <p:spPr>
          <a:xfrm>
            <a:off x="4845892" y="1721486"/>
            <a:ext cx="3583292" cy="4523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000000"/>
                </a:solidFill>
                <a:latin typeface="_x000B__x000C_" charset="0"/>
              </a:rPr>
              <a:t>2018级这50位同学的来历，发现其中：</a:t>
            </a:r>
            <a:endParaRPr lang="zh-CN" altLang="en-US" sz="2400" dirty="0">
              <a:solidFill>
                <a:srgbClr val="000000"/>
              </a:solidFill>
              <a:latin typeface="_x000B__x000C_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000000"/>
                </a:solidFill>
                <a:latin typeface="_x000B__x000C_" charset="0"/>
              </a:rPr>
              <a:t>保送和自主招生44人，裸考6人</a:t>
            </a:r>
            <a:endParaRPr lang="zh-CN" altLang="en-US" sz="2400" dirty="0">
              <a:solidFill>
                <a:srgbClr val="000000"/>
              </a:solidFill>
              <a:latin typeface="_x000B__x000C_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000000"/>
                </a:solidFill>
                <a:latin typeface="_x000B__x000C_" charset="0"/>
              </a:rPr>
              <a:t>●数学奥赛选手13人(其中3人国家队)</a:t>
            </a:r>
            <a:endParaRPr lang="zh-CN" altLang="en-US" sz="2400" dirty="0">
              <a:solidFill>
                <a:srgbClr val="000000"/>
              </a:solidFill>
              <a:latin typeface="_x000B__x000C_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000000"/>
                </a:solidFill>
                <a:latin typeface="_x000B__x000C_" charset="0"/>
              </a:rPr>
              <a:t>●物理奥赛选手11人</a:t>
            </a:r>
            <a:endParaRPr lang="zh-CN" altLang="en-US" sz="2400" dirty="0">
              <a:solidFill>
                <a:srgbClr val="000000"/>
              </a:solidFill>
              <a:latin typeface="_x000B__x000C_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000000"/>
                </a:solidFill>
                <a:latin typeface="_x000B__x000C_" charset="0"/>
              </a:rPr>
              <a:t>●信息奥赛选手26人(其中3人国家队，2人省理科状元)。</a:t>
            </a:r>
            <a:endParaRPr lang="zh-CN" altLang="en-US" sz="2400" dirty="0">
              <a:solidFill>
                <a:srgbClr val="000000"/>
              </a:solidFill>
              <a:latin typeface="_x000B__x000C_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浙江财经大学信智学院 陈琰宏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4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4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4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4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80" grpId="0" bldLvl="0" animBg="1"/>
      <p:bldP spid="2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5" name="Rectangle 3"/>
          <p:cNvSpPr>
            <a:spLocks noGrp="1"/>
          </p:cNvSpPr>
          <p:nvPr>
            <p:ph type="title" idx="4294967295"/>
          </p:nvPr>
        </p:nvSpPr>
        <p:spPr>
          <a:xfrm>
            <a:off x="582965" y="592598"/>
            <a:ext cx="7773750" cy="381000"/>
          </a:xfrm>
        </p:spPr>
        <p:txBody>
          <a:bodyPr vert="horz" wrap="square" lIns="91440" tIns="45720" rIns="91440" bIns="45720" anchor="ctr">
            <a:noAutofit/>
          </a:bodyPr>
          <a:lstStyle/>
          <a:p>
            <a:pPr algn="ctr" eaLnBrk="1" hangingPunct="1"/>
            <a:r>
              <a:rPr lang="zh-CN" altLang="en-US" sz="3200" b="1" dirty="0">
                <a:solidFill>
                  <a:schemeClr val="accent5"/>
                </a:solidFill>
              </a:rPr>
              <a:t>上海交大</a:t>
            </a:r>
            <a:r>
              <a:rPr lang="en-US" altLang="zh-CN" sz="3200" b="1" dirty="0">
                <a:solidFill>
                  <a:schemeClr val="accent5"/>
                </a:solidFill>
              </a:rPr>
              <a:t>“ACM</a:t>
            </a:r>
            <a:r>
              <a:rPr lang="zh-CN" altLang="en-US" sz="3200" b="1" dirty="0">
                <a:solidFill>
                  <a:schemeClr val="accent5"/>
                </a:solidFill>
              </a:rPr>
              <a:t>班</a:t>
            </a:r>
            <a:r>
              <a:rPr lang="en-US" altLang="zh-CN" sz="3200" b="1" dirty="0">
                <a:solidFill>
                  <a:schemeClr val="accent5"/>
                </a:solidFill>
              </a:rPr>
              <a:t>”</a:t>
            </a:r>
            <a:endParaRPr lang="en-US" altLang="zh-CN" sz="3200" b="1" dirty="0">
              <a:solidFill>
                <a:schemeClr val="accent5"/>
              </a:solidFill>
            </a:endParaRPr>
          </a:p>
        </p:txBody>
      </p:sp>
      <p:sp>
        <p:nvSpPr>
          <p:cNvPr id="284680" name="AutoShape 8"/>
          <p:cNvSpPr/>
          <p:nvPr/>
        </p:nvSpPr>
        <p:spPr>
          <a:xfrm>
            <a:off x="794706" y="1398466"/>
            <a:ext cx="7565523" cy="4190571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zh-CN" sz="3200" b="1" dirty="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284681" name="Text Box 9"/>
          <p:cNvSpPr txBox="1"/>
          <p:nvPr/>
        </p:nvSpPr>
        <p:spPr>
          <a:xfrm>
            <a:off x="1073020" y="1607186"/>
            <a:ext cx="6913983" cy="34163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dirty="0" smtClean="0">
                <a:solidFill>
                  <a:srgbClr val="000000"/>
                </a:solidFill>
                <a:latin typeface="_x000B__x000C_" charset="0"/>
              </a:rPr>
              <a:t>       上海</a:t>
            </a:r>
            <a:r>
              <a:rPr lang="zh-CN" altLang="en-US" sz="2400" dirty="0">
                <a:solidFill>
                  <a:srgbClr val="000000"/>
                </a:solidFill>
                <a:latin typeface="_x000B__x000C_" charset="0"/>
              </a:rPr>
              <a:t>交通大学计算机科学班（ACM班）的取名源于国际科学教育计算机组织——美国计算机学会（Association of Computing Machinery），它是世界上第一个、也是最有影响的计算机组织，计算机领域最高奖——图灵奖是由该组织设立和颁发的。这寓意ACM班旨在培养计算机科学家。</a:t>
            </a:r>
            <a:endParaRPr lang="zh-CN" altLang="en-US" sz="2400" dirty="0">
              <a:solidFill>
                <a:srgbClr val="000000"/>
              </a:solidFill>
              <a:latin typeface="_x000B__x000C_" charset="0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4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4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4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4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75"/>
                                        <p:tgtEl>
                                          <p:spTgt spid="284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80" grpId="0" bldLvl="0" animBg="1"/>
      <p:bldP spid="284681" grpId="0" advAuto="100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5" name="Rectangle 3"/>
          <p:cNvSpPr>
            <a:spLocks noGrp="1"/>
          </p:cNvSpPr>
          <p:nvPr>
            <p:ph type="title" idx="4294967295"/>
          </p:nvPr>
        </p:nvSpPr>
        <p:spPr>
          <a:xfrm>
            <a:off x="655434" y="619852"/>
            <a:ext cx="7773750" cy="381000"/>
          </a:xfrm>
        </p:spPr>
        <p:txBody>
          <a:bodyPr vert="horz" wrap="square" lIns="91440" tIns="45720" rIns="91440" bIns="45720" anchor="ctr">
            <a:noAutofit/>
          </a:bodyPr>
          <a:lstStyle/>
          <a:p>
            <a:pPr algn="ctr" eaLnBrk="1" hangingPunct="1"/>
            <a:r>
              <a:rPr lang="zh-CN" altLang="en-US" sz="3200" b="1" dirty="0">
                <a:solidFill>
                  <a:schemeClr val="accent5"/>
                </a:solidFill>
              </a:rPr>
              <a:t>身边的学长</a:t>
            </a:r>
            <a:endParaRPr lang="zh-CN" altLang="en-US" sz="3200" b="1" dirty="0">
              <a:solidFill>
                <a:schemeClr val="accent5"/>
              </a:solidFill>
            </a:endParaRPr>
          </a:p>
        </p:txBody>
      </p:sp>
      <p:sp>
        <p:nvSpPr>
          <p:cNvPr id="284680" name="AutoShape 8"/>
          <p:cNvSpPr/>
          <p:nvPr/>
        </p:nvSpPr>
        <p:spPr>
          <a:xfrm>
            <a:off x="655434" y="1263740"/>
            <a:ext cx="7742118" cy="4813001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zh-CN" sz="3200" b="1" dirty="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284681" name="Text Box 9"/>
          <p:cNvSpPr txBox="1"/>
          <p:nvPr/>
        </p:nvSpPr>
        <p:spPr>
          <a:xfrm>
            <a:off x="837075" y="1422647"/>
            <a:ext cx="7456830" cy="4654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dirty="0">
                <a:solidFill>
                  <a:srgbClr val="000000"/>
                </a:solidFill>
                <a:latin typeface="_x000B__x000C_" charset="0"/>
              </a:rPr>
              <a:t>楼天城，1986年出生，高中毕业于杭州十四中。2004年保送进清华大学计算机系，2008年进入华人图灵奖（计算机诺贝尔奖）得主姚期智院士领导的清华大学理论计算机中心攻读博士。楼天城是中国公认的大学生计算机编程第一人，经常以一人单挑一个队，在CEOI、ACM界无人不晓其大名，人称“楼教主”。</a:t>
            </a:r>
            <a:endParaRPr lang="zh-CN" altLang="en-US" sz="2000" dirty="0">
              <a:solidFill>
                <a:srgbClr val="000000"/>
              </a:solidFill>
              <a:latin typeface="_x000B__x000C_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dirty="0">
                <a:solidFill>
                  <a:srgbClr val="000000"/>
                </a:solidFill>
                <a:latin typeface="_x000B__x000C_" charset="0"/>
              </a:rPr>
              <a:t>2002年11月，全国青少年信息学联赛一等奖，浙江赛区第1名。</a:t>
            </a:r>
            <a:endParaRPr lang="zh-CN" altLang="en-US" sz="2000" dirty="0">
              <a:solidFill>
                <a:srgbClr val="000000"/>
              </a:solidFill>
              <a:latin typeface="_x000B__x000C_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dirty="0">
                <a:solidFill>
                  <a:srgbClr val="000000"/>
                </a:solidFill>
                <a:latin typeface="_x000B__x000C_" charset="0"/>
              </a:rPr>
              <a:t>2003年8月，全国青少年信息学竞赛一等奖，入选国家集训队。</a:t>
            </a:r>
            <a:endParaRPr lang="zh-CN" altLang="en-US" sz="2000" dirty="0">
              <a:solidFill>
                <a:srgbClr val="000000"/>
              </a:solidFill>
              <a:latin typeface="_x000B__x000C_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dirty="0">
                <a:solidFill>
                  <a:srgbClr val="000000"/>
                </a:solidFill>
                <a:latin typeface="_x000B__x000C_" charset="0"/>
              </a:rPr>
              <a:t>2017年初创立了自动驾驶创业公司小马智行（Pony.ai），估值在10亿美元</a:t>
            </a:r>
            <a:endParaRPr lang="zh-CN" altLang="en-US" sz="2000" dirty="0">
              <a:solidFill>
                <a:srgbClr val="000000"/>
              </a:solidFill>
              <a:latin typeface="_x000B__x000C_" charset="0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284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"/>
                                        <p:tgtEl>
                                          <p:spTgt spid="284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"/>
                                        <p:tgtEl>
                                          <p:spTgt spid="2846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"/>
                                        <p:tgtEl>
                                          <p:spTgt spid="2846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4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4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4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4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80" grpId="0" bldLvl="0" animBg="1"/>
      <p:bldP spid="284681" grpId="0" advAuto="100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5" name="Rectangle 3"/>
          <p:cNvSpPr>
            <a:spLocks noGrp="1"/>
          </p:cNvSpPr>
          <p:nvPr>
            <p:ph type="title" idx="4294967295"/>
          </p:nvPr>
        </p:nvSpPr>
        <p:spPr>
          <a:xfrm>
            <a:off x="419074" y="650033"/>
            <a:ext cx="7773750" cy="381000"/>
          </a:xfrm>
        </p:spPr>
        <p:txBody>
          <a:bodyPr vert="horz" wrap="square" lIns="91440" tIns="45720" rIns="91440" bIns="45720" anchor="ctr">
            <a:noAutofit/>
          </a:bodyPr>
          <a:lstStyle/>
          <a:p>
            <a:pPr algn="ctr" eaLnBrk="1" hangingPunct="1"/>
            <a:r>
              <a:rPr lang="zh-CN" altLang="en-US" sz="2400" b="1" dirty="0">
                <a:solidFill>
                  <a:schemeClr val="accent5"/>
                </a:solidFill>
                <a:latin typeface="_x000B__x000C_" charset="0"/>
                <a:sym typeface="+mn-ea"/>
              </a:rPr>
              <a:t>十年前的少年们，撑起中国人工智能领域的独角兽</a:t>
            </a:r>
            <a:endParaRPr lang="zh-CN" altLang="en-US" sz="2400" b="1" dirty="0">
              <a:solidFill>
                <a:schemeClr val="accent5"/>
              </a:solidFill>
              <a:latin typeface="_x000B__x000C_" charset="0"/>
              <a:sym typeface="+mn-ea"/>
            </a:endParaRPr>
          </a:p>
        </p:txBody>
      </p:sp>
      <p:sp>
        <p:nvSpPr>
          <p:cNvPr id="284680" name="AutoShape 8"/>
          <p:cNvSpPr/>
          <p:nvPr/>
        </p:nvSpPr>
        <p:spPr>
          <a:xfrm>
            <a:off x="559462" y="1324753"/>
            <a:ext cx="7952216" cy="4357590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zh-CN" sz="3200" b="1" dirty="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284681" name="Text Box 9"/>
          <p:cNvSpPr txBox="1"/>
          <p:nvPr/>
        </p:nvSpPr>
        <p:spPr>
          <a:xfrm>
            <a:off x="807155" y="1031033"/>
            <a:ext cx="7456830" cy="41541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400" dirty="0">
              <a:solidFill>
                <a:srgbClr val="000000"/>
              </a:solidFill>
              <a:latin typeface="_x000B__x000C_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2400" dirty="0" smtClean="0">
                <a:solidFill>
                  <a:srgbClr val="000000"/>
                </a:solidFill>
                <a:latin typeface="_x000B__x000C_" charset="0"/>
              </a:rPr>
              <a:t>        2005年</a:t>
            </a:r>
            <a:r>
              <a:rPr lang="zh-CN" altLang="en-US" sz="2400" dirty="0">
                <a:solidFill>
                  <a:srgbClr val="000000"/>
                </a:solidFill>
                <a:latin typeface="_x000B__x000C_" charset="0"/>
              </a:rPr>
              <a:t>前后，一众天才少年在中国计算机界如群星涌现。他们就读于清华姚班与上海交大ACM班，是这两个著名的计算机科学实验班培养出的第一代学生，也是中国第一批在国际大学生程序设计竞赛（简称ACM-ICPC）中获得奖牌的本科生。</a:t>
            </a:r>
            <a:endParaRPr lang="zh-CN" altLang="en-US" sz="2400" dirty="0">
              <a:solidFill>
                <a:srgbClr val="000000"/>
              </a:solidFill>
              <a:latin typeface="_x000B__x000C_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000000"/>
                </a:solidFill>
                <a:latin typeface="_x000B__x000C_" charset="0"/>
              </a:rPr>
              <a:t>十多年后，他们已成为各家人工智能企业的创始人，公司估值总和已到百亿。他们分别是旷视科技的创始人唐文斌、印奇和杨沐，pony.ai的创始人楼天城，第四范式的创始人戴文渊，依图科技的创始人林晨曦。</a:t>
            </a:r>
            <a:endParaRPr lang="zh-CN" altLang="en-US" sz="2400" dirty="0">
              <a:solidFill>
                <a:srgbClr val="000000"/>
              </a:solidFill>
              <a:latin typeface="_x000B__x000C_" charset="0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浙江财经大学信智学院 陈琰宏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460454" y="465731"/>
            <a:ext cx="271335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accent5"/>
                </a:solidFill>
              </a:rPr>
              <a:t> </a:t>
            </a:r>
            <a:r>
              <a:rPr lang="zh-CN" altLang="en-US" sz="3200" b="1" dirty="0" smtClean="0">
                <a:solidFill>
                  <a:schemeClr val="accent5"/>
                </a:solidFill>
              </a:rPr>
              <a:t>什么</a:t>
            </a:r>
            <a:r>
              <a:rPr lang="zh-CN" altLang="en-US" sz="3200" b="1" dirty="0">
                <a:solidFill>
                  <a:schemeClr val="accent5"/>
                </a:solidFill>
              </a:rPr>
              <a:t>是程序？</a:t>
            </a:r>
            <a:endParaRPr lang="zh-CN" altLang="en-US" sz="3200" b="1" dirty="0">
              <a:solidFill>
                <a:schemeClr val="accent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681" y="1940724"/>
            <a:ext cx="521836" cy="4001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我</a:t>
            </a:r>
            <a:endParaRPr lang="zh-CN" alt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648000" y="3070452"/>
            <a:ext cx="806962" cy="4001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阿姨</a:t>
            </a:r>
            <a:endParaRPr lang="zh-CN" alt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073001" y="1345931"/>
            <a:ext cx="548734" cy="4001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是</a:t>
            </a:r>
            <a:endParaRPr lang="zh-CN" alt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42882" y="4242485"/>
            <a:ext cx="839242" cy="4001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儿子</a:t>
            </a:r>
            <a:r>
              <a:rPr lang="en-US" altLang="zh-CN" sz="2000" dirty="0" smtClean="0"/>
              <a:t> </a:t>
            </a:r>
            <a:endParaRPr lang="zh-CN" alt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714862" y="1818608"/>
            <a:ext cx="468039" cy="4001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的</a:t>
            </a:r>
            <a:endParaRPr lang="zh-CN" alt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616018" y="3842375"/>
            <a:ext cx="570591" cy="4001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打</a:t>
            </a:r>
            <a:endParaRPr lang="zh-CN" alt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368502" y="3470562"/>
            <a:ext cx="758546" cy="4001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篮球</a:t>
            </a:r>
            <a:endParaRPr lang="zh-CN" alt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4906340" y="1345931"/>
            <a:ext cx="706542" cy="4001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朋友</a:t>
            </a:r>
            <a:endParaRPr lang="zh-CN" alt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529261" y="5027239"/>
            <a:ext cx="839242" cy="4001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游戏</a:t>
            </a:r>
            <a:r>
              <a:rPr lang="en-US" altLang="zh-CN" sz="2000" dirty="0" smtClean="0"/>
              <a:t> </a:t>
            </a:r>
            <a:endParaRPr lang="zh-CN" alt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696681" y="5243150"/>
            <a:ext cx="839242" cy="4001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高手</a:t>
            </a:r>
            <a:r>
              <a:rPr lang="en-US" altLang="zh-CN" sz="2000" dirty="0" smtClean="0"/>
              <a:t> </a:t>
            </a:r>
            <a:endParaRPr lang="zh-CN" altLang="en-US" sz="2000" dirty="0"/>
          </a:p>
        </p:txBody>
      </p:sp>
      <p:sp>
        <p:nvSpPr>
          <p:cNvPr id="17" name="AutoShape 2" descr="data:image/jpeg;base64,/9j/4AAQSkZJRgABAQAAAQABAAD/2wBDAAgGBgcGBQgHBwcJCQgKDBQNDAsLDBkSEw8UHRofHh0aHBwgJC4nICIsIxwcKDcpLDAxNDQ0Hyc5PTgyPC4zNDL/2wBDAQkJCQwLDBgNDRgyIRwhMjIyMjIyMjIyMjIyMjIyMjIyMjIyMjIyMjIyMjIyMjIyMjIyMjIyMjIyMjIyMjIyMjL/wAARCAEsAS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2iiiitDmCiiigAoowfQ0EEdad0OzCiiikIKKKKACiiigAooooAKKKKACiijBPQE/SgAoowfQ/lRTAKKKKQBRRRQAUUUUAFFFFABRRRQAUUUYPoaYBRRRQAUUUUgCiiigAoooJAGScAc5oAr3t7b6fbNcXMmxB+ZPoB3NcXqHiy9unK2p+zRdPl5c/U9vwqnrmqvql+zgnyEO2Jfb1+pp1ojatBFZmOKMWwLNdnjy4u4b156d6+bxePnWm6dJ2X5/5H0uFy+nQgqlZXf5fLqQWgudT1CK3a6l3StjezFscE+vtTINSv7R8w3cyYPTeSPyNXPtulWbBbXTjdFf+W1zIwLe4VelKjaTqTCI2/wDZ0zcJIjloyewYHkfUVxL+7P3vV/nax3tp6yh7vovy3/A2dJ8WrK6waiFRjwJl4X/gQ7fWuqHIyOleZ37PbxpprWqQvAxMhHLSP/eJ9MdBXR+EdWaZG06ZstGN0JPXb3H4fyr1sDjpc/sKru+/n2Z4+PwEeT29JWXVeXdHU0UUV7Z4YUUUUAFFFFABQSAMk4A6k0VwXxD8QPAi6NbOVaVd9wwPO09F/HqfbHrVwg5uyJnNQjdieIfiGsEj22jKkjDhrpxlc/7I7/U8Vw95req37lrrULmT28wgD8BgU7Q9EvNf1FLO0ABxukkb7sa9yf8ADvXQXzaP4YkNvDoMl9MjFDd6irKjMOoRPTmutKEHypXZxNzmuaTsjlYb+8gffDd3EbDukrD+tdPo/wAQdTsnVNQP2636EtgSL9G7/j+dVx4m0u7OzUvDFh5R/js8xSL7j1qtrGg28NguraRctdaW7bGLjElu391x/X/Jb5ZaTQlzR1gz13TdStNWsku7KUSRNx6FT6Edj7Vbrxbwpr76Dq6Ozn7JMQlwnbH976jr9M17UylSOQQRkEdCPWuWrT5HY7KVTnjcSigAnoCaKyNAooooAKKKKACszU9YisP3ajzJ8fdzwv1/wqXVb77BZNIuPMY7UB9fX8K5zS9Nl1i8dPN2hRveQjJ5P866qFGLTqVNkcmIryUlSp/EyO41W9uSd87Kv91PlH6VVEsgORI+f9411J8GxAEm/cAdSYx/jUD+F7UIdmqIX7bguM/nXVHEUErR/I45YXEN3l+a/wAzJttZvbZh++Mif3ZOf16iul0/U4dQT5fklUfNGev1HqK410aORkbGVJBwcjinQzSW8yyxMVdTkEVVXDwqK60ZFHFTpuz1R31FQWV0t7aRzqMbhyPQ9xU9eU007M9lNNXQUUUUhhWZ4guDbaFduvDMuwf8COK06yPE8Zk8P3OP4SrfgCKwxTaoTa3s/wAjowqTrwT2uvzODtIYZ5Sk90lsgXIdkLZ9sCtAgQeGJxC4fzr0I7qMbkVcr17E81j1qaZNG1rcafdZSC4ZSs2OIpR90n27H2r5GjJX5dm09T6+vF25t0mtP6+8oQWs90zrbxNIyLuZUGSB0zimywSQ7fNRk3LuAYYJGcZx+FbLm6stFu7Qqqz282yQbQS0b9CD1xuAwfeojpr3mqTRmdhBbKBNPKxYIABnk++cCm6GiS3/AK/KwliNW3t/w353Jb6OO8h0ma4uUgeW1IeV1LZ2thc455H8qp2Ei2GuW7RTLKiTAeYoIDKeD156Gk1W7S7ulMUbR28caxQqwwdg6H8eTVeyiNxfW8IGd8irj8ap1E6y5d7rX0sSoWovm2s9P68tD1TgHGR+dGR6j86zzoenZP8Ao5/77b/Gk/sPTv8Angf++2/xr7ZKnbd/d/wT4dupfZff/wAA0cj1H50ZHqPzrO/sPT/+fc/99t/jS/2Hp/T7Oc/77f407U+7+7/givV7L7/+AX8j1H505FDuFyPzqJfDelhRm2JPf943+NL/AMI5pX/Psf8Av43+NTen3f3f8E0Ua3Zff/wC01uM/K6/QmvA9fu2vvEOoXDHO+dgPoDtH6CvcR4c0sEf6Mf+/jf414RqdubTVr23YYMU7pg+zHH6VvhbXdmc+KU0lzJL53/RHpngzTpbTwDPd2cUjX16WZTHIEbAO1cMcgY5P51x2v8AiW+vdObRr2a2vzBN5gvo+d3svA45IzXWeGdUnm8A21pYXP2a8S4+yiXyfMCFmJUsOwOcZ5wa4TUNIvNC1WAa1attdxIwVgRKob5sEf55p00nOXNvcVVtU4qO1tTqPC3g3T7yJRrSsktxGGhAu0BbPI2oPmzt65/KvQYPDGk22k3GnW1lHFBcJskwMluMAknkkVyV8mg3egXPibQP+JfdWZKLcJEVJPAKle+Q2M/4VX8G+NdWvLhLW+EUlpawvLc3T53hQOMnpnPHvWU1Oack9uhtTdOnaLW/U83mhaC4lgflo3ZG+oOP6V7l4NuhqHg/TZJmy6x+WSTzlSV/kK8PuZvtN3NORjzZGfHpkk/1r13wToFnN4SsZrmEmSUM+d7DgscdD6VtiEuVXMMNzc75Vc7RQijClQPrVZ7cb/kZQvuelVf+Ec0r/n1P/fxv8aP+Ec0r/n2P/fxv8a5F7Pu/u/4J2v2j+yvvf+RakgCR7g4JHWq+R6j86b/wjmlf8+p/7+N/jR/wjelf8+x/7+N/jTTp9393/BJcavSK+9/5Dsj1H50uR6j86qXHh7TUIK25Cn/po3+NRf2Hp/8Az7n/AL7b/GqSp9393/BM37VO1l9//AMfxLMWvYogflRM/if/ANQq54N/4+rr/cX+ZrL1u0js71UhTbG0YIGSeeh61Dpupy6XO00aqwZdrI3QivQ9nz4flgeWqnJieafRnXeIkNwLK03skc84R9vcYzUFzbaBYSCCaxJYKDkQs/6ipNRuo5r/AEhdy+Y0wcpnkArSatdLFe7W1S4tjsB8uODePrnFcMOa0Y69dvU9Ko43lPR6pa27ebRW87w5j/jxf/wHeqviDTbKKwgvbRPKV2AK4IBBGQcHoeK0rOC5v4TLBrlyVDbctAF5/EUzxQrJoUKO5kZZUBcjG44PNawnarFJvfu/8kZVIc1KUnFbaaL9Gyh4YlJjuISeFIcfjwf5Ct+ud8MId9zJjjCr/M10VRibe1disI37JXCiiiuc6QqOeFLiCSGQZSRSrfQ1JRRJJqzHFtO6PK7y0lsLuS2mHzxnH1HY/iKdLfyy2UNodiQxZIVFxuY9Wb1Pau71zQ49WiDqRHcoMI56Eeh9q4O7srmwmMV1E0bds9D9D3r5LGYSphpO3wvr+jPrsFjKeJir/Eun6o67QrGbVrKynkj3Ku+3mLHBdFIZD74YY/OsrxBb3em2NrayptMzPPOy8q0hY4Ge+BVrw/rVjaaRLaXkojJY7QEkbJ9SQf0GKzdevra6ECW8iSKuSzBXXB9PnY1tUnT+r3T963fXp0+X4mNKFT6y017t+3r1+f5GfLfSz2UNrIEZYSfLcj51U/w59O9bXhHTmnvzeuv7qDhT6uf8BVLSdAutUdXKmK27ysOv+6O5rv7W1hsrZLeBNsaDgdfxPqTV5dg51aiq1Nlt59vuIzHGwpU3Sp7vfy7/ADJqKKvQLiFffmvpG7HzcY8zILVcuW9Kt4FFFQ3c2jGysFFFFIoK8e+JWhvZa2NTjX/R7z7xA+7IByPxAz+dew1T1TTbXVtPls7yPzIZBgjoQexB7EetaUqns5XMa9L2kLHhvhjxHceG9S+0Rr5sEgCzw5xvHYj3HY11niiOLxy1ld6Le2jGGNla3nk8qUEkHoeK5zxH4N1Lw9K8mxrmxz8txGucD/bH8J/SucwDzwfQ138sZtTi9TzOaUE6c1odrD4d12z0ibTr/UbDTdMlkEsvmzqxJGOmOT0HGewrO1TV7Cz0t9E0LzDbyMGuryQYe5I6ADsn+frzeMnOOfWrumaVfaxdC30+2eeQ9do+Vfdj0Ap8ltZMXPfSK/UTStNn1jVLewtxmSZtuf7o7sfoOa+hrS1isrOG1hGIoUEaD2AxXO+EPCMHhu1aR2Wa+lGJJQOFH91fb3711FceIq87stkehhqLpxu92FFFFc51BRRRQAfhTXUMhX1FOooA5bxDYtPaCZFJeEkkAdV7/wCNcpXqhGRg9K4zW/D7QTtLZLujPJjHVfp6j2r0cHiElySPGx2Ed/aR17mGtzMtytwJCZVYMGPPI6V1Fl4re4uobd7NQZHCFhJ0z3xiuSIIJBGCOoNOjkeKRZI2KupypHY12VaEKi2OGjiKlJ6P1O21TxLDYT+RFH50g+/82Avt9a5zVtcm1RUjMQjiU7toO4k/WstVaRwqhmdj0HJJro9I0MwutzdqN45SPrg+p9/asPZUsOlJ7nS61fEtxWiL+kWZsrBEcYkc739j6flV+iivPlJyk5M9KEVCKiugUUUVJQUUUUAFMkhinTy5Y0kQ9VdQRT6B1H1oaTVmNS5XdHOaZoOmXdl5kttl/McZVyvAPsa07fQ9MtWDRWUW4dGYbj+uaTQ/+Qb/ANtZP/Qq0aieGoxqNqCWvZFU8VXlTSlNvTuwoHJApVXcwX1OKtLaqpBLE4/CrbsJJskEUY/gX8qfRRWZvYKKKKBhRRRQAUUUUABAIweh4rCvfB3h6/kMlxpVvvPJaMFCf++cVu0U1JrZkyipbo5qHwD4aiYMNMRiP+ekjsPyJrft7W3tIRDbQRwxDokahR+Qqaim5SluwjCMdkFFFFSUFFFFABRRRQAUUUUAFIUVuqg/UUtFAGbf6dZzhWkto2OeuOfzrPGh6duB+z/hvb/Gt+SMSLg59eKryQeWu4Nnkdq1jVmlZNnLUoQb5nFGJocaJaSlUUHznXIHOAeBmtSs3RP+POX/AK7yfzrSrSr8bMqPwIKKKKyNQooooAKKKKACgdR9aKB1H1pg9jO0P/kG/wDbWT/0KtGs7Q/+Qb/21k/9CrTjOJFPvV1fjkZ0fgj6IfFE5dW2nAPU1doorBu52RjYKKKKRQUUUZHrQAUUUUAFFFFABRRRQAUUUUAFFFFABRRXJeL9fksFWxtG2zyLl3HVF9vc1jXrRowc5GlKjKtNQia+o+I9N0yQxz3AMg6pGNzD6gdPxrOTxzpbPgi4Qf3jHx+hrgIbW5uY5ZYYZZVTBkZVJxn1rQbw5fxaQ+pSII406xOCHxnGcYrxv7RxM23Tjpvt0PY/s/DQSVSWu3zPTLLUbTUIvMtZ0kUddp5H1HarQrxqyvrjT7pLi1kKSKfwI9D6ivVdG1OPVtNiuoxgtw65+6w6iu/B45V/dkrSOHGYF4f3k7xZoUUUV6BwhUcys0YCjJyKkpP8aBSV0c7ooIs5c/8APxJ/OtGqejn/AIlsw9buT+dXK3qfEzjpK0I+gUUUVBYUUUUAFFFFABQOo+tFA6imD2M7Q/8AkG/9tX/9CrcS2QYLHcf0rD0P/kG4/wCmr/8AoVdBFu8pdwwcU6/xP1DDJOC9EPooorE6grO1nWbHQtOe9vpfLiXgADLO3ZQO5rRryD4saik+sWVlHOr/AGeJnkjVslGYjGfQ4FZVqns4OSNKUOeSQar8VtSndk0y1htY+zyjzH/LoP1rnn8deJ3fedXmX2VVA/LFc9RXlyrVHuz0VSgtkdjZfEzxJaMPNmgu0HUTRAH81xXV6d8WtPmAXUbGe2bu8R8xP6GvI6KqOIqR6kyoU5dD3n/hYXhfy9/9qL/u+U+fyxVTSviFYaz4kg0q0hl8qVXxPJ8uWAyAF9MA9favEa3vBMcknjTShGCSJ9xx/dAJP6VtHFTlJIxlhoRi2fQdFA6UV6JxEMlzBC22WeNG64ZwDTP7Qs/+fuH/AL+D/GsqW1t7vxRIk8UcqraqQHXODuq+NG0w8/YLfH/XMVpyxVr3OdTqSb5UrJ2Jv7Qs/wDn7g/7+D/Gj+0LP/n7g/7+D/Gov7G0z/nwt/8Av2KP7G0z/nwt/wDv2KP3fmO9XsvxJft9n/z9Q/8Afwf415Xrtx9p1y9lLbh5pCkHPyjgfoK9P/sbTP8Anxt/++BXm/iaw+wa5OioFilw8YAwMHqPwOa8fOUnRi433PYyZy9s1O2x1Xh22n0Dw9dXl3hlI85Y1bPy7f5mqWl+M7m71SK2ureHyZ3CDYDlSeB1607wjqbXNpd2WoXCPbqg2rK/IXGCP93H5Ve0/Q9Bs3fVLac3CQAuMSB1TAz2749ayp88oQdGVordPffU1qckJ1FWjeT2a/Aw/GsVpbX1tb21rHCwjLsyAKGBPTA/n71a8CXqQ/bYJpURPldd7Ac8g/0rK8Q+IU13ylS28oRMxDMcswPTtx9K2fBmjwTWU91dW6SCRwse9c8DqR+J/SsMO41MfzQfu+S8jbEKVPAcs173m/M67+0LP/n6g/7+D/Gj+0LP/n6g/wC/g/xqL+xtM/58Lf8A79ij+xtM/wCfC3/79ivpP3fmfO3q9l+JL/aFn/z9wf8Afwf40fb7Pj/SoP8Av4Ki/sbTP+fC3/79ij+xtM/58Lf/AL4FH7vzF+97L8Sn4fVJbCfOCDcSkfnV2aIREYOQe1WILeG2iEcEaxoDnaowKhug28HHy4wDQ5c0m0KNPlgk90QUUUUEhRRRQAUUUUAFZV/rsFnIYo086UHBwcAH6/4Vb1KdrbTp5kOHVflPoTxWXpFv9mtIJ4okkvrtm8ov91FHVv8APtW9OMVHnlqc9WcuZQjp1v8AgQabrkmmRCKWzOwsW3ZKtyc8Z4rrrG9gv7cT277kPB7EH0I7VitJPFHMbyAS2jXLpIJAdygkBWXP8NVNJD6V4mlsAx8qQEDP0yp+vanUjGonJKz39e4qVSdFxi3eL02tbsddRRRXGemZuvakNG0G/wBSIB+zQPIAe5A4H54r5hjvLi41B5rhzLNcyZkdjyzMev5mvov4gRNN4D1pF6/ZWb8iD/Svm23I+1wZ/wCeqf8AoQrjxOrSZ1YfRNnV6l4b1fSmYXVlJsH/AC1jG9D+I/rWVXsvifxJ/wAI3DBMdPuLpJ5fKzEwXax6A57nt9K5y/8AEEU0ka3/AIDuy8rbU80Rqzn0HQk1xez7HUqnc89xRXXPdaQ181mfAWoi6EfmmFZcME/vYz0p76rpWlossvgG7iBcIrTENlj0HOeTS9mx+0Rzmk6Lf63M0VjGXK4yccD6noK9Z8GeCX8PIb2aaGa/kXbuA+WNe4X+prn/APhLdVtpEgh8H6pAz/ciXYpbHotaui+M9XvNXg0ibQNUtZXQyF5NuEXn5iPTPFdeHhFSuzmrzk42R3m6eIAyMhBOOBVgHIBrMV7s48yOVh15Wi61RrJI2ltp9jNtLKmQvufavQSbdkcTairsZH/yNc3/AF6L/wChVr1zyXMo8SzymF9n2Rfmxx97rV+11RryNpIrafYGKgsmN2O49q0qJ6PyRhRaV15s0qKqfaZ/+feX/vmj7TP/AM+8v/fNZHQW6yNe0WLWrTyyfLmTmOTH3T6H2NXPtM3/AD7yf980ounGPMjdB6kVFSnGpFxkrplQnKElKLs0eU3+kXumyFbq3cL2kAyh+hqtHNKsbxRyuEkI3IjEBvTIHWvZhtkXkZBpqwQo25Io1b1CgGvIllHvXhOy9D1o5s+W04Xfqeb6L4UvNRkSS4R4LbqWYYZh6KP6mvR7e3jtYEhhQLGihVUdAKmor0MNg6eHVo79zgxOKqYh3lt2Ciiiuo5gooooAKDggg9KKRhuUjOMigDPbBY7RgZ4FJT5I2jbBHHY+tMrQ5n5hRRRQIKKKKAIL23+12U0AOC64B9+1Ymm3TeXDb7kivrN28tZDhXU9UJ7H/61dFVW50e11KQeauH/AL6nB/8Ar1tCcbOMtjCrTk5KUdyK+uJrhFW9jis7VWDOTKHaTByFUCq2ipJqWu3GqFSsS5CZ7nGAPwH86j0bw/aXlt587StiRl2BsDg4+tdTFDHBEsUaKiKMBVGAKJzjTTjHfYKVKdWSnPbfzfb7iWiiiuU9Eraharfabc2jfdnieI/8CBH9a8f+Hel2kOmzyyQI1/FctDKzqCybcAAZ6dzXtNePeL49S8E+LpNVsYUk0vVpFMquDtSbODyOhPUevI7VzYmDcbo3oSs7HV+I9FTX9En09pPKdsPFJ/cdTlT9P8a4fWdM8TatcafJqOgSzXNiCnn2V+sazocZBBGQDjnGK9OPBIpK402tjpaOT0bTdUl1fUPEOtQR21xPCtvDaxvv8uMHPJ9Sat3mmNrFvc2kbKkyhZYWboHB4z/Ktm5L4ChflPU4qrpxddTfAOCnPHuKF8QPYwL6DWLjVrTUrrRJFuIFCN5d6qxy4O4ZHpnnFdR4asJ1vbnWtVmgF5cqI0ijcFYYx2z60uqqha3D4xuPX6VqWMdt9jjzjp/Wuqi7yOerpE01ljc4V0Y+gOaV0WRGR1DKwwQe9Z1qsS6kfLx9w9Kk1DWtM0kr/aF/b2xf7okcAn8OtdZzPzKY0JhdEGZvspXGzPOM52/StYtFbxgMyRoBgA8ACuZvviJ4YtQqLrVl5z/dUufz6VSfxb4UhIk1LxFaGRuQnmc/yqpSnLcyhCEPhOtOp2YOPOX8jViKaOYZidXHsa4keP8AwMeBqlhj1Mpz/KlXxb4QuX3WHiCzSYc7fMP+FKzNOZdzuKbIAYnBGRtNcpZfEPw1M7W82tWQuE6jeRn9Kuv408NeW/8AxObP7p/j/wDrUWYcy7mvZMWtwTViuPtfiJ4QjtwG8Q6eD/10P+FWP+FjeDv+hi0//v7/APWosw5l3Ooorl/+FjeDv+hisP8Av7/9aj/hY3g7/oYrD/v7/wDWosw5o9zqKK5f/hY3g7/oYrD/AL+//Wo/4WN4O/6GKw/7+/8A1qLMOaPc6iiuXHxG8HkgDxFp+T/01/8ArV0VvcQXduk9tNHNDINySRsGVh6gjrSsNNPYmooooGVLmTc+wdB1+tQVauIQQXXAI6+9VatbHPO99QooopkhRRRQAUqkqwI6g0lPhVTKAx+nuaYLcreG+dJz/wBNpP8A0Ktisjw5/wAgr/ttJ/6FWvSq/G/U0w/8KPoFFFFZmwVDc2sF5bvb3MMc0LjDRyKGUj3BrJ1/xZpXhxB9tuMzMNyQRjdIw+nYe5rz2/8AixqFw5TT7SG1Ts0v7x/6CtIUZT2RjUxEKe71PRbq1a3fgZjJ4P8ASq9ebaT4q1zU9etIbvUZnhdzujUBVPBPQCu9S6YDDDcP1rzsXQ9hPl76nbhK/t4OS6aC3F6YHK/Z5CPXIAP0qvZ6gX1JwLeT7nqPUVeE8TjBOPZhUEc9vbXU8rMqokRZto7Z9q54pt6HTJpLVGjJBFcKvmxhscgN2rSgsLaOBF8leBXBah4xkZgump5YByZJVBJ+gqey8f3UZC3lrHMv96I7G/I8V6lHC1EuZo82ri6bfKmd5HbQQsXjiVWxyR6V86atfz6nq91eXLlpZJGJJPQZOAPYDivdtK8Tadq58qKQxz4/1Uowx+nY18/TjMsoHdm/ma1jFp6mNSSkk0c7aSie9vNSm5SDOwfy/wA+9Q2saXPnalfsWjU42/3j6UWQLaJfxD76sCR7f5FVBdSGxFphfL378960Mx13dC6kVkhSFVGAF9PeoFd43WRGKupyCO1FIelMi5q30peGz1WL5ZAdsmPUf5NbzPvtmcHhkyPyrnJPk8MqG/jmytb8KldORT1EI/lUlHIKTjrS5NNX7tOqiGGTRk0UUwDJoyaKKADJr2H4Eapc/b9U0hpC1oIVuUQnhH3bTj0yCM/SvHq9U+BH/I1an/14f+1FqZ/CXT+JHv1FFFc52lW6dshOcdfrVer04UxHdxjoao1cdjCa1CiiimQFFFFABQOo+tFORgrqSMgGmDK/hv8A5BQ/67Sf+hVsVj+GznSs/wDTaT/0KtilV+N+pph/4UfQKKKZK2yGRvRSf0rM16Hzf4g1CTVPEGoXsjFjJO2Oeig4UfQAVm0pbcxb1JNJXqxVlY8KTu7s0rG7ltLiG7hIEsZDKSMiu6s/GunyoBdRy28nfC71/Ajn9K89h/1Ip9Z18LTr2c9zfD4upQ+DY9KbxZoqjP2st7LG2f5Vjy+KUv7me2s4nVHiIaSTgkZHAHauNq3o/wDyEJP+uf8AUVhDL6NN82rOieY1qi5XZehu0UUV0nMKrFGDKSrKcgg4INcmxJdieuT/ADrq65Q9T9axrdDal1Ofl/4lOrtIy5tbnO7jp6/59KqX2nPat5sQ8y2blXXnH1rpbi3iuoWilXcp/T6Vjiz1LTWP2R/Pg/uH/D/CsjUxN49at2dhNevwCkI+9IegHtV37dcbudHQv67D/hTzBqupDZNi2g7qBjP4UXFYjcLqeoQ2luP9Et+rDvW9L/qn/wB0/wAqjtLOGyhEUQ46knqx96lkBMbgcnaePwpDOJX7tOpUifA+X9RQylThhg1ZAlFFFABRRRQAV6p8B/8Aka9T/wCvD/2oteV16p8B/wDka9T/AOvD/wBqLUy2Lp/Ej36iiiuc7Spdbg4yfl7e1QVauZF27OrfyqrVrY557hRRRTJCiiigAoHUUUDqKaB7EHhpcaWT6zSf+hVs1heHZwmmhWHHmvz6fNW7SrfxH6l4Z/ul6BVTU38rSryT+7BI35Kat1meI5PK8Maq/wDdtJf/AEE1C3NJOyZ82L9xfoKWkHAH0pa9Q8MtQ/6kU+mQ/wCpFPrRbCCprG4S1vC8mdjLtJ9KhpCAetDVxp2Z0H9oWn/PzH/31S/b7P8A5+Y/++q53YvpRsX0qeQvnOh/tCz/AOfmP/vquTOo2W4/6VF1P8VW9i+lcOwG48dzWFaNrG9Gd7nWf2jZf8/UX/fVH9o2X/P1F/31XJbR6UbR6Vz2N+Y67+0rL/n6i/76pP7Rsv8An6i/76rkto9KNo9KLBzHW/2jZf8AP1F/31SzapaQ2jMsqyPJ8qqpyTXI4HpVpMIUO5QpUclufTpTSE5CjCrIhYkFl7Dv1xSyAMGjx8yjIGOvFAbaGKgKAQCd3GOaOQUG5SDg+n5Dr75NWQVKKPp0oqSgooooAK9U+A//ACNep/8AXh/7UWvK69U+A/8AyNep/wDXh/7UWplsXT+JHv1FFMkkEa5IJ9q5zsbsU5V2SsO3UUynSSNI2WptaHO99AooooEFFFFABQOoopHDFGCttYggNjofWmBS8Orus1B6CWQ/+PV0Fcv4d0u80jTWtr29+1ymVnD4IwD25/P8a6G2d2yGOQBRVfNJyQ6HuwUWT1g+NJPL8Gau3/Tqw/Pj+tb3euY+ILbPAuqH1jVfzdaiPxI2qfA/Q8BooPWivTPDLUP+pFPpkP8AqRT60WwgooopgFFFFAE0VtNNBPLGhZIFDSEfwgnaD9MkVwDfeb6n+de4fDO2ivNT1O3nQPE9mUdT0ILCvEZlCzyKOgdgM+xNclaV5cvY66MLR5u4yiiisjUKKKKACnK/G1xlf1H0ptFAE4uMLtG4g9WOM0xpOMLu56lup9vao6KLisFFFFAwooooAK9U+A//ACNep/8AXh/7UWvK69U+A/8AyNep/wDXh/7UWplsXT+JHv1RzjdC2e3NSHNZ7uznLGsEjqnKyG0UUVZgFFFFABRRRQAUUUUAFTQTLHkMDyetQ0UPUadnc0VZXGVORXI/E19nge7H96SJf/HxXU2wxF9TXG/FZ9vg3bn791EP5n+lFNe+i6r/AHbfkeJUUUV6J4xZiYeWBkZqSqVFVzCLtFUwzD+I/nS+Y/8AeNPmAt0dqrpOQfm5FT5BHBzTTuB3vwr/AOQ5f/8AXp/7OK8Nn/4+Zv8Aro3/AKEa9y+FYzrt8PW0/wDZxXiF7E8F/cwyKVkSZ1ZT1BDEEVxVf4jO6n/CXzIKKKKkoKKKKACiiigAooooAKKKKACiiigAr1T4Ef8AI1an/wBeH/tRa8rr1j4DQyHxJqswU+WtmqFscAlwQP0P5VM/hLp/Ej3Z50TjOT6CqTHLE4xk06YYmf60yskrGspNhRRRTJCiiigDE/ta59I/++aP7WufSP8A75qjRXVyR7HB7Sfcvf2tc+kf/fNH9rXPpH/3zVGijkj2D2k+5e/ta59I/wDvmj+1rn0j/wC+ao0Uckewe0n3NBdZu1+6UH4Vl+I/N8RaLLYTGJWJDxuF+646fh2/GpKKFFJ3sDqTas2eOXdncWNy1vcxNFKvVT/MeoqCvYb3T7TUYvKu7dJkHTcOR9D1Fc7deBLCTJtrmeA9g2HH9DWqkZWOAorprnwPqcOTBJBcL7NtP5H/ABrFutJ1Cyz9psp4x6lCR+Y4qroRToo60UAFeleEdK0/XfCsYvrVHkgleNJB8rY4IBI5PXvXmwBYgAEk8AAcmvafCmlPo/h63tphic5llHozc4/AYH4Vw4+pyU1Z2dz0Mup89R3V1Yj0rSoPDd7Lc2CMryR+Wwdiy4znIrA8S+CdK8S6i+oyh7O7k5le2wBIfUqeM+46967/AMtZV5UOQc7T3qC/tYXtzcQII2X76Dpj1Fc+FxHN7s9X3OnGYdxXNS0XVHlf/Cp9M/6Cd7/3wn+FH/Cp9M/6Cd7/AN8J/hXf0V6HKjy+eXc4D/hU+mf9BO9/74T/AAqhrXw20/TNGu72PULt3hTcFZUweQOcCvTq53xbqFkPD2o2pvLf7QYsCHzV3k5HGM5oshqcrnjX9nx/89G/IUf2fH/fb8hVw9aKOVGnMyn/AGfH/fb8hR/Z8f8Afb8hVyijlQczHaPoMOpaxaWUk8iJNIELKBkcdq7r/hU+mf8AQTvf++E/wrmPDc0dv4k0+WaRI40mBZ3bAUYPJNewW13bXkfmW1xDOg4LROGA/KjlREpyOG/4VPpn/QTvf++E/wAKP+FT6Z/0E73/AL4T/Cu/oo5UTzy7nAj4T6XnnU74j02p/hXceHbS38L6d9h0qFI42O6R25eRvVm7/wAhU1FLlQe0kupf/ta5JyRH/wB80n9rXPpH/wB81Roo5I9h+0n3L39rXPpH/wB80f2tc+kf/fNUaKOSPYPaT7l7+1rn0j/75o/ta59I/wDvmqNFHJHsHtJ9woooqjMKKKKACiiigAooooAKKKKACjp0oooApXWkade/8fNlBIT/ABFMH8xzWNceB9LlOYXuIPZWDD9a6aindgYul+FtN0qUTIrzTr0klOdv0HQV09tddI5Dz2Y/yqlRWValGrHlkbUK0qMuaJtlZAc7WHfA/mKvwqJIH81QQVOSOhBHp61g2moSWoKFRJGTnaxPB9jUt3rE1zEYlRYkIwcHJI9K4YYOUJ76HpTx8Jw21M6iilH3hn1r0jyDzHxn8QHEk2l6K5TYTHNdDg5HBVPT/e/L1rziJxHOshGSDknua67UtA1L+07onSrhszOQRASCCxIOQKq/2BqH/QIuv/Adv8KlxbZvFpKyMv7dB/eP/fNH22D+8f8AvmtT+wNQ/wCgRc/+A7f4Uf2BqH/QIuf/AAHb/CnqGhl/bYP7x/75o+2wf3j/AN81qf2BqH/QIuf/AAHb/Cj+wNQ/6BFz/wCA7f4UahoY9xdxPAyLkluORTdJ1e90S+W7sJvKkHBHVXHow7itr+wNR/6BFz/4Dt/hR/YGof8AQIuv/Adv8KTi2NSVrHqPhXxVbeJ7N2RDDdQ48+EnIGehB7g4rfrhfh7pl3YS373FnLbo6Iql0K7iCc4zXdVRhK19AooooJCiiigAooooAKKKKACiiigAooooAKKKKACiiigAooooAKKKKACiiigAooooAKKKKACiiigAoyfU0UUDDJ9TRk+poooAMn1NGT6miigAyfU0ZPqaKKADrRRRQIKKKKACiiigAooooAKKKKACiiigAooooAKKKKACiiigAooooAKKKKACiiigAooooAKKKKACiiigAooooAKKKKACiiigAooooAKKKKACiiigAooooAKKKKACiiigAooooAKKKKACiiigAooooAKKKKACiiigAooooAKKKKACiiigAooooAKKKKACiiigAooooAKKKKACiiigAooooAKKKKACiiigAooooA//2Q=="/>
          <p:cNvSpPr>
            <a:spLocks noChangeAspect="1" noChangeArrowheads="1"/>
          </p:cNvSpPr>
          <p:nvPr/>
        </p:nvSpPr>
        <p:spPr bwMode="auto">
          <a:xfrm>
            <a:off x="155602" y="-144463"/>
            <a:ext cx="304853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698" y="2263964"/>
            <a:ext cx="3155664" cy="3957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345687" y="2340834"/>
            <a:ext cx="706542" cy="4001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小明</a:t>
            </a:r>
            <a:r>
              <a:rPr lang="en-US" altLang="zh-CN" sz="2000" dirty="0" smtClean="0"/>
              <a:t> </a:t>
            </a:r>
            <a:endParaRPr lang="zh-CN" alt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7194530" y="1755385"/>
            <a:ext cx="758546" cy="4001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羽毛</a:t>
            </a:r>
            <a:endParaRPr lang="zh-CN" alt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9" grpId="0" bldLvl="0" animBg="1"/>
      <p:bldP spid="20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浙江财经大学信智学院 陈琰宏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Picture 2" descr="https://timgsa.baidu.com/timg?image&amp;quality=80&amp;size=b9999_10000&amp;sec=1505495495551&amp;di=6ca902344ecfd617172eab862c57f146&amp;imgtype=0&amp;src=http%3A%2F%2Fupload.gezila.com%2Fdata%2F20160903%2F67101472868293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070" y="1885529"/>
            <a:ext cx="3615519" cy="203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1205" y="2215791"/>
            <a:ext cx="1205065" cy="4001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dirty="0" err="1" smtClean="0"/>
              <a:t>int</a:t>
            </a:r>
            <a:r>
              <a:rPr lang="en-US" altLang="zh-CN" sz="2000" dirty="0" smtClean="0"/>
              <a:t> a, b; </a:t>
            </a:r>
            <a:endParaRPr lang="zh-CN" alt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48737" y="3121697"/>
            <a:ext cx="2454961" cy="4001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d</a:t>
            </a:r>
            <a:r>
              <a:rPr lang="en-US" altLang="zh-CN" sz="2000" dirty="0" smtClean="0"/>
              <a:t>ouble f (</a:t>
            </a:r>
            <a:r>
              <a:rPr lang="en-US" altLang="zh-CN" sz="2000" dirty="0" err="1" smtClean="0"/>
              <a:t>int</a:t>
            </a:r>
            <a:r>
              <a:rPr lang="en-US" altLang="zh-CN" sz="2000" dirty="0" smtClean="0"/>
              <a:t> a, </a:t>
            </a:r>
            <a:r>
              <a:rPr lang="en-US" altLang="zh-CN" sz="2000" dirty="0" err="1" smtClean="0"/>
              <a:t>int</a:t>
            </a:r>
            <a:r>
              <a:rPr lang="en-US" altLang="zh-CN" sz="2000" dirty="0" smtClean="0"/>
              <a:t> b) </a:t>
            </a:r>
            <a:endParaRPr lang="zh-CN" alt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906228" y="2415846"/>
            <a:ext cx="1097470" cy="4001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dirty="0" err="1" smtClean="0"/>
              <a:t>cin</a:t>
            </a:r>
            <a:r>
              <a:rPr lang="en-US" altLang="zh-CN" sz="2000" dirty="0" smtClean="0"/>
              <a:t>&gt;&gt;a </a:t>
            </a:r>
            <a:endParaRPr lang="zh-CN" alt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221840" y="3721862"/>
            <a:ext cx="706542" cy="4001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Max </a:t>
            </a:r>
            <a:endParaRPr lang="zh-CN" alt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796205" y="4014581"/>
            <a:ext cx="839242" cy="4001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dirty="0" err="1" smtClean="0"/>
              <a:t>cout</a:t>
            </a:r>
            <a:r>
              <a:rPr lang="en-US" altLang="zh-CN" sz="2000" dirty="0" smtClean="0"/>
              <a:t> </a:t>
            </a:r>
            <a:endParaRPr lang="zh-CN" alt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642096" y="2579287"/>
            <a:ext cx="505697" cy="4001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dirty="0" err="1" smtClean="0"/>
              <a:t>int</a:t>
            </a:r>
            <a:r>
              <a:rPr lang="en-US" altLang="zh-CN" sz="2000" dirty="0" smtClean="0"/>
              <a:t> </a:t>
            </a:r>
            <a:endParaRPr lang="zh-CN" alt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750849" y="4224179"/>
            <a:ext cx="1396943" cy="4001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w</a:t>
            </a:r>
            <a:r>
              <a:rPr lang="en-US" altLang="zh-CN" sz="2000" dirty="0" smtClean="0"/>
              <a:t>hile(…) </a:t>
            </a:r>
            <a:endParaRPr lang="zh-CN" alt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052640" y="4842173"/>
            <a:ext cx="1483019" cy="4001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If…else… </a:t>
            </a:r>
            <a:endParaRPr lang="zh-CN" alt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576270" y="5509895"/>
            <a:ext cx="758546" cy="4001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……</a:t>
            </a:r>
            <a:endParaRPr lang="zh-CN" alt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66291" y="1463806"/>
            <a:ext cx="2144729" cy="40011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指令的集合</a:t>
            </a:r>
            <a:endParaRPr lang="zh-CN" alt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71205" y="465731"/>
            <a:ext cx="271335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accent5"/>
                </a:solidFill>
              </a:rPr>
              <a:t> </a:t>
            </a:r>
            <a:r>
              <a:rPr lang="zh-CN" altLang="en-US" sz="3200" b="1" dirty="0" smtClean="0">
                <a:solidFill>
                  <a:schemeClr val="accent5"/>
                </a:solidFill>
              </a:rPr>
              <a:t>什么</a:t>
            </a:r>
            <a:r>
              <a:rPr lang="zh-CN" altLang="en-US" sz="3200" b="1" dirty="0">
                <a:solidFill>
                  <a:schemeClr val="accent5"/>
                </a:solidFill>
              </a:rPr>
              <a:t>是程序？</a:t>
            </a:r>
            <a:endParaRPr lang="zh-CN" altLang="en-US" sz="3200" b="1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1859-FA5C-4DDD-9E14-09EC41033F2D}" type="slidenum">
              <a:rPr lang="zh-CN" altLang="en-US" smtClean="0"/>
            </a:fld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36855" y="1123950"/>
            <a:ext cx="8547100" cy="2463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00"/>
              </a:lnSpc>
            </a:pPr>
            <a:r>
              <a:rPr lang="zh-CN" altLang="zh-CN" sz="2400" dirty="0"/>
              <a:t> </a:t>
            </a:r>
            <a:r>
              <a:rPr lang="en-US" altLang="zh-CN" sz="2400" dirty="0" smtClean="0"/>
              <a:t>        </a:t>
            </a:r>
            <a:r>
              <a:rPr lang="zh-CN" altLang="zh-CN" sz="2400" dirty="0" smtClean="0"/>
              <a:t>陈琰宏，</a:t>
            </a:r>
            <a:r>
              <a:rPr lang="zh-CN" altLang="en-US" sz="2400" dirty="0" smtClean="0"/>
              <a:t>副教授，金牌教练</a:t>
            </a:r>
            <a:r>
              <a:rPr lang="zh-CN" altLang="zh-CN" sz="2400" dirty="0" smtClean="0"/>
              <a:t>，</a:t>
            </a:r>
            <a:r>
              <a:rPr lang="zh-CN" altLang="en-US" sz="2400" dirty="0" smtClean="0"/>
              <a:t>浙</a:t>
            </a:r>
            <a:r>
              <a:rPr lang="zh-CN" altLang="zh-CN" sz="2400" dirty="0" smtClean="0"/>
              <a:t>江省</a:t>
            </a:r>
            <a:r>
              <a:rPr lang="zh-CN" altLang="zh-CN" sz="2400" dirty="0"/>
              <a:t>学科竞赛</a:t>
            </a:r>
            <a:r>
              <a:rPr lang="zh-CN" altLang="zh-CN" sz="2400" dirty="0">
                <a:sym typeface="+mn-ea"/>
              </a:rPr>
              <a:t>优秀</a:t>
            </a:r>
            <a:r>
              <a:rPr lang="zh-CN" altLang="zh-CN" sz="2400" dirty="0"/>
              <a:t>指导</a:t>
            </a:r>
            <a:r>
              <a:rPr lang="zh-CN" altLang="zh-CN" sz="2400" dirty="0" smtClean="0"/>
              <a:t>教师，</a:t>
            </a:r>
            <a:r>
              <a:rPr lang="zh-CN" altLang="zh-CN" sz="2400" dirty="0"/>
              <a:t>浙江财经大学大学生程序设计</a:t>
            </a:r>
            <a:r>
              <a:rPr lang="zh-CN" altLang="en-US" sz="2400" dirty="0"/>
              <a:t>竞赛</a:t>
            </a:r>
            <a:r>
              <a:rPr lang="zh-CN" altLang="en-US" sz="2400" dirty="0" smtClean="0"/>
              <a:t>负责人，商务智能与服务外包工作室负责人，多所知名中学信奥教练。近</a:t>
            </a:r>
            <a:r>
              <a:rPr lang="en-US" altLang="zh-CN" sz="2400" dirty="0" smtClean="0"/>
              <a:t>5</a:t>
            </a:r>
            <a:r>
              <a:rPr lang="zh-CN" altLang="en-US" sz="2400" dirty="0" smtClean="0"/>
              <a:t>年</a:t>
            </a:r>
            <a:r>
              <a:rPr lang="zh-CN" altLang="zh-CN" sz="2400" dirty="0"/>
              <a:t>，</a:t>
            </a:r>
            <a:r>
              <a:rPr lang="zh-CN" altLang="zh-CN" sz="2400" dirty="0" smtClean="0"/>
              <a:t>指导</a:t>
            </a:r>
            <a:r>
              <a:rPr lang="zh-CN" altLang="zh-CN" sz="2400" dirty="0"/>
              <a:t>学生</a:t>
            </a:r>
            <a:r>
              <a:rPr lang="zh-CN" altLang="zh-CN" sz="2400" dirty="0" smtClean="0"/>
              <a:t>获得程序设计竞赛</a:t>
            </a:r>
            <a:r>
              <a:rPr lang="zh-CN" altLang="zh-CN" sz="2400" dirty="0"/>
              <a:t>竞赛国际一等奖二等奖、二三等奖三十余</a:t>
            </a:r>
            <a:r>
              <a:rPr lang="zh-CN" altLang="zh-CN" sz="2400" dirty="0" smtClean="0"/>
              <a:t>项</a:t>
            </a:r>
            <a:r>
              <a:rPr lang="zh-CN" altLang="en-US" sz="2400" dirty="0" smtClean="0"/>
              <a:t>，省级赛百余项</a:t>
            </a:r>
            <a:r>
              <a:rPr lang="zh-CN" altLang="zh-CN" sz="2400" dirty="0" smtClean="0"/>
              <a:t>。 </a:t>
            </a:r>
            <a:endParaRPr lang="en-US" altLang="zh-CN" sz="2400" dirty="0" smtClean="0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519347" y="322293"/>
            <a:ext cx="7316470" cy="715963"/>
          </a:xfrm>
        </p:spPr>
        <p:txBody>
          <a:bodyPr>
            <a:normAutofit/>
          </a:bodyPr>
          <a:lstStyle/>
          <a:p>
            <a:r>
              <a:rPr lang="zh-CN" altLang="en-US" sz="3600" b="1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个人介绍</a:t>
            </a:r>
            <a:endParaRPr lang="zh-CN" altLang="en-US" sz="3600" b="1" dirty="0" smtClean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7" name="TextBox 3"/>
          <p:cNvSpPr txBox="1"/>
          <p:nvPr/>
        </p:nvSpPr>
        <p:spPr>
          <a:xfrm>
            <a:off x="2788920" y="398145"/>
            <a:ext cx="4812665" cy="565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700"/>
              </a:lnSpc>
            </a:pPr>
            <a:r>
              <a:rPr lang="zh-CN" altLang="en-US" sz="2400" dirty="0" smtClean="0">
                <a:solidFill>
                  <a:srgbClr val="FF0000"/>
                </a:solidFill>
              </a:rPr>
              <a:t>联系电话：</a:t>
            </a:r>
            <a:r>
              <a:rPr lang="en-US" altLang="zh-CN" sz="2400" dirty="0" smtClean="0">
                <a:solidFill>
                  <a:srgbClr val="FF0000"/>
                </a:solidFill>
              </a:rPr>
              <a:t>13989476922</a:t>
            </a:r>
            <a:r>
              <a:rPr lang="zh-CN" altLang="en-US" sz="2400" dirty="0" smtClean="0">
                <a:solidFill>
                  <a:srgbClr val="FF0000"/>
                </a:solidFill>
              </a:rPr>
              <a:t>（微信号）</a:t>
            </a:r>
            <a:endParaRPr lang="zh-CN" alt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6250" y="3418205"/>
            <a:ext cx="8192770" cy="29381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ts val="3700"/>
              </a:lnSpc>
            </a:pPr>
            <a:r>
              <a:rPr lang="zh-CN" altLang="zh-CN" sz="2400" dirty="0" smtClean="0">
                <a:sym typeface="+mn-ea"/>
              </a:rPr>
              <a:t>     陈老师主讲程序设计基础、程序设计实践、数据结构、算法设计与分析。近</a:t>
            </a:r>
            <a:r>
              <a:rPr lang="en-US" altLang="zh-CN" sz="2400" dirty="0" smtClean="0">
                <a:sym typeface="+mn-ea"/>
              </a:rPr>
              <a:t>5</a:t>
            </a:r>
            <a:r>
              <a:rPr lang="zh-CN" altLang="zh-CN" sz="2400" dirty="0" smtClean="0">
                <a:sym typeface="+mn-ea"/>
              </a:rPr>
              <a:t>年，作为学业导师，所指导的学生入职IT公司阿里巴巴2人、腾讯3人、微软2人、字节跳动4人、拼多多2人、滴滴2人，其他知名IT公司20余人，平均入职年薪20万以上；考研浙江大学、复旦大学、南京大学、电子科技大学、同济大学等研究生十余人。</a:t>
            </a:r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375" y="177282"/>
            <a:ext cx="7888070" cy="88789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36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1.1 C</a:t>
            </a:r>
            <a:r>
              <a:rPr lang="zh-CN" altLang="en-US" sz="36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程序的基本框架</a:t>
            </a:r>
            <a:endParaRPr lang="zh-CN" altLang="en-US" sz="36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608965" y="1709420"/>
            <a:ext cx="7926705" cy="3046095"/>
          </a:xfrm>
          <a:prstGeom prst="rect">
            <a:avLst/>
          </a:prstGeom>
          <a:solidFill>
            <a:schemeClr val="bg1"/>
          </a:solidFill>
          <a:ln w="38100" cap="sq">
            <a:solidFill>
              <a:srgbClr val="00CC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9pPr>
          </a:lstStyle>
          <a:p>
            <a:pPr indent="-6350"/>
            <a:r>
              <a:rPr lang="zh-CN" altLang="en-US" sz="3200" dirty="0"/>
              <a:t>#</a:t>
            </a:r>
            <a:r>
              <a:rPr lang="en-US" altLang="zh-CN" sz="3200" dirty="0"/>
              <a:t>include &lt;stdio.h&gt;                //</a:t>
            </a:r>
            <a:r>
              <a:rPr lang="zh-CN" altLang="en-US" sz="3200" dirty="0"/>
              <a:t>包含头文</a:t>
            </a:r>
            <a:endParaRPr lang="en-US" altLang="zh-CN" sz="3200" dirty="0"/>
          </a:p>
          <a:p>
            <a:pPr indent="-6350"/>
            <a:r>
              <a:rPr lang="en-US" altLang="zh-CN" sz="3200" dirty="0"/>
              <a:t> int main()</a:t>
            </a:r>
            <a:endParaRPr lang="en-US" altLang="zh-CN" sz="3200" dirty="0"/>
          </a:p>
          <a:p>
            <a:pPr indent="-6350"/>
            <a:r>
              <a:rPr lang="en-US" altLang="zh-CN" sz="3200" dirty="0"/>
              <a:t>{</a:t>
            </a:r>
            <a:endParaRPr lang="en-US" altLang="zh-CN" sz="3200" dirty="0"/>
          </a:p>
          <a:p>
            <a:pPr indent="-6350"/>
            <a:r>
              <a:rPr lang="en-US" altLang="zh-CN" sz="3200" dirty="0" smtClean="0"/>
              <a:t>	</a:t>
            </a:r>
            <a:r>
              <a:rPr lang="en-US" altLang="zh-CN" sz="3200" dirty="0" err="1" smtClean="0"/>
              <a:t>printf(</a:t>
            </a:r>
            <a:r>
              <a:rPr lang="en-US" altLang="zh-CN" sz="3200" dirty="0"/>
              <a:t>″This is a C program.″);</a:t>
            </a:r>
            <a:endParaRPr lang="en-US" altLang="zh-CN" sz="3200" dirty="0"/>
          </a:p>
          <a:p>
            <a:pPr indent="-6350"/>
            <a:r>
              <a:rPr lang="en-US" altLang="zh-CN" sz="3200" dirty="0"/>
              <a:t>	return 0;</a:t>
            </a:r>
            <a:endParaRPr lang="en-US" altLang="zh-CN" sz="3200" dirty="0"/>
          </a:p>
          <a:p>
            <a:pPr indent="-6350"/>
            <a:r>
              <a:rPr lang="en-US" altLang="zh-CN" sz="3200" dirty="0"/>
              <a:t>}</a:t>
            </a:r>
            <a:endParaRPr lang="en-US" altLang="zh-CN" sz="3200" dirty="0"/>
          </a:p>
        </p:txBody>
      </p:sp>
      <p:sp>
        <p:nvSpPr>
          <p:cNvPr id="1029" name="AutoShape 5"/>
          <p:cNvSpPr/>
          <p:nvPr/>
        </p:nvSpPr>
        <p:spPr bwMode="auto">
          <a:xfrm>
            <a:off x="4269582" y="4144645"/>
            <a:ext cx="838346" cy="501650"/>
          </a:xfrm>
          <a:prstGeom prst="borderCallout1">
            <a:avLst>
              <a:gd name="adj1" fmla="val 22787"/>
              <a:gd name="adj2" fmla="val -9093"/>
              <a:gd name="adj3" fmla="val -113037"/>
              <a:gd name="adj4" fmla="val -231758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>
                <a:latin typeface="Arial" panose="020B0604020202020204" pitchFamily="34" charset="0"/>
              </a:rPr>
              <a:t>输出</a:t>
            </a: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1" name="AutoShape 7"/>
          <p:cNvSpPr/>
          <p:nvPr/>
        </p:nvSpPr>
        <p:spPr bwMode="auto">
          <a:xfrm>
            <a:off x="6694462" y="3102610"/>
            <a:ext cx="1371838" cy="501650"/>
          </a:xfrm>
          <a:prstGeom prst="borderCallout1">
            <a:avLst>
              <a:gd name="adj1" fmla="val 22787"/>
              <a:gd name="adj2" fmla="val -5556"/>
              <a:gd name="adj3" fmla="val -182531"/>
              <a:gd name="adj4" fmla="val -2756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>
                <a:latin typeface="Arial" panose="020B0604020202020204" pitchFamily="34" charset="0"/>
              </a:rPr>
              <a:t>行注释</a:t>
            </a: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3" name="AutoShape 9"/>
          <p:cNvSpPr>
            <a:spLocks noChangeArrowheads="1"/>
          </p:cNvSpPr>
          <p:nvPr/>
        </p:nvSpPr>
        <p:spPr bwMode="auto">
          <a:xfrm>
            <a:off x="5107856" y="4929220"/>
            <a:ext cx="3048529" cy="1066800"/>
          </a:xfrm>
          <a:prstGeom prst="foldedCorner">
            <a:avLst>
              <a:gd name="adj" fmla="val 11352"/>
            </a:avLst>
          </a:prstGeom>
          <a:solidFill>
            <a:schemeClr val="tx1"/>
          </a:solidFill>
          <a:ln w="38100">
            <a:solidFill>
              <a:srgbClr val="B2B2B2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 anchor="ctr"/>
          <a:lstStyle/>
          <a:p>
            <a:pPr algn="l" eaLnBrk="1" hangingPunct="1">
              <a:spcBef>
                <a:spcPct val="20000"/>
              </a:spcBef>
            </a:pPr>
            <a:r>
              <a:rPr kumimoji="0"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运行情况如下：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spcBef>
                <a:spcPct val="15000"/>
              </a:spcBef>
            </a:pPr>
            <a:r>
              <a:rPr lang="en-US" altLang="zh-CN" dirty="0">
                <a:solidFill>
                  <a:schemeClr val="bg1"/>
                </a:solidFill>
              </a:rPr>
              <a:t>This is a C program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bldLvl="0" animBg="1" autoUpdateAnimBg="0"/>
      <p:bldP spid="1029" grpId="0" bldLvl="0" animBg="1" autoUpdateAnimBg="0"/>
      <p:bldP spid="1031" grpId="0" bldLvl="0" animBg="1" autoUpdateAnimBg="0"/>
      <p:bldP spid="1033" grpId="0" bldLvl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75436" y="177282"/>
            <a:ext cx="7888070" cy="88789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36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1.2 </a:t>
            </a:r>
            <a:r>
              <a:rPr lang="zh-CN" altLang="en-US" sz="36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什么</a:t>
            </a:r>
            <a:r>
              <a:rPr lang="zh-CN" altLang="en-US" sz="36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是编译器？</a:t>
            </a:r>
            <a:endParaRPr lang="zh-CN" altLang="en-US" sz="36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15953" y="1639226"/>
            <a:ext cx="699377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程序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就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如同用英语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（程序设计语言）写作的文章，要让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一个懂得英语的人（编译器</a:t>
            </a:r>
            <a:r>
              <a:rPr lang="zh-CN" altLang="en-US" sz="24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来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阅读、理解、标记这篇文章。一般的，以英语文本为基础的计算机程序要经过编译、链接而成为人难以解读，但可轻易被计算机所解读的数字格式，然后放入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运行。这个过程被称为</a:t>
            </a:r>
            <a:r>
              <a:rPr lang="zh-CN" altLang="en-US" sz="24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编译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浙江财经大学信智学院 陈琰宏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83341" y="186612"/>
            <a:ext cx="7888070" cy="887898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3200" b="1" dirty="0" smtClean="0">
                <a:solidFill>
                  <a:srgbClr val="0070C0"/>
                </a:solidFill>
              </a:rPr>
              <a:t>编译器 </a:t>
            </a:r>
            <a:r>
              <a:rPr lang="en-US" altLang="zh-CN" sz="3200" b="1" dirty="0" err="1" smtClean="0">
                <a:solidFill>
                  <a:srgbClr val="0070C0"/>
                </a:solidFill>
              </a:rPr>
              <a:t>Dev</a:t>
            </a:r>
            <a:r>
              <a:rPr lang="en-US" altLang="zh-CN" sz="3200" b="1" dirty="0" smtClean="0">
                <a:solidFill>
                  <a:srgbClr val="0070C0"/>
                </a:solidFill>
              </a:rPr>
              <a:t> C++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：新建源程序</a:t>
            </a:r>
            <a:endParaRPr lang="zh-CN" altLang="en-US" sz="3200" b="1" dirty="0" smtClean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05" y="1279830"/>
            <a:ext cx="7511143" cy="4625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26" y="1414649"/>
            <a:ext cx="7613779" cy="484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83341" y="186612"/>
            <a:ext cx="7888070" cy="887898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3200" b="1" dirty="0" smtClean="0">
                <a:solidFill>
                  <a:srgbClr val="0070C0"/>
                </a:solidFill>
              </a:rPr>
              <a:t>编译器 </a:t>
            </a:r>
            <a:r>
              <a:rPr lang="en-US" altLang="zh-CN" sz="3200" b="1" dirty="0" err="1" smtClean="0">
                <a:solidFill>
                  <a:srgbClr val="0070C0"/>
                </a:solidFill>
              </a:rPr>
              <a:t>Dev</a:t>
            </a:r>
            <a:r>
              <a:rPr lang="en-US" altLang="zh-CN" sz="3200" b="1" dirty="0" smtClean="0">
                <a:solidFill>
                  <a:srgbClr val="0070C0"/>
                </a:solidFill>
              </a:rPr>
              <a:t> C++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：新建源程序</a:t>
            </a:r>
            <a:endParaRPr lang="zh-CN" altLang="en-US" sz="3200" b="1" dirty="0" smtClean="0">
              <a:solidFill>
                <a:srgbClr val="0070C0"/>
              </a:solidFill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25" y="1202290"/>
            <a:ext cx="7098581" cy="506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83341" y="186612"/>
            <a:ext cx="7888070" cy="887898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3200" b="1" dirty="0" smtClean="0">
                <a:solidFill>
                  <a:srgbClr val="0070C0"/>
                </a:solidFill>
              </a:rPr>
              <a:t>编译器 </a:t>
            </a:r>
            <a:r>
              <a:rPr lang="en-US" altLang="zh-CN" sz="3200" b="1" dirty="0" err="1" smtClean="0">
                <a:solidFill>
                  <a:srgbClr val="0070C0"/>
                </a:solidFill>
              </a:rPr>
              <a:t>Dev</a:t>
            </a:r>
            <a:r>
              <a:rPr lang="en-US" altLang="zh-CN" sz="3200" b="1" dirty="0" smtClean="0">
                <a:solidFill>
                  <a:srgbClr val="0070C0"/>
                </a:solidFill>
              </a:rPr>
              <a:t> C++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：新建源程序</a:t>
            </a:r>
            <a:endParaRPr lang="zh-CN" altLang="en-US" sz="3200" b="1" dirty="0" smtClean="0">
              <a:solidFill>
                <a:srgbClr val="0070C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浙江财经大学信智学院 陈琰宏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31" y="1306286"/>
            <a:ext cx="7496098" cy="498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83341" y="186612"/>
            <a:ext cx="7888070" cy="887898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3200" b="1" dirty="0" smtClean="0">
                <a:solidFill>
                  <a:srgbClr val="0070C0"/>
                </a:solidFill>
              </a:rPr>
              <a:t>编译器 </a:t>
            </a:r>
            <a:r>
              <a:rPr lang="en-US" altLang="zh-CN" sz="3200" b="1" dirty="0" smtClean="0">
                <a:solidFill>
                  <a:srgbClr val="0070C0"/>
                </a:solidFill>
              </a:rPr>
              <a:t>Dev C++</a:t>
            </a:r>
            <a:endParaRPr lang="zh-CN" altLang="en-US" sz="3200" b="1" dirty="0" smtClean="0">
              <a:solidFill>
                <a:srgbClr val="0070C0"/>
              </a:solidFill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46690" y="130628"/>
            <a:ext cx="7888070" cy="887898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3200" b="1" dirty="0" smtClean="0">
                <a:solidFill>
                  <a:srgbClr val="0070C0"/>
                </a:solidFill>
              </a:rPr>
              <a:t>编译器 </a:t>
            </a:r>
            <a:r>
              <a:rPr lang="en-US" altLang="zh-CN" sz="3200" b="1" dirty="0" err="1" smtClean="0">
                <a:solidFill>
                  <a:srgbClr val="0070C0"/>
                </a:solidFill>
              </a:rPr>
              <a:t>Dev</a:t>
            </a:r>
            <a:r>
              <a:rPr lang="en-US" altLang="zh-CN" sz="3200" b="1" dirty="0" smtClean="0">
                <a:solidFill>
                  <a:srgbClr val="0070C0"/>
                </a:solidFill>
              </a:rPr>
              <a:t> C++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：运行结果</a:t>
            </a:r>
            <a:endParaRPr lang="zh-CN" altLang="en-US" sz="3200" b="1" dirty="0" smtClean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668" y="1387079"/>
            <a:ext cx="6821366" cy="4092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402" y="1615169"/>
            <a:ext cx="4965687" cy="3279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7" name="Oval 7"/>
          <p:cNvSpPr>
            <a:spLocks noChangeArrowheads="1"/>
          </p:cNvSpPr>
          <p:nvPr/>
        </p:nvSpPr>
        <p:spPr bwMode="auto">
          <a:xfrm>
            <a:off x="2753995" y="3455894"/>
            <a:ext cx="1219412" cy="838200"/>
          </a:xfrm>
          <a:prstGeom prst="ellipse">
            <a:avLst/>
          </a:prstGeom>
          <a:noFill/>
          <a:ln w="38100">
            <a:solidFill>
              <a:srgbClr val="FF66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09" name="Oval 9"/>
          <p:cNvSpPr>
            <a:spLocks noChangeArrowheads="1"/>
          </p:cNvSpPr>
          <p:nvPr/>
        </p:nvSpPr>
        <p:spPr bwMode="auto">
          <a:xfrm>
            <a:off x="4365207" y="3455894"/>
            <a:ext cx="1219412" cy="838200"/>
          </a:xfrm>
          <a:prstGeom prst="ellipse">
            <a:avLst/>
          </a:prstGeom>
          <a:noFill/>
          <a:ln w="38100">
            <a:solidFill>
              <a:srgbClr val="FF66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46690" y="130628"/>
            <a:ext cx="7888070" cy="887898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3200" b="1" dirty="0" smtClean="0">
                <a:solidFill>
                  <a:srgbClr val="0070C0"/>
                </a:solidFill>
              </a:rPr>
              <a:t>编译器 </a:t>
            </a:r>
            <a:r>
              <a:rPr lang="en-US" altLang="zh-CN" sz="3200" b="1" dirty="0" err="1" smtClean="0">
                <a:solidFill>
                  <a:srgbClr val="0070C0"/>
                </a:solidFill>
              </a:rPr>
              <a:t>Dev</a:t>
            </a:r>
            <a:r>
              <a:rPr lang="en-US" altLang="zh-CN" sz="3200" b="1" dirty="0" smtClean="0">
                <a:solidFill>
                  <a:srgbClr val="0070C0"/>
                </a:solidFill>
              </a:rPr>
              <a:t> C++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：运行结果</a:t>
            </a:r>
            <a:endParaRPr lang="zh-CN" altLang="en-US" sz="3200" b="1" dirty="0" smtClean="0">
              <a:solidFill>
                <a:srgbClr val="0070C0"/>
              </a:solidFill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 animBg="1" autoUpdateAnimBg="0"/>
      <p:bldP spid="25609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7509" y="1074056"/>
            <a:ext cx="8417812" cy="4789714"/>
          </a:xfrm>
        </p:spPr>
        <p:txBody>
          <a:bodyPr>
            <a:normAutofit fontScale="80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b="1" dirty="0"/>
              <a:t>编写程序的目的是为了处理数据。</a:t>
            </a:r>
            <a:endParaRPr lang="zh-CN" altLang="en-US" b="1" dirty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b="1" dirty="0"/>
              <a:t>在程序中，数据是以</a:t>
            </a:r>
            <a:r>
              <a:rPr lang="zh-CN" altLang="en-US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常量</a:t>
            </a:r>
            <a:r>
              <a:rPr lang="zh-CN" altLang="en-US" b="1" dirty="0"/>
              <a:t>和</a:t>
            </a:r>
            <a:r>
              <a:rPr lang="zh-CN" altLang="en-US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变量</a:t>
            </a:r>
            <a:r>
              <a:rPr lang="zh-CN" altLang="en-US" b="1" dirty="0"/>
              <a:t>2种</a:t>
            </a:r>
            <a:r>
              <a:rPr lang="zh-CN" altLang="en-US" b="1" u="sng" dirty="0"/>
              <a:t>形式</a:t>
            </a:r>
            <a:r>
              <a:rPr lang="zh-CN" altLang="en-US" b="1" dirty="0"/>
              <a:t>存在的，</a:t>
            </a:r>
            <a:endParaRPr lang="zh-CN" altLang="en-US" b="1" dirty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b="1" dirty="0"/>
              <a:t>所谓</a:t>
            </a:r>
            <a:r>
              <a:rPr lang="zh-CN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常量</a:t>
            </a:r>
            <a:r>
              <a:rPr lang="zh-CN" altLang="en-US" b="1" dirty="0"/>
              <a:t>，就是在程序运行之前预先设定的</a:t>
            </a:r>
            <a:r>
              <a:rPr lang="zh-CN" altLang="en-US" b="1" dirty="0" smtClean="0"/>
              <a:t>值，在执行过程中也不会改变；而</a:t>
            </a:r>
            <a:r>
              <a:rPr lang="zh-CN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变量</a:t>
            </a:r>
            <a:r>
              <a:rPr lang="zh-CN" altLang="en-US" b="1" dirty="0" smtClean="0"/>
              <a:t>是可以</a:t>
            </a:r>
            <a:r>
              <a:rPr lang="zh-CN" altLang="en-US" sz="2900" b="1" dirty="0"/>
              <a:t>在程序运行过程中变化或者被赋值。</a:t>
            </a:r>
            <a:endParaRPr lang="en-US" altLang="zh-CN" sz="2900" b="1" dirty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b="1" dirty="0" smtClean="0"/>
              <a:t>变量和常量之间的区别和联系：</a:t>
            </a:r>
            <a:endParaRPr lang="zh-CN" altLang="en-US" b="1" dirty="0"/>
          </a:p>
          <a:p>
            <a:pPr marL="457200" lvl="1" indent="0">
              <a:lnSpc>
                <a:spcPct val="150000"/>
              </a:lnSpc>
              <a:buNone/>
            </a:pPr>
            <a:r>
              <a:rPr lang="zh-CN" altLang="en-US" sz="2600" b="1" dirty="0" smtClean="0"/>
              <a:t>变量</a:t>
            </a:r>
            <a:r>
              <a:rPr lang="zh-CN" altLang="en-US" sz="2600" b="1" dirty="0"/>
              <a:t>的值可以在程序执行过程中变化或者指定，而常量则不可以。</a:t>
            </a:r>
            <a:endParaRPr lang="en-US" altLang="zh-CN" sz="2600" b="1" dirty="0"/>
          </a:p>
          <a:p>
            <a:pPr marL="457200" lvl="1" indent="0">
              <a:lnSpc>
                <a:spcPct val="150000"/>
              </a:lnSpc>
              <a:buNone/>
            </a:pPr>
            <a:r>
              <a:rPr lang="zh-CN" altLang="en-US" sz="2600" b="1" dirty="0" smtClean="0"/>
              <a:t>为了</a:t>
            </a:r>
            <a:r>
              <a:rPr lang="zh-CN" altLang="en-US" sz="2600" b="1" dirty="0"/>
              <a:t>存储数据，需要有</a:t>
            </a:r>
            <a:r>
              <a:rPr lang="zh-CN" altLang="en-US" sz="2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变量</a:t>
            </a:r>
            <a:r>
              <a:rPr lang="zh-CN" altLang="en-US" sz="2600" b="1" dirty="0"/>
              <a:t>；</a:t>
            </a:r>
            <a:endParaRPr lang="zh-CN" altLang="en-US" sz="2600" b="1" dirty="0"/>
          </a:p>
          <a:p>
            <a:pPr marL="457200" lvl="1" indent="0">
              <a:lnSpc>
                <a:spcPct val="150000"/>
              </a:lnSpc>
              <a:buNone/>
            </a:pPr>
            <a:r>
              <a:rPr lang="zh-CN" altLang="en-US" sz="2600" b="1" dirty="0"/>
              <a:t>而为了给变量赋值，通常需要用到</a:t>
            </a:r>
            <a:r>
              <a:rPr lang="zh-CN" altLang="en-US" sz="2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常量</a:t>
            </a:r>
            <a:r>
              <a:rPr lang="zh-CN" altLang="en-US" sz="2600" b="1" dirty="0"/>
              <a:t>。在一些表达式运算中，常量也是一种重要的数据形式</a:t>
            </a:r>
            <a:r>
              <a:rPr lang="zh-CN" altLang="en-US" sz="2600" b="1" dirty="0" smtClean="0"/>
              <a:t>。</a:t>
            </a:r>
            <a:endParaRPr lang="en-US" altLang="zh-CN" sz="26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76724" y="462061"/>
            <a:ext cx="354076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1.3 C 程序中的数据</a:t>
            </a:r>
            <a:endParaRPr lang="zh-CN" altLang="en-US" sz="2800" b="1" dirty="0" smtClean="0">
              <a:solidFill>
                <a:srgbClr val="FFC000"/>
              </a:solidFill>
              <a:latin typeface="黑体" panose="02010609060101010101" pitchFamily="49" charset="-122"/>
              <a:ea typeface="+mj-ea"/>
              <a:cs typeface="+mj-cs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8665" y="1066800"/>
            <a:ext cx="7647305" cy="518731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/>
              <a:t>语言中，常量有</a:t>
            </a:r>
            <a:r>
              <a:rPr lang="zh-CN" altLang="en-US" sz="2400" b="1" u="sng" dirty="0">
                <a:solidFill>
                  <a:srgbClr val="19039F"/>
                </a:solidFill>
              </a:rPr>
              <a:t>整型常量</a:t>
            </a:r>
            <a:r>
              <a:rPr lang="zh-CN" altLang="en-US" sz="2400" b="1" dirty="0"/>
              <a:t>、</a:t>
            </a:r>
            <a:r>
              <a:rPr lang="zh-CN" altLang="en-US" sz="2400" b="1" u="sng" dirty="0">
                <a:solidFill>
                  <a:srgbClr val="19039F"/>
                </a:solidFill>
              </a:rPr>
              <a:t>浮点型常量</a:t>
            </a:r>
            <a:r>
              <a:rPr lang="zh-CN" altLang="en-US" sz="2400" b="1" dirty="0">
                <a:solidFill>
                  <a:srgbClr val="19039F"/>
                </a:solidFill>
              </a:rPr>
              <a:t>、字符型</a:t>
            </a:r>
            <a:r>
              <a:rPr lang="zh-CN" altLang="en-US" sz="2400" b="1" dirty="0" smtClean="0">
                <a:solidFill>
                  <a:srgbClr val="19039F"/>
                </a:solidFill>
              </a:rPr>
              <a:t>常量、字符串常量、逻辑型常量</a:t>
            </a:r>
            <a:r>
              <a:rPr lang="zh-CN" altLang="en-US" sz="2400" b="1" dirty="0" smtClean="0"/>
              <a:t>等。</a:t>
            </a:r>
            <a:endParaRPr lang="zh-CN" altLang="en-US" sz="2400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b="1" dirty="0" smtClean="0"/>
              <a:t>整数常量：24小时，365天</a:t>
            </a:r>
            <a:endParaRPr lang="zh-CN" altLang="en-US" sz="2400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b="1" dirty="0" smtClean="0"/>
              <a:t>小数常量：圆周率3.14</a:t>
            </a:r>
            <a:endParaRPr lang="zh-CN" altLang="en-US" sz="2400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b="1" dirty="0" smtClean="0"/>
              <a:t>字符：‘男’</a:t>
            </a:r>
            <a:endParaRPr lang="zh-CN" altLang="en-US" sz="2400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b="1" dirty="0" smtClean="0"/>
              <a:t>字符串常量："hello!"     "辛苦！辛苦！"</a:t>
            </a:r>
            <a:endParaRPr lang="zh-CN" altLang="en-US" sz="2400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b="1" dirty="0" smtClean="0"/>
              <a:t>布尔数值：true,false</a:t>
            </a:r>
            <a:endParaRPr lang="zh-CN" altLang="en-US" sz="2400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b="1" dirty="0" smtClean="0"/>
              <a:t>空常量：null</a:t>
            </a:r>
            <a:endParaRPr lang="zh-CN" altLang="en-US" sz="2400" b="1" dirty="0" smtClean="0"/>
          </a:p>
          <a:p>
            <a:pPr marL="0" indent="0">
              <a:lnSpc>
                <a:spcPct val="150000"/>
              </a:lnSpc>
              <a:buNone/>
            </a:pPr>
            <a:endParaRPr lang="zh-CN" altLang="en-US" sz="2400" b="1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02681" y="179070"/>
            <a:ext cx="7736188" cy="887898"/>
          </a:xfrm>
        </p:spPr>
        <p:txBody>
          <a:bodyPr>
            <a:normAutofit/>
          </a:bodyPr>
          <a:lstStyle/>
          <a:p>
            <a:r>
              <a:rPr lang="en-US" altLang="zh-CN" sz="32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1.3.1</a:t>
            </a:r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zh-CN" sz="32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C/C</a:t>
            </a:r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++</a:t>
            </a:r>
            <a:r>
              <a:rPr lang="zh-CN" altLang="en-US" sz="32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程序中的常量</a:t>
            </a:r>
            <a:endParaRPr lang="zh-CN" altLang="en-US" sz="3200" b="1" dirty="0" smtClean="0">
              <a:solidFill>
                <a:schemeClr val="accent5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图示 2"/>
          <p:cNvGraphicFramePr/>
          <p:nvPr/>
        </p:nvGraphicFramePr>
        <p:xfrm>
          <a:off x="663575" y="1531620"/>
          <a:ext cx="7573645" cy="4657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71788" y="332402"/>
            <a:ext cx="6480719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课程教学目标</a:t>
            </a:r>
            <a:endParaRPr lang="zh-CN" altLang="en-US" sz="3600" b="1" dirty="0" smtClean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62965" y="1542415"/>
            <a:ext cx="7420610" cy="4030980"/>
          </a:xfrm>
          <a:prstGeom prst="rect">
            <a:avLst/>
          </a:prstGeom>
          <a:solidFill>
            <a:schemeClr val="bg1"/>
          </a:solidFill>
          <a:ln w="38100" cap="sq">
            <a:solidFill>
              <a:srgbClr val="00CC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9pPr>
          </a:lstStyle>
          <a:p>
            <a:pPr indent="-6350"/>
            <a:r>
              <a:rPr lang="en-US" altLang="zh-CN" sz="3200" dirty="0" smtClean="0"/>
              <a:t>#include &lt;stdio.h&gt;</a:t>
            </a:r>
            <a:endParaRPr lang="en-US" altLang="zh-CN" sz="3200" dirty="0" smtClean="0"/>
          </a:p>
          <a:p>
            <a:pPr indent="-6350"/>
            <a:r>
              <a:rPr lang="en-US" altLang="zh-CN" sz="3200" dirty="0" smtClean="0"/>
              <a:t>int main( )</a:t>
            </a:r>
            <a:endParaRPr lang="en-US" altLang="zh-CN" sz="3200" dirty="0" smtClean="0"/>
          </a:p>
          <a:p>
            <a:pPr indent="-6350"/>
            <a:r>
              <a:rPr lang="en-US" altLang="zh-CN" sz="3200" dirty="0" smtClean="0"/>
              <a:t>{	</a:t>
            </a:r>
            <a:endParaRPr lang="en-US" altLang="zh-CN" sz="3200" dirty="0" smtClean="0"/>
          </a:p>
          <a:p>
            <a:pPr indent="-6350"/>
            <a:r>
              <a:rPr lang="en-US" altLang="zh-CN" sz="3200" dirty="0" smtClean="0"/>
              <a:t>	printf("1\n");</a:t>
            </a:r>
            <a:endParaRPr lang="en-US" altLang="zh-CN" sz="3200" dirty="0" smtClean="0"/>
          </a:p>
          <a:p>
            <a:pPr indent="-6350"/>
            <a:r>
              <a:rPr lang="en-US" altLang="zh-CN" sz="3200" dirty="0" smtClean="0"/>
              <a:t>	printf("3.14\n");</a:t>
            </a:r>
            <a:endParaRPr lang="en-US" altLang="zh-CN" sz="3200" dirty="0" smtClean="0"/>
          </a:p>
          <a:p>
            <a:pPr indent="-6350"/>
            <a:r>
              <a:rPr lang="en-US" altLang="zh-CN" sz="3200" dirty="0" smtClean="0"/>
              <a:t>	printf("Hello，world！\n");</a:t>
            </a:r>
            <a:endParaRPr lang="en-US" altLang="zh-CN" sz="3200" dirty="0" smtClean="0"/>
          </a:p>
          <a:p>
            <a:pPr indent="-6350"/>
            <a:r>
              <a:rPr lang="en-US" altLang="zh-CN" sz="3200" dirty="0" smtClean="0"/>
              <a:t>	return 0;</a:t>
            </a:r>
            <a:endParaRPr lang="en-US" altLang="zh-CN" sz="3200" dirty="0" smtClean="0"/>
          </a:p>
          <a:p>
            <a:pPr indent="-6350"/>
            <a:r>
              <a:rPr lang="en-US" altLang="zh-CN" sz="3200" dirty="0" smtClean="0"/>
              <a:t>}</a:t>
            </a:r>
            <a:endParaRPr lang="en-US" altLang="zh-CN" sz="3200" dirty="0" smtClean="0"/>
          </a:p>
        </p:txBody>
      </p:sp>
      <p:grpSp>
        <p:nvGrpSpPr>
          <p:cNvPr id="14" name="组合 13"/>
          <p:cNvGrpSpPr/>
          <p:nvPr/>
        </p:nvGrpSpPr>
        <p:grpSpPr>
          <a:xfrm>
            <a:off x="3362754" y="4581259"/>
            <a:ext cx="3585029" cy="610440"/>
            <a:chOff x="2307770" y="2540005"/>
            <a:chExt cx="3585029" cy="610440"/>
          </a:xfrm>
        </p:grpSpPr>
        <p:sp>
          <p:nvSpPr>
            <p:cNvPr id="8199" name="AutoShape 7"/>
            <p:cNvSpPr/>
            <p:nvPr/>
          </p:nvSpPr>
          <p:spPr bwMode="auto">
            <a:xfrm>
              <a:off x="4374242" y="2648794"/>
              <a:ext cx="1518557" cy="501651"/>
            </a:xfrm>
            <a:prstGeom prst="borderCallout1">
              <a:avLst>
                <a:gd name="adj1" fmla="val 22787"/>
                <a:gd name="adj2" fmla="val -2856"/>
                <a:gd name="adj3" fmla="val -17015"/>
                <a:gd name="adj4" fmla="val -95432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zh-CN" altLang="en-US" dirty="0" smtClean="0">
                  <a:latin typeface="Arial" panose="020B0604020202020204" pitchFamily="34" charset="0"/>
                </a:rPr>
                <a:t>字符串常量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2307770" y="2540005"/>
              <a:ext cx="1553029" cy="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矩形 14"/>
          <p:cNvSpPr/>
          <p:nvPr/>
        </p:nvSpPr>
        <p:spPr>
          <a:xfrm>
            <a:off x="432526" y="525225"/>
            <a:ext cx="3769813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例1  输出常量数据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2" name="AutoShape 7"/>
          <p:cNvSpPr/>
          <p:nvPr/>
        </p:nvSpPr>
        <p:spPr bwMode="auto">
          <a:xfrm>
            <a:off x="5353026" y="3023808"/>
            <a:ext cx="1518557" cy="501651"/>
          </a:xfrm>
          <a:prstGeom prst="borderCallout1">
            <a:avLst>
              <a:gd name="adj1" fmla="val 22787"/>
              <a:gd name="adj2" fmla="val -2856"/>
              <a:gd name="adj3" fmla="val 103303"/>
              <a:gd name="adj4" fmla="val -11637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 dirty="0" smtClean="0">
                <a:latin typeface="Arial" panose="020B0604020202020204" pitchFamily="34" charset="0"/>
              </a:rPr>
              <a:t>数值常量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浙江财经大学信智学院 陈琰宏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 autoUpdateAnimBg="0"/>
      <p:bldP spid="2" grpId="0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1054735" y="1228408"/>
            <a:ext cx="7261860" cy="5015865"/>
          </a:xfrm>
          <a:prstGeom prst="rect">
            <a:avLst/>
          </a:prstGeom>
          <a:solidFill>
            <a:schemeClr val="bg1"/>
          </a:solidFill>
          <a:ln w="38100" cap="sq">
            <a:solidFill>
              <a:srgbClr val="00CC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9pPr>
          </a:lstStyle>
          <a:p>
            <a:pPr indent="-6350"/>
            <a:r>
              <a:rPr sz="3200"/>
              <a:t>#include &lt;stdio.h&gt; </a:t>
            </a:r>
            <a:endParaRPr sz="3200"/>
          </a:p>
          <a:p>
            <a:pPr indent="-6350"/>
            <a:r>
              <a:rPr sz="3200"/>
              <a:t>int main()</a:t>
            </a:r>
            <a:endParaRPr sz="3200"/>
          </a:p>
          <a:p>
            <a:pPr indent="-6350"/>
            <a:r>
              <a:rPr sz="3200"/>
              <a:t>{</a:t>
            </a:r>
            <a:endParaRPr sz="3200"/>
          </a:p>
          <a:p>
            <a:pPr indent="-6350"/>
            <a:r>
              <a:rPr sz="3200"/>
              <a:t>	printf("   春  晓    \n");</a:t>
            </a:r>
            <a:endParaRPr sz="3200"/>
          </a:p>
          <a:p>
            <a:pPr indent="-6350"/>
            <a:r>
              <a:rPr sz="3200"/>
              <a:t>	printf(" 春眠不觉晓，\n");</a:t>
            </a:r>
            <a:endParaRPr sz="3200"/>
          </a:p>
          <a:p>
            <a:pPr indent="-6350"/>
            <a:r>
              <a:rPr sz="3200"/>
              <a:t>	printf(" 处处闻啼鸟，\n");</a:t>
            </a:r>
            <a:endParaRPr sz="3200"/>
          </a:p>
          <a:p>
            <a:pPr indent="-6350"/>
            <a:r>
              <a:rPr sz="3200"/>
              <a:t>	printf(" 夜来风雨声，\n");</a:t>
            </a:r>
            <a:endParaRPr sz="3200"/>
          </a:p>
          <a:p>
            <a:pPr indent="-6350"/>
            <a:r>
              <a:rPr sz="3200"/>
              <a:t>	printf(" 花落知多少？\n");</a:t>
            </a:r>
            <a:endParaRPr sz="3200"/>
          </a:p>
          <a:p>
            <a:pPr indent="-6350"/>
            <a:r>
              <a:rPr sz="3200"/>
              <a:t>	return 0; </a:t>
            </a:r>
            <a:endParaRPr sz="3200"/>
          </a:p>
          <a:p>
            <a:pPr indent="-6350"/>
            <a:r>
              <a:rPr sz="3200"/>
              <a:t>}</a:t>
            </a:r>
            <a:endParaRPr sz="3200"/>
          </a:p>
        </p:txBody>
      </p:sp>
      <p:sp>
        <p:nvSpPr>
          <p:cNvPr id="15" name="矩形 14"/>
          <p:cNvSpPr/>
          <p:nvPr/>
        </p:nvSpPr>
        <p:spPr>
          <a:xfrm>
            <a:off x="442686" y="595075"/>
            <a:ext cx="3769813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例1  输出常量数据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138805" y="3244215"/>
            <a:ext cx="2359660" cy="516255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3084195" y="4209415"/>
            <a:ext cx="2468880" cy="467995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 autoUpdateAnimBg="0"/>
      <p:bldP spid="16" grpId="0" bldLvl="0" animBg="1"/>
      <p:bldP spid="26" grpId="0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87718" y="1094581"/>
            <a:ext cx="7373361" cy="1764733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zh-CN" altLang="en-US" sz="2600" b="1" dirty="0"/>
              <a:t>程序中所使用的每个变量，在运行程序时都会</a:t>
            </a:r>
            <a:r>
              <a:rPr lang="zh-CN" altLang="en-US" sz="2600" b="1" dirty="0" smtClean="0"/>
              <a:t>在计算机内存里给它分配</a:t>
            </a:r>
            <a:r>
              <a:rPr lang="zh-CN" altLang="en-US" sz="2600" b="1" dirty="0" smtClean="0">
                <a:solidFill>
                  <a:srgbClr val="FF0000"/>
                </a:solidFill>
              </a:rPr>
              <a:t>小房子</a:t>
            </a:r>
            <a:r>
              <a:rPr lang="en-US" altLang="zh-CN" sz="2600" dirty="0" smtClean="0"/>
              <a:t>——</a:t>
            </a:r>
            <a:r>
              <a:rPr lang="zh-CN" altLang="en-US" sz="2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存储空间</a:t>
            </a:r>
            <a:r>
              <a:rPr lang="zh-CN" altLang="en-US" sz="2600" dirty="0"/>
              <a:t>。</a:t>
            </a:r>
            <a:endParaRPr lang="zh-CN" altLang="en-US" sz="2600" dirty="0"/>
          </a:p>
          <a:p>
            <a:pPr lvl="1">
              <a:lnSpc>
                <a:spcPct val="120000"/>
              </a:lnSpc>
            </a:pP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例如，假设在在程序中定义了以下两个变量，则运行时在内存分别给</a:t>
            </a:r>
            <a:r>
              <a:rPr lang="en-US" altLang="zh-CN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age</a:t>
            </a: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number</a:t>
            </a: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分配了4个字节，如图所示。</a:t>
            </a:r>
            <a:endParaRPr lang="zh-CN" altLang="en-US" sz="2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87384" y="4163788"/>
            <a:ext cx="6995406" cy="2137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>
              <a:spcBef>
                <a:spcPct val="20000"/>
              </a:spcBef>
              <a:buClr>
                <a:schemeClr val="accent1"/>
              </a:buClr>
            </a:pPr>
            <a:r>
              <a:rPr lang="zh-CN" altLang="en-US" sz="2600" b="1" dirty="0" smtClean="0">
                <a:latin typeface="Arial" panose="020B0604020202020204" pitchFamily="34" charset="0"/>
              </a:rPr>
              <a:t>变量</a:t>
            </a:r>
            <a:r>
              <a:rPr lang="zh-CN" altLang="en-US" sz="2600" b="1" dirty="0">
                <a:latin typeface="Arial" panose="020B0604020202020204" pitchFamily="34" charset="0"/>
              </a:rPr>
              <a:t>的</a:t>
            </a:r>
            <a:r>
              <a:rPr lang="zh-CN" altLang="en-US" sz="2600" b="1" dirty="0" smtClean="0">
                <a:latin typeface="Arial" panose="020B0604020202020204" pitchFamily="34" charset="0"/>
              </a:rPr>
              <a:t>两</a:t>
            </a:r>
            <a:r>
              <a:rPr lang="zh-CN" altLang="en-US" sz="2600" b="1" dirty="0">
                <a:latin typeface="Arial" panose="020B0604020202020204" pitchFamily="34" charset="0"/>
              </a:rPr>
              <a:t>个</a:t>
            </a:r>
            <a:r>
              <a:rPr lang="zh-CN" altLang="en-US" sz="2600" b="1" dirty="0" smtClean="0">
                <a:latin typeface="Arial" panose="020B0604020202020204" pitchFamily="34" charset="0"/>
              </a:rPr>
              <a:t>要素：</a:t>
            </a:r>
            <a:r>
              <a:rPr lang="zh-CN" altLang="en-US" sz="2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变量的名称</a:t>
            </a:r>
            <a:r>
              <a:rPr lang="zh-CN" altLang="en-US" sz="2600" b="1" dirty="0">
                <a:latin typeface="Arial" panose="020B0604020202020204" pitchFamily="34" charset="0"/>
              </a:rPr>
              <a:t>和</a:t>
            </a:r>
            <a:r>
              <a:rPr lang="zh-CN" altLang="en-US" sz="2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变量的类型</a:t>
            </a:r>
            <a:r>
              <a:rPr lang="zh-CN" altLang="en-US" sz="2600" b="1" dirty="0">
                <a:latin typeface="Arial" panose="020B0604020202020204" pitchFamily="34" charset="0"/>
              </a:rPr>
              <a:t>。</a:t>
            </a:r>
            <a:endParaRPr lang="zh-CN" altLang="en-US" sz="2600" b="1" dirty="0">
              <a:latin typeface="Arial" panose="020B0604020202020204" pitchFamily="34" charset="0"/>
            </a:endParaRPr>
          </a:p>
          <a:p>
            <a:pPr marL="742950" lvl="1" indent="-285750" algn="l" eaLnBrk="1" hangingPunct="1">
              <a:spcBef>
                <a:spcPct val="20000"/>
              </a:spcBef>
              <a:buClr>
                <a:srgbClr val="339933"/>
              </a:buClr>
              <a:buFont typeface="Wingdings" panose="05000000000000000000" pitchFamily="2" charset="2"/>
              <a:buChar char="«"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变量的名称是这段存储空间的唯一标识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742950" lvl="1" indent="-285750" algn="l" eaLnBrk="1" hangingPunct="1">
              <a:spcBef>
                <a:spcPct val="20000"/>
              </a:spcBef>
              <a:buClr>
                <a:srgbClr val="339933"/>
              </a:buClr>
              <a:buFont typeface="Wingdings" panose="05000000000000000000" pitchFamily="2" charset="2"/>
              <a:buChar char="«"/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变量的类型决定存储的数据信息类型，也决定了</a:t>
            </a:r>
            <a:r>
              <a:rPr lang="zh-CN" altLang="en-US" sz="2400" b="1" dirty="0">
                <a:solidFill>
                  <a:srgbClr val="FF0000"/>
                </a:solidFill>
              </a:rPr>
              <a:t>小房子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的大小，即多少字节的空间。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296" name="AutoShape 8"/>
          <p:cNvSpPr>
            <a:spLocks noChangeArrowheads="1"/>
          </p:cNvSpPr>
          <p:nvPr/>
        </p:nvSpPr>
        <p:spPr bwMode="auto">
          <a:xfrm>
            <a:off x="1543912" y="3183103"/>
            <a:ext cx="3863975" cy="665163"/>
          </a:xfrm>
          <a:prstGeom prst="horizontalScroll">
            <a:avLst>
              <a:gd name="adj" fmla="val 17421"/>
            </a:avLst>
          </a:prstGeom>
          <a:solidFill>
            <a:schemeClr val="bg1"/>
          </a:solidFill>
          <a:ln w="2540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000" anchor="ctr"/>
          <a:lstStyle/>
          <a:p>
            <a:pPr algn="l" eaLnBrk="1" hangingPunct="1">
              <a:spcBef>
                <a:spcPct val="20000"/>
              </a:spcBef>
            </a:pPr>
            <a:r>
              <a:rPr kumimoji="0" lang="en-US" altLang="zh-CN" dirty="0" err="1">
                <a:solidFill>
                  <a:srgbClr val="0000FF"/>
                </a:solidFill>
                <a:latin typeface="Arial" panose="020B0604020202020204" pitchFamily="34" charset="0"/>
              </a:rPr>
              <a:t>int</a:t>
            </a:r>
            <a:r>
              <a:rPr kumimoji="0" lang="en-US" altLang="zh-CN" dirty="0">
                <a:latin typeface="Arial" panose="020B0604020202020204" pitchFamily="34" charset="0"/>
              </a:rPr>
              <a:t> age, number;</a:t>
            </a:r>
            <a:endParaRPr kumimoji="0" lang="en-US" altLang="zh-CN" dirty="0"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8357" y="510958"/>
            <a:ext cx="335661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</a:rPr>
              <a:t>1.3.2</a:t>
            </a:r>
            <a:r>
              <a:rPr lang="en-US" altLang="zh-CN" sz="3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</a:rPr>
              <a:t>C</a:t>
            </a:r>
            <a:r>
              <a:rPr lang="zh-CN" altLang="en-US" sz="3200" b="1" dirty="0">
                <a:solidFill>
                  <a:schemeClr val="accent5">
                    <a:lumMod val="75000"/>
                  </a:schemeClr>
                </a:solidFill>
              </a:rPr>
              <a:t>程序</a:t>
            </a:r>
            <a:r>
              <a:rPr lang="zh-CN" altLang="en-US" sz="3200" b="1" dirty="0" smtClean="0">
                <a:solidFill>
                  <a:schemeClr val="accent5">
                    <a:lumMod val="75000"/>
                  </a:schemeClr>
                </a:solidFill>
              </a:rPr>
              <a:t>中变量</a:t>
            </a:r>
            <a:endParaRPr lang="zh-CN" altLang="en-US" sz="32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780530" y="1652905"/>
            <a:ext cx="2212975" cy="4356735"/>
            <a:chOff x="10536" y="1604"/>
            <a:chExt cx="3485" cy="6861"/>
          </a:xfrm>
        </p:grpSpPr>
        <p:pic>
          <p:nvPicPr>
            <p:cNvPr id="2" name="Picture 4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73"/>
            <a:stretch>
              <a:fillRect/>
            </a:stretch>
          </p:blipFill>
          <p:spPr bwMode="auto">
            <a:xfrm>
              <a:off x="10536" y="1604"/>
              <a:ext cx="3080" cy="5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3" name="对象 2"/>
            <p:cNvGraphicFramePr/>
            <p:nvPr/>
          </p:nvGraphicFramePr>
          <p:xfrm>
            <a:off x="11439" y="7519"/>
            <a:ext cx="2582" cy="9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4" name="" r:id="rId2" imgW="1638300" imgH="600075" progId="Paint.Picture">
                    <p:embed/>
                  </p:oleObj>
                </mc:Choice>
                <mc:Fallback>
                  <p:oleObj name="" r:id="rId2" imgW="1638300" imgH="600075" progId="Paint.Picture">
                    <p:embed/>
                    <p:pic>
                      <p:nvPicPr>
                        <p:cNvPr id="0" name="图片 3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1439" y="7519"/>
                          <a:ext cx="2582" cy="94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浙江财经大学信智学院 陈琰宏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bldLvl="2" autoUpdateAnimBg="0" build="p"/>
      <p:bldP spid="12296" grpId="0" bldLvl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19735" y="549275"/>
            <a:ext cx="8305800" cy="457200"/>
          </a:xfrm>
        </p:spPr>
        <p:txBody>
          <a:bodyPr>
            <a:noAutofit/>
          </a:bodyPr>
          <a:lstStyle/>
          <a:p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1.3.2 </a:t>
            </a:r>
            <a:r>
              <a:rPr lang="zh-CN" altLang="en-US" sz="32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变量</a:t>
            </a:r>
            <a:endParaRPr lang="zh-CN" altLang="en-US" sz="3200" b="1" dirty="0">
              <a:solidFill>
                <a:schemeClr val="accent5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735" y="1312545"/>
            <a:ext cx="8331200" cy="609600"/>
          </a:xfrm>
        </p:spPr>
        <p:txBody>
          <a:bodyPr/>
          <a:lstStyle/>
          <a:p>
            <a:r>
              <a:rPr lang="zh-CN" altLang="en-US" sz="2400"/>
              <a:t>定义变量的一般形式是：</a:t>
            </a:r>
            <a:endParaRPr lang="zh-CN" altLang="en-US" sz="2400"/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2045335" y="1977709"/>
            <a:ext cx="4876800" cy="646942"/>
          </a:xfrm>
          <a:prstGeom prst="parallelogram">
            <a:avLst>
              <a:gd name="adj" fmla="val 24683"/>
            </a:avLst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kumimoji="0" lang="zh-CN" altLang="en-US" sz="2800" b="1" i="1">
                <a:latin typeface="Arial" panose="020B0604020202020204" pitchFamily="34" charset="0"/>
              </a:rPr>
              <a:t>变量类型  变量名列表;</a:t>
            </a:r>
            <a:endParaRPr kumimoji="0" lang="zh-CN" altLang="en-US" sz="2800" b="1" i="1">
              <a:latin typeface="Arial" panose="020B0604020202020204" pitchFamily="34" charset="0"/>
            </a:endParaRPr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4316821" y="2774865"/>
            <a:ext cx="4419600" cy="1219200"/>
          </a:xfrm>
          <a:prstGeom prst="cloudCallout">
            <a:avLst>
              <a:gd name="adj1" fmla="val -24160"/>
              <a:gd name="adj2" fmla="val -7716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变量名列表是指一个或多个变量名的序列。</a:t>
            </a:r>
            <a:endParaRPr lang="zh-CN" altLang="en-US" sz="20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341904" y="3993900"/>
            <a:ext cx="8461828" cy="1698047"/>
          </a:xfrm>
          <a:prstGeom prst="horizontalScroll">
            <a:avLst>
              <a:gd name="adj" fmla="val 12273"/>
            </a:avLst>
          </a:prstGeom>
          <a:solidFill>
            <a:schemeClr val="bg1"/>
          </a:solidFill>
          <a:ln w="2540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98000" anchor="ctr">
            <a:spAutoFit/>
          </a:bodyPr>
          <a:lstStyle/>
          <a:p>
            <a:pPr algn="l" eaLnBrk="1" hangingPunct="1">
              <a:spcBef>
                <a:spcPct val="20000"/>
              </a:spcBef>
            </a:pPr>
            <a:r>
              <a:rPr kumimoji="0" lang="en-US" altLang="zh-CN" sz="2400" dirty="0" err="1">
                <a:solidFill>
                  <a:srgbClr val="0000FF"/>
                </a:solidFill>
                <a:latin typeface="Arial" panose="020B0604020202020204" pitchFamily="34" charset="0"/>
              </a:rPr>
              <a:t>int</a:t>
            </a:r>
            <a:r>
              <a:rPr kumimoji="0" lang="en-US" altLang="zh-CN" sz="2400" dirty="0">
                <a:latin typeface="Arial" panose="020B0604020202020204" pitchFamily="34" charset="0"/>
              </a:rPr>
              <a:t> age=20, number</a:t>
            </a:r>
            <a:r>
              <a:rPr kumimoji="0" lang="en-US" altLang="zh-CN" sz="2400" dirty="0" smtClean="0">
                <a:latin typeface="Arial" panose="020B0604020202020204" pitchFamily="34" charset="0"/>
              </a:rPr>
              <a:t>; 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//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申请两个小房子存放两个整数</a:t>
            </a:r>
            <a:endParaRPr kumimoji="0"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ct val="20000"/>
              </a:spcBef>
            </a:pPr>
            <a:r>
              <a:rPr kumimoji="0" lang="en-US" altLang="zh-CN" sz="2400" dirty="0">
                <a:solidFill>
                  <a:srgbClr val="0000FF"/>
                </a:solidFill>
                <a:latin typeface="Arial" panose="020B0604020202020204" pitchFamily="34" charset="0"/>
              </a:rPr>
              <a:t>double</a:t>
            </a:r>
            <a:r>
              <a:rPr kumimoji="0" lang="en-US" altLang="zh-CN" sz="2400" dirty="0">
                <a:latin typeface="Arial" panose="020B0604020202020204" pitchFamily="34" charset="0"/>
              </a:rPr>
              <a:t> score, average, max, min</a:t>
            </a:r>
            <a:r>
              <a:rPr kumimoji="0" lang="en-US" altLang="zh-CN" sz="2400" dirty="0" smtClean="0">
                <a:latin typeface="Arial" panose="020B0604020202020204" pitchFamily="34" charset="0"/>
              </a:rPr>
              <a:t>; 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//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申请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个小房子存放四个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double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类型的数据（极大或极小的数）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341903" y="5692271"/>
            <a:ext cx="8621486" cy="609861"/>
          </a:xfrm>
          <a:prstGeom prst="horizontalScroll">
            <a:avLst>
              <a:gd name="adj" fmla="val 12273"/>
            </a:avLst>
          </a:prstGeom>
          <a:solidFill>
            <a:schemeClr val="bg1"/>
          </a:solidFill>
          <a:ln w="2540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98000" anchor="ctr">
            <a:spAutoFit/>
          </a:bodyPr>
          <a:lstStyle/>
          <a:p>
            <a:pPr algn="l" eaLnBrk="1" hangingPunct="1">
              <a:spcBef>
                <a:spcPct val="2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</a:rPr>
              <a:t>定义变量就是向计算机申请不同种类的小房子（相应的空间）</a:t>
            </a:r>
            <a:endParaRPr lang="en-US" altLang="zh-CN" sz="2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 autoUpdateAnimBg="0" build="p"/>
      <p:bldP spid="13317" grpId="0" bldLvl="0" animBg="1" autoUpdateAnimBg="0"/>
      <p:bldP spid="13318" grpId="0" bldLvl="0" animBg="1" autoUpdateAnimBg="0"/>
      <p:bldP spid="7" grpId="0" bldLvl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2566"/>
            <a:ext cx="8928467" cy="3501873"/>
          </a:xfrm>
        </p:spPr>
        <p:txBody>
          <a:bodyPr>
            <a:normAutofit/>
          </a:bodyPr>
          <a:lstStyle/>
          <a:p>
            <a:pPr lvl="1">
              <a:lnSpc>
                <a:spcPct val="110000"/>
              </a:lnSpc>
            </a:pPr>
            <a:r>
              <a:rPr lang="zh-CN" altLang="en-US" b="1" dirty="0" smtClean="0"/>
              <a:t>变量</a:t>
            </a:r>
            <a:r>
              <a:rPr lang="zh-CN" altLang="en-US" b="1" dirty="0"/>
              <a:t>名是标识符的一种。</a:t>
            </a:r>
            <a:endParaRPr lang="zh-CN" altLang="en-US" b="1" dirty="0"/>
          </a:p>
          <a:p>
            <a:pPr lvl="1">
              <a:lnSpc>
                <a:spcPct val="110000"/>
              </a:lnSpc>
            </a:pPr>
            <a:r>
              <a:rPr lang="zh-CN" altLang="en-US" dirty="0"/>
              <a:t>用来标识变量、符号常量、函数、数组、类型等实体名字的有效字符序列称为</a:t>
            </a:r>
            <a:r>
              <a:rPr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标识符</a:t>
            </a:r>
            <a:r>
              <a:rPr lang="zh-CN" altLang="en-US" b="1" dirty="0"/>
              <a:t>(</a:t>
            </a:r>
            <a:r>
              <a:rPr lang="en-US" altLang="zh-CN" b="1" dirty="0"/>
              <a:t>identifier)。</a:t>
            </a:r>
            <a:endParaRPr lang="en-US" altLang="zh-CN" b="1" dirty="0"/>
          </a:p>
          <a:p>
            <a:pPr lvl="1">
              <a:lnSpc>
                <a:spcPct val="110000"/>
              </a:lnSpc>
            </a:pPr>
            <a:r>
              <a:rPr lang="en-US" altLang="zh-CN" b="1" dirty="0"/>
              <a:t>C++</a:t>
            </a:r>
            <a:r>
              <a:rPr lang="zh-CN" altLang="en-US" b="1" dirty="0"/>
              <a:t>规定标识符只能由</a:t>
            </a:r>
            <a:r>
              <a:rPr lang="zh-CN" altLang="en-US" b="1" dirty="0">
                <a:solidFill>
                  <a:srgbClr val="0000FF"/>
                </a:solidFill>
              </a:rPr>
              <a:t>字母</a:t>
            </a:r>
            <a:r>
              <a:rPr lang="zh-CN" altLang="en-US" b="1" dirty="0"/>
              <a:t>、</a:t>
            </a:r>
            <a:r>
              <a:rPr lang="zh-CN" altLang="en-US" b="1" dirty="0">
                <a:solidFill>
                  <a:srgbClr val="0000FF"/>
                </a:solidFill>
              </a:rPr>
              <a:t>数字</a:t>
            </a:r>
            <a:r>
              <a:rPr lang="zh-CN" altLang="en-US" b="1" dirty="0"/>
              <a:t>和</a:t>
            </a:r>
            <a:r>
              <a:rPr lang="zh-CN" altLang="en-US" b="1" dirty="0">
                <a:solidFill>
                  <a:srgbClr val="0000FF"/>
                </a:solidFill>
              </a:rPr>
              <a:t>下划线</a:t>
            </a:r>
            <a:r>
              <a:rPr lang="zh-CN" altLang="en-US" b="1" dirty="0"/>
              <a:t>3种字符组成，且</a:t>
            </a:r>
            <a:r>
              <a:rPr lang="zh-CN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第一个字符必须为字母或下划线</a:t>
            </a:r>
            <a:r>
              <a:rPr lang="zh-CN" altLang="en-US" b="1" dirty="0"/>
              <a:t>。</a:t>
            </a:r>
            <a:endParaRPr lang="zh-CN" altLang="en-US" b="1" dirty="0"/>
          </a:p>
          <a:p>
            <a:pPr lvl="1">
              <a:lnSpc>
                <a:spcPct val="110000"/>
              </a:lnSpc>
            </a:pPr>
            <a:r>
              <a:rPr lang="zh-CN" altLang="en-US" dirty="0"/>
              <a:t>而且，为了便于阅读和理解程序，变量名等标识符在命名是最好能</a:t>
            </a:r>
            <a:r>
              <a:rPr lang="zh-CN" altLang="en-US" b="1" dirty="0"/>
              <a:t>“</a:t>
            </a:r>
            <a:r>
              <a:rPr lang="zh-CN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见名思义</a:t>
            </a:r>
            <a:r>
              <a:rPr lang="zh-CN" altLang="en-US" b="1" dirty="0"/>
              <a:t>”，</a:t>
            </a:r>
            <a:r>
              <a:rPr lang="zh-CN" altLang="en-US" dirty="0"/>
              <a:t>也就是根据变量名就能确定该变量的含义和作用</a:t>
            </a:r>
            <a:r>
              <a:rPr lang="zh-CN" altLang="en-US" b="1" dirty="0"/>
              <a:t>。如：</a:t>
            </a:r>
            <a:endParaRPr lang="zh-CN" altLang="en-US" b="1" dirty="0"/>
          </a:p>
        </p:txBody>
      </p:sp>
      <p:sp>
        <p:nvSpPr>
          <p:cNvPr id="37892" name="AutoShape 4"/>
          <p:cNvSpPr>
            <a:spLocks noChangeArrowheads="1"/>
          </p:cNvSpPr>
          <p:nvPr/>
        </p:nvSpPr>
        <p:spPr bwMode="auto">
          <a:xfrm>
            <a:off x="551544" y="4823009"/>
            <a:ext cx="8095572" cy="1425125"/>
          </a:xfrm>
          <a:prstGeom prst="horizontalScroll">
            <a:avLst>
              <a:gd name="adj" fmla="val 12273"/>
            </a:avLst>
          </a:prstGeom>
          <a:solidFill>
            <a:schemeClr val="bg1"/>
          </a:solidFill>
          <a:ln w="2540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98000" anchor="ctr">
            <a:spAutoFit/>
          </a:bodyPr>
          <a:lstStyle/>
          <a:p>
            <a:pPr algn="l" eaLnBrk="1" hangingPunct="1">
              <a:spcBef>
                <a:spcPct val="20000"/>
              </a:spcBef>
            </a:pPr>
            <a:r>
              <a:rPr kumimoji="0" lang="en-US" altLang="zh-CN" sz="2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int</a:t>
            </a:r>
            <a:r>
              <a:rPr kumimoji="0" lang="en-US" altLang="zh-CN" sz="2000" b="1" dirty="0">
                <a:latin typeface="Arial" panose="020B0604020202020204" pitchFamily="34" charset="0"/>
              </a:rPr>
              <a:t> age, number;	</a:t>
            </a:r>
            <a:r>
              <a:rPr kumimoji="0" lang="en-US" altLang="zh-CN" sz="2000" b="1" dirty="0">
                <a:solidFill>
                  <a:srgbClr val="008000"/>
                </a:solidFill>
                <a:latin typeface="Arial" panose="020B0604020202020204" pitchFamily="34" charset="0"/>
              </a:rPr>
              <a:t>//</a:t>
            </a:r>
            <a:r>
              <a:rPr kumimoji="0" lang="zh-CN" altLang="en-US" sz="2000" b="1" dirty="0">
                <a:solidFill>
                  <a:srgbClr val="008000"/>
                </a:solidFill>
                <a:latin typeface="Arial" panose="020B0604020202020204" pitchFamily="34" charset="0"/>
              </a:rPr>
              <a:t>分别表示年龄，</a:t>
            </a:r>
            <a:r>
              <a:rPr kumimoji="0" lang="zh-CN" altLang="en-US" sz="2000" b="1" dirty="0" smtClean="0">
                <a:solidFill>
                  <a:srgbClr val="008000"/>
                </a:solidFill>
                <a:latin typeface="Arial" panose="020B0604020202020204" pitchFamily="34" charset="0"/>
              </a:rPr>
              <a:t>数值</a:t>
            </a:r>
            <a:endParaRPr kumimoji="0" lang="zh-CN" altLang="en-US" sz="2000" b="1" dirty="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kumimoji="0" lang="en-US" altLang="zh-CN" sz="2000" b="1" dirty="0">
                <a:solidFill>
                  <a:srgbClr val="0000FF"/>
                </a:solidFill>
                <a:latin typeface="Arial" panose="020B0604020202020204" pitchFamily="34" charset="0"/>
              </a:rPr>
              <a:t>double</a:t>
            </a:r>
            <a:r>
              <a:rPr kumimoji="0" lang="en-US" altLang="zh-CN" sz="2000" b="1" dirty="0">
                <a:latin typeface="Arial" panose="020B0604020202020204" pitchFamily="34" charset="0"/>
              </a:rPr>
              <a:t> score, average, max, min; </a:t>
            </a:r>
            <a:r>
              <a:rPr lang="en-US" altLang="zh-CN" sz="2000" b="1" dirty="0">
                <a:solidFill>
                  <a:srgbClr val="008000"/>
                </a:solidFill>
                <a:latin typeface="Arial" panose="020B0604020202020204" pitchFamily="34" charset="0"/>
              </a:rPr>
              <a:t>//</a:t>
            </a:r>
            <a:r>
              <a:rPr lang="zh-CN" altLang="en-US" sz="2000" b="1" dirty="0">
                <a:solidFill>
                  <a:srgbClr val="008000"/>
                </a:solidFill>
                <a:latin typeface="Arial" panose="020B0604020202020204" pitchFamily="34" charset="0"/>
              </a:rPr>
              <a:t>分别表示：分数、平均分、最高分、最低分</a:t>
            </a:r>
            <a:endParaRPr kumimoji="0" lang="en-US" altLang="zh-CN" sz="2000" b="1" dirty="0">
              <a:latin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39006" y="588953"/>
            <a:ext cx="303149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2800" b="1" dirty="0">
                <a:solidFill>
                  <a:schemeClr val="accent2"/>
                </a:solidFill>
                <a:latin typeface="黑体" panose="02010609060101010101" pitchFamily="49" charset="-122"/>
                <a:ea typeface="+mj-ea"/>
                <a:cs typeface="+mj-cs"/>
              </a:rPr>
              <a:t>a.</a:t>
            </a:r>
            <a:r>
              <a:rPr lang="zh-CN" altLang="en-US" sz="2800" b="1" dirty="0">
                <a:solidFill>
                  <a:schemeClr val="accent2"/>
                </a:solidFill>
                <a:latin typeface="黑体" panose="02010609060101010101" pitchFamily="49" charset="-122"/>
                <a:ea typeface="+mj-ea"/>
                <a:cs typeface="+mj-cs"/>
              </a:rPr>
              <a:t>变量名与标识符</a:t>
            </a:r>
            <a:endParaRPr lang="zh-CN" altLang="en-US" sz="2800" b="1" dirty="0">
              <a:solidFill>
                <a:schemeClr val="accent2"/>
              </a:solidFill>
              <a:latin typeface="黑体" panose="02010609060101010101" pitchFamily="49" charset="-122"/>
              <a:ea typeface="+mj-ea"/>
              <a:cs typeface="+mj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浙江财经大学信智学院 陈琰宏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bldLvl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23240" y="619760"/>
            <a:ext cx="8305800" cy="457200"/>
          </a:xfrm>
        </p:spPr>
        <p:txBody>
          <a:bodyPr>
            <a:noAutofit/>
          </a:bodyPr>
          <a:lstStyle/>
          <a:p>
            <a:r>
              <a:rPr lang="en-US" altLang="zh-CN" sz="2800" b="1" dirty="0">
                <a:solidFill>
                  <a:schemeClr val="accent2"/>
                </a:solidFill>
                <a:latin typeface="黑体" panose="02010609060101010101" pitchFamily="49" charset="-122"/>
              </a:rPr>
              <a:t>b</a:t>
            </a:r>
            <a:r>
              <a:rPr lang="zh-CN" altLang="en-US" sz="2800" b="1" dirty="0">
                <a:solidFill>
                  <a:schemeClr val="accent2"/>
                </a:solidFill>
                <a:latin typeface="黑体" panose="02010609060101010101" pitchFamily="49" charset="-122"/>
              </a:rPr>
              <a:t>. 变量的类型</a:t>
            </a:r>
            <a:endParaRPr lang="zh-CN" altLang="en-US" sz="2800" b="1" dirty="0">
              <a:solidFill>
                <a:schemeClr val="accent2"/>
              </a:solidFill>
              <a:latin typeface="黑体" panose="02010609060101010101" pitchFamily="49" charset="-122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9321" y="1295400"/>
            <a:ext cx="8639757" cy="4072667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120000"/>
              </a:lnSpc>
            </a:pPr>
            <a:r>
              <a:rPr lang="en-US" altLang="zh-CN" sz="2600" b="1" dirty="0"/>
              <a:t>C/C++</a:t>
            </a:r>
            <a:r>
              <a:rPr lang="zh-CN" altLang="en-US" sz="2600" b="1" dirty="0"/>
              <a:t>提供了12种基本数据类型，每种数据类型占用的字节数和表示范围各不一样。常用的数据类型只有以下2种。</a:t>
            </a:r>
            <a:endParaRPr lang="zh-CN" altLang="en-US" sz="2600" b="1" dirty="0"/>
          </a:p>
          <a:p>
            <a:pPr marL="990600" lvl="1" indent="-533400">
              <a:lnSpc>
                <a:spcPct val="120000"/>
              </a:lnSpc>
              <a:buFont typeface="Wingdings" panose="05000000000000000000" pitchFamily="2" charset="2"/>
              <a:buAutoNum type="arabicParenR"/>
            </a:pPr>
            <a:r>
              <a:rPr lang="en-US" altLang="zh-CN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</a:t>
            </a:r>
            <a:r>
              <a:rPr lang="en-US" altLang="zh-CN" sz="2400" dirty="0"/>
              <a:t>：</a:t>
            </a:r>
            <a:r>
              <a:rPr lang="zh-CN" altLang="en-US" sz="2400" dirty="0"/>
              <a:t>有符号的整数型。其表示范围是-2</a:t>
            </a:r>
            <a:r>
              <a:rPr lang="zh-CN" altLang="en-US" sz="2400" b="1" baseline="30000" dirty="0"/>
              <a:t>31</a:t>
            </a:r>
            <a:r>
              <a:rPr lang="zh-CN" altLang="en-US" sz="2400" dirty="0"/>
              <a:t>~2</a:t>
            </a:r>
            <a:r>
              <a:rPr lang="zh-CN" altLang="en-US" sz="2400" b="1" baseline="30000" dirty="0"/>
              <a:t>31</a:t>
            </a:r>
            <a:r>
              <a:rPr lang="zh-CN" altLang="en-US" sz="2400" dirty="0"/>
              <a:t>-1，占4个字节，约</a:t>
            </a:r>
            <a:r>
              <a:rPr lang="en-US" altLang="zh-CN" sz="2400" dirty="0"/>
              <a:t>20</a:t>
            </a:r>
            <a:r>
              <a:rPr lang="zh-CN" altLang="en-US" sz="2400" dirty="0"/>
              <a:t>亿。</a:t>
            </a:r>
            <a:endParaRPr lang="zh-CN" altLang="en-US" sz="2400" dirty="0"/>
          </a:p>
          <a:p>
            <a:pPr marL="990600" lvl="1" indent="-533400">
              <a:lnSpc>
                <a:spcPct val="120000"/>
              </a:lnSpc>
              <a:buFont typeface="Wingdings" panose="05000000000000000000" pitchFamily="2" charset="2"/>
              <a:buAutoNum type="arabicParenR"/>
            </a:pPr>
            <a:r>
              <a:rPr lang="en-US" altLang="zh-CN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double</a:t>
            </a:r>
            <a:r>
              <a:rPr lang="en-US" altLang="zh-CN" sz="2400" dirty="0"/>
              <a:t>：</a:t>
            </a:r>
            <a:r>
              <a:rPr lang="zh-CN" altLang="en-US" sz="2400" dirty="0"/>
              <a:t>双精度浮点型(即通常所说的实数)。占8个字节，约</a:t>
            </a:r>
            <a:r>
              <a:rPr lang="en-US" altLang="zh-CN" sz="2400" dirty="0"/>
              <a:t>10</a:t>
            </a:r>
            <a:r>
              <a:rPr lang="en-US" altLang="zh-CN" sz="2400" baseline="30000" dirty="0"/>
              <a:t>19</a:t>
            </a:r>
            <a:r>
              <a:rPr lang="zh-CN" altLang="en-US" sz="2400" dirty="0"/>
              <a:t>。</a:t>
            </a:r>
            <a:endParaRPr lang="zh-CN" altLang="en-US" sz="2400" dirty="0"/>
          </a:p>
          <a:p>
            <a:pPr marL="990600" lvl="1" indent="-533400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zh-CN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）</a:t>
            </a:r>
            <a:r>
              <a:rPr lang="en-US" altLang="zh-CN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char</a:t>
            </a:r>
            <a:r>
              <a:rPr lang="zh-CN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：</a:t>
            </a:r>
            <a:r>
              <a:rPr lang="zh-CN" altLang="en-US" dirty="0" smtClean="0"/>
              <a:t>存放单个字符。占一个字节。</a:t>
            </a:r>
            <a:endParaRPr lang="zh-CN" altLang="en-US" dirty="0" smtClean="0"/>
          </a:p>
          <a:p>
            <a:pPr marL="990600" lvl="1" indent="-533400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4）long long</a:t>
            </a:r>
            <a:r>
              <a:rPr lang="en-US" altLang="zh-CN" dirty="0"/>
              <a:t> </a:t>
            </a:r>
            <a:r>
              <a:rPr lang="zh-CN" altLang="en-US" dirty="0"/>
              <a:t>长整型，占</a:t>
            </a:r>
            <a:r>
              <a:rPr lang="en-US" altLang="zh-CN" dirty="0"/>
              <a:t>8</a:t>
            </a:r>
            <a:r>
              <a:rPr lang="zh-CN" altLang="en-US" dirty="0"/>
              <a:t>个字节。</a:t>
            </a:r>
            <a:endParaRPr lang="zh-CN" altLang="en-US" dirty="0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44195" y="609600"/>
            <a:ext cx="8305800" cy="457200"/>
          </a:xfrm>
        </p:spPr>
        <p:txBody>
          <a:bodyPr>
            <a:noAutofit/>
          </a:bodyPr>
          <a:lstStyle/>
          <a:p>
            <a:r>
              <a:rPr lang="en-US" altLang="zh-CN" sz="2800" b="1" dirty="0">
                <a:solidFill>
                  <a:schemeClr val="accent2"/>
                </a:solidFill>
                <a:latin typeface="黑体" panose="02010609060101010101" pitchFamily="49" charset="-122"/>
              </a:rPr>
              <a:t>c</a:t>
            </a:r>
            <a:r>
              <a:rPr lang="zh-CN" altLang="en-US" sz="2800" b="1" dirty="0">
                <a:solidFill>
                  <a:schemeClr val="accent2"/>
                </a:solidFill>
                <a:latin typeface="黑体" panose="02010609060101010101" pitchFamily="49" charset="-122"/>
              </a:rPr>
              <a:t>. 变量的赋值</a:t>
            </a:r>
            <a:endParaRPr lang="zh-CN" altLang="en-US" sz="2800" b="1" dirty="0">
              <a:solidFill>
                <a:schemeClr val="accent2"/>
              </a:solidFill>
              <a:latin typeface="黑体" panose="02010609060101010101" pitchFamily="49" charset="-122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0302" y="1266873"/>
            <a:ext cx="8665029" cy="1143000"/>
          </a:xfrm>
        </p:spPr>
        <p:txBody>
          <a:bodyPr/>
          <a:lstStyle/>
          <a:p>
            <a:r>
              <a:rPr lang="zh-CN" altLang="en-US" sz="2400" dirty="0"/>
              <a:t>给变量赋予一个新值的过程称为变量的</a:t>
            </a: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赋值</a:t>
            </a:r>
            <a:r>
              <a:rPr lang="zh-CN" altLang="en-US" sz="2400" dirty="0"/>
              <a:t>，它是通过</a:t>
            </a: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赋值运算符</a:t>
            </a:r>
            <a:r>
              <a:rPr lang="zh-CN" altLang="en-US" sz="2400" dirty="0"/>
              <a:t>“＝”以及</a:t>
            </a: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赋值语句</a:t>
            </a:r>
            <a:r>
              <a:rPr lang="zh-CN" altLang="en-US" sz="2400" dirty="0"/>
              <a:t>完成的。</a:t>
            </a:r>
            <a:endParaRPr lang="zh-CN" altLang="en-US" sz="2400" dirty="0"/>
          </a:p>
        </p:txBody>
      </p:sp>
      <p:sp>
        <p:nvSpPr>
          <p:cNvPr id="30724" name="AutoShape 4"/>
          <p:cNvSpPr>
            <a:spLocks noChangeArrowheads="1"/>
          </p:cNvSpPr>
          <p:nvPr/>
        </p:nvSpPr>
        <p:spPr bwMode="auto">
          <a:xfrm>
            <a:off x="772496" y="2409973"/>
            <a:ext cx="7848600" cy="2165055"/>
          </a:xfrm>
          <a:prstGeom prst="horizontalScroll">
            <a:avLst>
              <a:gd name="adj" fmla="val 6713"/>
            </a:avLst>
          </a:prstGeom>
          <a:solidFill>
            <a:schemeClr val="bg1"/>
          </a:solidFill>
          <a:ln w="2540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000" anchor="ctr">
            <a:spAutoFit/>
          </a:bodyPr>
          <a:lstStyle/>
          <a:p>
            <a:pPr algn="l" eaLnBrk="1" hangingPunct="1">
              <a:spcBef>
                <a:spcPct val="20000"/>
              </a:spcBef>
            </a:pPr>
            <a:r>
              <a:rPr kumimoji="0" lang="en-US" altLang="zh-CN" sz="2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int</a:t>
            </a:r>
            <a:r>
              <a:rPr kumimoji="0" lang="en-US" altLang="zh-CN" sz="2000" b="1" dirty="0">
                <a:latin typeface="Arial" panose="020B0604020202020204" pitchFamily="34" charset="0"/>
              </a:rPr>
              <a:t> number;</a:t>
            </a:r>
            <a:endParaRPr kumimoji="0" lang="en-US" altLang="zh-CN" sz="2000" b="1" dirty="0">
              <a:latin typeface="Arial" panose="020B0604020202020204" pitchFamily="34" charset="0"/>
            </a:endParaRPr>
          </a:p>
          <a:p>
            <a:pPr algn="l" eaLnBrk="1" hangingPunct="1">
              <a:spcBef>
                <a:spcPct val="20000"/>
              </a:spcBef>
            </a:pPr>
            <a:r>
              <a:rPr kumimoji="0" lang="en-US" altLang="zh-CN" sz="2000" b="1" dirty="0">
                <a:latin typeface="Arial" panose="020B0604020202020204" pitchFamily="34" charset="0"/>
              </a:rPr>
              <a:t>number = 36;</a:t>
            </a:r>
            <a:endParaRPr kumimoji="0" lang="en-US" altLang="zh-CN" sz="2000" b="1" dirty="0">
              <a:latin typeface="Arial" panose="020B0604020202020204" pitchFamily="34" charset="0"/>
            </a:endParaRPr>
          </a:p>
          <a:p>
            <a:pPr algn="l" eaLnBrk="1" hangingPunct="1">
              <a:spcBef>
                <a:spcPct val="20000"/>
              </a:spcBef>
            </a:pPr>
            <a:r>
              <a:rPr kumimoji="0" lang="en-US" altLang="zh-CN" sz="2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int</a:t>
            </a:r>
            <a:r>
              <a:rPr kumimoji="0" lang="en-US" altLang="zh-CN" sz="2000" b="1" dirty="0">
                <a:latin typeface="Arial" panose="020B0604020202020204" pitchFamily="34" charset="0"/>
              </a:rPr>
              <a:t> count = 0;	</a:t>
            </a:r>
            <a:r>
              <a:rPr kumimoji="0" lang="en-US" altLang="zh-CN" sz="2000" b="1" dirty="0">
                <a:solidFill>
                  <a:srgbClr val="008000"/>
                </a:solidFill>
                <a:latin typeface="Arial" panose="020B0604020202020204" pitchFamily="34" charset="0"/>
              </a:rPr>
              <a:t>//</a:t>
            </a:r>
            <a:r>
              <a:rPr kumimoji="0" lang="zh-CN" altLang="en-US" sz="2000" b="1" dirty="0">
                <a:solidFill>
                  <a:srgbClr val="008000"/>
                </a:solidFill>
                <a:latin typeface="Arial" panose="020B0604020202020204" pitchFamily="34" charset="0"/>
              </a:rPr>
              <a:t>在定义变量</a:t>
            </a:r>
            <a:r>
              <a:rPr kumimoji="0" lang="en-US" altLang="zh-CN" sz="2000" b="1" dirty="0">
                <a:solidFill>
                  <a:srgbClr val="008000"/>
                </a:solidFill>
                <a:latin typeface="Arial" panose="020B0604020202020204" pitchFamily="34" charset="0"/>
              </a:rPr>
              <a:t>count</a:t>
            </a:r>
            <a:r>
              <a:rPr kumimoji="0" lang="zh-CN" altLang="en-US" sz="2000" b="1" dirty="0">
                <a:solidFill>
                  <a:srgbClr val="008000"/>
                </a:solidFill>
                <a:latin typeface="Arial" panose="020B0604020202020204" pitchFamily="34" charset="0"/>
              </a:rPr>
              <a:t>时就赋予一个初始值0</a:t>
            </a:r>
            <a:endParaRPr kumimoji="0" lang="zh-CN" altLang="en-US" sz="2000" b="1" dirty="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algn="l" eaLnBrk="1" hangingPunct="1">
              <a:spcBef>
                <a:spcPct val="20000"/>
              </a:spcBef>
            </a:pPr>
            <a:r>
              <a:rPr kumimoji="0" lang="en-US" altLang="zh-CN" sz="2000" b="1" dirty="0">
                <a:latin typeface="Arial" panose="020B0604020202020204" pitchFamily="34" charset="0"/>
              </a:rPr>
              <a:t>count = 1;	</a:t>
            </a:r>
            <a:r>
              <a:rPr kumimoji="0" lang="en-US" altLang="zh-CN" sz="2000" b="1" dirty="0">
                <a:solidFill>
                  <a:srgbClr val="008000"/>
                </a:solidFill>
                <a:latin typeface="Arial" panose="020B0604020202020204" pitchFamily="34" charset="0"/>
              </a:rPr>
              <a:t>//</a:t>
            </a:r>
            <a:r>
              <a:rPr kumimoji="0" lang="zh-CN" altLang="en-US" sz="2000" b="1" dirty="0">
                <a:solidFill>
                  <a:srgbClr val="008000"/>
                </a:solidFill>
                <a:latin typeface="Arial" panose="020B0604020202020204" pitchFamily="34" charset="0"/>
              </a:rPr>
              <a:t>将</a:t>
            </a:r>
            <a:r>
              <a:rPr kumimoji="0" lang="en-US" altLang="zh-CN" sz="2000" b="1" dirty="0">
                <a:solidFill>
                  <a:srgbClr val="008000"/>
                </a:solidFill>
                <a:latin typeface="Arial" panose="020B0604020202020204" pitchFamily="34" charset="0"/>
              </a:rPr>
              <a:t>count</a:t>
            </a:r>
            <a:r>
              <a:rPr kumimoji="0" lang="zh-CN" altLang="en-US" sz="2000" b="1" dirty="0">
                <a:solidFill>
                  <a:srgbClr val="008000"/>
                </a:solidFill>
                <a:latin typeface="Arial" panose="020B0604020202020204" pitchFamily="34" charset="0"/>
              </a:rPr>
              <a:t>重新赋值为1</a:t>
            </a:r>
            <a:endParaRPr kumimoji="0" lang="zh-CN" altLang="en-US" sz="2000" b="1" dirty="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algn="l" eaLnBrk="1" hangingPunct="1">
              <a:spcBef>
                <a:spcPct val="20000"/>
              </a:spcBef>
            </a:pPr>
            <a:r>
              <a:rPr kumimoji="0" lang="en-US" altLang="zh-CN" sz="2000" b="1" dirty="0">
                <a:latin typeface="Arial" panose="020B0604020202020204" pitchFamily="34" charset="0"/>
              </a:rPr>
              <a:t>count = count + 1;</a:t>
            </a:r>
            <a:endParaRPr kumimoji="0" lang="en-US" altLang="zh-CN" sz="2000" b="1" dirty="0">
              <a:latin typeface="Arial" panose="020B0604020202020204" pitchFamily="34" charset="0"/>
            </a:endParaRPr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3287096" y="4978396"/>
            <a:ext cx="3124200" cy="1219200"/>
          </a:xfrm>
          <a:prstGeom prst="cloudCallout">
            <a:avLst>
              <a:gd name="adj1" fmla="val -72877"/>
              <a:gd name="adj2" fmla="val -9890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注意理解这条语句！！！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bldLvl="0" animBg="1" autoUpdateAnimBg="0"/>
      <p:bldP spid="30725" grpId="0" bldLvl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648335" y="3090698"/>
            <a:ext cx="7848600" cy="3119120"/>
          </a:xfrm>
          <a:prstGeom prst="rect">
            <a:avLst/>
          </a:prstGeom>
          <a:solidFill>
            <a:schemeClr val="bg1"/>
          </a:solidFill>
          <a:ln w="38100" cap="sq">
            <a:solidFill>
              <a:srgbClr val="00CC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20000"/>
              </a:spcBef>
            </a:pPr>
            <a:r>
              <a:rPr sz="2400">
                <a:sym typeface="+mn-ea"/>
              </a:rPr>
              <a:t>#include &lt;stdio.h&gt; </a:t>
            </a:r>
            <a:endParaRPr sz="2400">
              <a:sym typeface="+mn-ea"/>
            </a:endParaRPr>
          </a:p>
          <a:p>
            <a:pPr>
              <a:spcBef>
                <a:spcPct val="20000"/>
              </a:spcBef>
            </a:pPr>
            <a:r>
              <a:rPr sz="2400">
                <a:sym typeface="+mn-ea"/>
              </a:rPr>
              <a:t>int  main( )</a:t>
            </a:r>
            <a:endParaRPr sz="2400">
              <a:sym typeface="+mn-ea"/>
            </a:endParaRPr>
          </a:p>
          <a:p>
            <a:pPr>
              <a:spcBef>
                <a:spcPct val="20000"/>
              </a:spcBef>
            </a:pPr>
            <a:r>
              <a:rPr sz="2400">
                <a:sym typeface="+mn-ea"/>
              </a:rPr>
              <a:t>{</a:t>
            </a:r>
            <a:endParaRPr sz="2400">
              <a:sym typeface="+mn-ea"/>
            </a:endParaRPr>
          </a:p>
          <a:p>
            <a:pPr>
              <a:spcBef>
                <a:spcPct val="20000"/>
              </a:spcBef>
            </a:pPr>
            <a:r>
              <a:rPr sz="2400">
                <a:sym typeface="+mn-ea"/>
              </a:rPr>
              <a:t>    int a = 5, b;</a:t>
            </a:r>
            <a:endParaRPr sz="2400">
              <a:sym typeface="+mn-ea"/>
            </a:endParaRPr>
          </a:p>
          <a:p>
            <a:pPr>
              <a:spcBef>
                <a:spcPct val="20000"/>
              </a:spcBef>
            </a:pPr>
            <a:r>
              <a:rPr sz="2400">
                <a:sym typeface="+mn-ea"/>
              </a:rPr>
              <a:t>    printf("a=%d b=%d\n",a,b); </a:t>
            </a:r>
            <a:endParaRPr sz="2400">
              <a:sym typeface="+mn-ea"/>
            </a:endParaRPr>
          </a:p>
          <a:p>
            <a:pPr>
              <a:spcBef>
                <a:spcPct val="20000"/>
              </a:spcBef>
            </a:pPr>
            <a:r>
              <a:rPr sz="2400">
                <a:sym typeface="+mn-ea"/>
              </a:rPr>
              <a:t>    return 0;</a:t>
            </a:r>
            <a:endParaRPr sz="2400">
              <a:sym typeface="+mn-ea"/>
            </a:endParaRPr>
          </a:p>
          <a:p>
            <a:pPr>
              <a:spcBef>
                <a:spcPct val="20000"/>
              </a:spcBef>
            </a:pPr>
            <a:r>
              <a:rPr sz="2400">
                <a:sym typeface="+mn-ea"/>
              </a:rPr>
              <a:t>}</a:t>
            </a:r>
            <a:endParaRPr sz="2400">
              <a:sym typeface="+mn-ea"/>
            </a:endParaRP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18173" y="2406014"/>
            <a:ext cx="8183562" cy="544666"/>
          </a:xfrm>
          <a:prstGeom prst="roundRect">
            <a:avLst>
              <a:gd name="adj" fmla="val 16667"/>
            </a:avLst>
          </a:prstGeom>
          <a:noFill/>
          <a:ln w="38100" cap="rnd">
            <a:pattFill prst="pct60">
              <a:fgClr>
                <a:srgbClr val="C80000"/>
              </a:fgClr>
              <a:bgClr>
                <a:srgbClr val="FFFFFF"/>
              </a:bgClr>
            </a:patt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en-US" sz="2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例 </a:t>
            </a:r>
            <a:r>
              <a:rPr lang="en-US" altLang="zh-CN" sz="2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3</a:t>
            </a:r>
            <a:r>
              <a:rPr lang="zh-CN" altLang="en-US" sz="2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zh-CN" altLang="en-US" sz="2600" dirty="0">
                <a:latin typeface="Arial" panose="020B0604020202020204" pitchFamily="34" charset="0"/>
              </a:rPr>
              <a:t>没有赋值过的变量，其值是不确定的。</a:t>
            </a:r>
            <a:endParaRPr lang="zh-CN" altLang="en-US" sz="2600" dirty="0">
              <a:latin typeface="Arial" panose="020B0604020202020204" pitchFamily="34" charset="0"/>
            </a:endParaRP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470694" y="1238848"/>
            <a:ext cx="8331200" cy="1371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注意</a:t>
            </a:r>
            <a:r>
              <a:rPr lang="zh-CN" altLang="en-US" sz="2400" dirty="0"/>
              <a:t>：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在函数里定义的变量，如果没有进行赋值，则它的值是不确定的（或者称为是随机的值），如下面的例1.3。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ldLvl="0" animBg="1" autoUpdateAnimBg="0"/>
      <p:bldP spid="1028" grpId="0" bldLvl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7663" y="1289039"/>
            <a:ext cx="8331200" cy="1524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dirty="0"/>
              <a:t>赋值时的</a:t>
            </a:r>
            <a:r>
              <a:rPr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自动类型转换</a:t>
            </a:r>
            <a:r>
              <a:rPr lang="zh-CN" altLang="en-US" dirty="0"/>
              <a:t>：如果赋值时，赋值运算符“＝”左右两边的数据类型不一样，就要进行自动类型</a:t>
            </a:r>
            <a:r>
              <a:rPr lang="zh-CN" altLang="en-US" dirty="0" smtClean="0"/>
              <a:t>转换（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右边的数据值自动转化为左边变量的类型</a:t>
            </a:r>
            <a:r>
              <a:rPr lang="zh-CN" altLang="en-US" dirty="0" smtClean="0"/>
              <a:t>）。</a:t>
            </a:r>
            <a:endParaRPr lang="zh-CN" altLang="en-US" dirty="0"/>
          </a:p>
        </p:txBody>
      </p:sp>
      <p:sp>
        <p:nvSpPr>
          <p:cNvPr id="36868" name="AutoShape 4"/>
          <p:cNvSpPr>
            <a:spLocks noChangeArrowheads="1"/>
          </p:cNvSpPr>
          <p:nvPr/>
        </p:nvSpPr>
        <p:spPr bwMode="auto">
          <a:xfrm>
            <a:off x="261892" y="3777258"/>
            <a:ext cx="8606971" cy="1743201"/>
          </a:xfrm>
          <a:prstGeom prst="horizontalScroll">
            <a:avLst>
              <a:gd name="adj" fmla="val 9440"/>
            </a:avLst>
          </a:prstGeom>
          <a:solidFill>
            <a:schemeClr val="bg1"/>
          </a:solidFill>
          <a:ln w="2540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98000" anchor="ctr">
            <a:spAutoFit/>
          </a:bodyPr>
          <a:lstStyle/>
          <a:p>
            <a:pPr algn="l" eaLnBrk="1" hangingPunct="1">
              <a:spcBef>
                <a:spcPct val="20000"/>
              </a:spcBef>
            </a:pPr>
            <a:r>
              <a:rPr kumimoji="0" lang="en-US" altLang="zh-CN" sz="2400" dirty="0" err="1">
                <a:solidFill>
                  <a:srgbClr val="0000FF"/>
                </a:solidFill>
                <a:latin typeface="Arial" panose="020B0604020202020204" pitchFamily="34" charset="0"/>
              </a:rPr>
              <a:t>int</a:t>
            </a:r>
            <a:r>
              <a:rPr kumimoji="0" lang="en-US" altLang="zh-CN" sz="2400" dirty="0">
                <a:latin typeface="Arial" panose="020B0604020202020204" pitchFamily="34" charset="0"/>
              </a:rPr>
              <a:t> number, age = 17.5;  </a:t>
            </a:r>
            <a:r>
              <a:rPr kumimoji="0" lang="en-US" altLang="zh-CN" sz="2400" dirty="0">
                <a:solidFill>
                  <a:srgbClr val="008000"/>
                </a:solidFill>
                <a:latin typeface="Arial" panose="020B0604020202020204" pitchFamily="34" charset="0"/>
              </a:rPr>
              <a:t>//</a:t>
            </a:r>
            <a:r>
              <a:rPr kumimoji="0" lang="zh-CN" altLang="en-US" sz="2400" dirty="0">
                <a:solidFill>
                  <a:srgbClr val="008000"/>
                </a:solidFill>
                <a:latin typeface="Arial" panose="020B0604020202020204" pitchFamily="34" charset="0"/>
              </a:rPr>
              <a:t>赋值后，整型变量</a:t>
            </a:r>
            <a:r>
              <a:rPr kumimoji="0" lang="en-US" altLang="zh-CN" sz="2400" dirty="0">
                <a:solidFill>
                  <a:srgbClr val="008000"/>
                </a:solidFill>
                <a:latin typeface="Arial" panose="020B0604020202020204" pitchFamily="34" charset="0"/>
              </a:rPr>
              <a:t>age</a:t>
            </a:r>
            <a:r>
              <a:rPr kumimoji="0" lang="zh-CN" altLang="en-US" sz="2400" dirty="0">
                <a:solidFill>
                  <a:srgbClr val="008000"/>
                </a:solidFill>
                <a:latin typeface="Arial" panose="020B0604020202020204" pitchFamily="34" charset="0"/>
              </a:rPr>
              <a:t>的值为17</a:t>
            </a:r>
            <a:endParaRPr kumimoji="0" lang="zh-CN" altLang="en-US" sz="2400" dirty="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algn="l" eaLnBrk="1" hangingPunct="1">
              <a:spcBef>
                <a:spcPct val="20000"/>
              </a:spcBef>
            </a:pPr>
            <a:r>
              <a:rPr kumimoji="0" lang="en-US" altLang="zh-CN" sz="2400" dirty="0">
                <a:latin typeface="Arial" panose="020B0604020202020204" pitchFamily="34" charset="0"/>
              </a:rPr>
              <a:t>number = 3.14*3*3;	      </a:t>
            </a:r>
            <a:r>
              <a:rPr kumimoji="0" lang="en-US" altLang="zh-CN" sz="2400" dirty="0">
                <a:solidFill>
                  <a:srgbClr val="008000"/>
                </a:solidFill>
                <a:latin typeface="Arial" panose="020B0604020202020204" pitchFamily="34" charset="0"/>
              </a:rPr>
              <a:t>//</a:t>
            </a:r>
            <a:r>
              <a:rPr kumimoji="0" lang="zh-CN" altLang="en-US" sz="2400" dirty="0">
                <a:solidFill>
                  <a:srgbClr val="008000"/>
                </a:solidFill>
                <a:latin typeface="Arial" panose="020B0604020202020204" pitchFamily="34" charset="0"/>
              </a:rPr>
              <a:t>赋值后整型变量</a:t>
            </a:r>
            <a:r>
              <a:rPr kumimoji="0" lang="en-US" altLang="zh-CN" sz="2400" dirty="0">
                <a:solidFill>
                  <a:srgbClr val="008000"/>
                </a:solidFill>
                <a:latin typeface="Arial" panose="020B0604020202020204" pitchFamily="34" charset="0"/>
              </a:rPr>
              <a:t>number</a:t>
            </a:r>
            <a:r>
              <a:rPr kumimoji="0" lang="zh-CN" altLang="en-US" sz="2400" dirty="0">
                <a:solidFill>
                  <a:srgbClr val="008000"/>
                </a:solidFill>
                <a:latin typeface="Arial" panose="020B0604020202020204" pitchFamily="34" charset="0"/>
              </a:rPr>
              <a:t>的值为28</a:t>
            </a:r>
            <a:endParaRPr kumimoji="0" lang="zh-CN" altLang="en-US" sz="2400" dirty="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algn="l" eaLnBrk="1" hangingPunct="1">
              <a:spcBef>
                <a:spcPct val="20000"/>
              </a:spcBef>
            </a:pPr>
            <a:r>
              <a:rPr kumimoji="0" lang="en-US" altLang="zh-CN" sz="2400" dirty="0">
                <a:solidFill>
                  <a:srgbClr val="0000FF"/>
                </a:solidFill>
                <a:latin typeface="Arial" panose="020B0604020202020204" pitchFamily="34" charset="0"/>
              </a:rPr>
              <a:t>double</a:t>
            </a:r>
            <a:r>
              <a:rPr kumimoji="0" lang="en-US" altLang="zh-CN" sz="2400" dirty="0">
                <a:latin typeface="Arial" panose="020B0604020202020204" pitchFamily="34" charset="0"/>
              </a:rPr>
              <a:t> area=number;    </a:t>
            </a:r>
            <a:r>
              <a:rPr kumimoji="0" lang="en-US" altLang="zh-CN" sz="2400" dirty="0">
                <a:solidFill>
                  <a:srgbClr val="008000"/>
                </a:solidFill>
                <a:latin typeface="Arial" panose="020B0604020202020204" pitchFamily="34" charset="0"/>
              </a:rPr>
              <a:t>//</a:t>
            </a:r>
            <a:r>
              <a:rPr kumimoji="0" lang="zh-CN" altLang="en-US" sz="2400" dirty="0">
                <a:solidFill>
                  <a:srgbClr val="008000"/>
                </a:solidFill>
                <a:latin typeface="Arial" panose="020B0604020202020204" pitchFamily="34" charset="0"/>
              </a:rPr>
              <a:t>赋值后浮点型变量</a:t>
            </a:r>
            <a:r>
              <a:rPr kumimoji="0" lang="en-US" altLang="zh-CN" sz="2400" dirty="0">
                <a:solidFill>
                  <a:srgbClr val="008000"/>
                </a:solidFill>
                <a:latin typeface="Arial" panose="020B0604020202020204" pitchFamily="34" charset="0"/>
              </a:rPr>
              <a:t>area</a:t>
            </a:r>
            <a:r>
              <a:rPr kumimoji="0" lang="zh-CN" altLang="en-US" sz="2400" dirty="0">
                <a:solidFill>
                  <a:srgbClr val="008000"/>
                </a:solidFill>
                <a:latin typeface="Arial" panose="020B0604020202020204" pitchFamily="34" charset="0"/>
              </a:rPr>
              <a:t>的值为28.0</a:t>
            </a:r>
            <a:endParaRPr kumimoji="0" lang="en-US" altLang="zh-CN" sz="2400" dirty="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bldLvl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15051" y="2435912"/>
            <a:ext cx="8002390" cy="3784600"/>
          </a:xfrm>
          <a:prstGeom prst="rect">
            <a:avLst/>
          </a:prstGeom>
          <a:solidFill>
            <a:schemeClr val="bg1"/>
          </a:solidFill>
          <a:ln w="38100" cap="sq">
            <a:solidFill>
              <a:srgbClr val="00CC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9pPr>
          </a:lstStyle>
          <a:p>
            <a:pPr indent="-6350"/>
            <a:r>
              <a:rPr lang="zh-CN" altLang="en-US" dirty="0"/>
              <a:t>#include &lt;stdio.h&gt; </a:t>
            </a:r>
            <a:endParaRPr lang="zh-CN" altLang="en-US" dirty="0"/>
          </a:p>
          <a:p>
            <a:pPr indent="-6350"/>
            <a:r>
              <a:rPr lang="zh-CN" altLang="en-US" dirty="0"/>
              <a:t>int main( )                       //主函数首部</a:t>
            </a:r>
            <a:endParaRPr lang="zh-CN" altLang="en-US" dirty="0"/>
          </a:p>
          <a:p>
            <a:pPr indent="-6350"/>
            <a:r>
              <a:rPr lang="zh-CN" altLang="en-US" dirty="0"/>
              <a:t>{                                //函数体开始</a:t>
            </a:r>
            <a:endParaRPr lang="zh-CN" altLang="en-US" dirty="0"/>
          </a:p>
          <a:p>
            <a:pPr indent="-6350"/>
            <a:r>
              <a:rPr lang="zh-CN" altLang="en-US" dirty="0"/>
              <a:t>     int a,b,sum;                    //定义变量</a:t>
            </a:r>
            <a:endParaRPr lang="zh-CN" altLang="en-US" dirty="0"/>
          </a:p>
          <a:p>
            <a:pPr indent="-6350"/>
            <a:r>
              <a:rPr lang="zh-CN" altLang="en-US" dirty="0"/>
              <a:t>     scanf("%d %d",&amp;a,&amp;b);//cin&gt;&gt;a&gt;&gt;b; //输入语句</a:t>
            </a:r>
            <a:endParaRPr lang="zh-CN" altLang="en-US" dirty="0"/>
          </a:p>
          <a:p>
            <a:pPr indent="-6350"/>
            <a:r>
              <a:rPr lang="zh-CN" altLang="en-US" dirty="0"/>
              <a:t>     sum=a+b;                        //赋值语句</a:t>
            </a:r>
            <a:endParaRPr lang="zh-CN" altLang="en-US" dirty="0"/>
          </a:p>
          <a:p>
            <a:pPr indent="-6350"/>
            <a:r>
              <a:rPr lang="zh-CN" altLang="en-US" dirty="0"/>
              <a:t>     printf("a+b=%d",sum);//cout&lt;&lt;"a+b="&lt;&lt;sum&lt;&lt;endl;//输出语句  </a:t>
            </a:r>
            <a:endParaRPr lang="zh-CN" altLang="en-US" dirty="0"/>
          </a:p>
          <a:p>
            <a:pPr indent="-6350"/>
            <a:r>
              <a:rPr lang="zh-CN" altLang="en-US" dirty="0"/>
              <a:t>     return 0;  //如程序正常结束，向操作系统返回一个零值</a:t>
            </a:r>
            <a:endParaRPr lang="zh-CN" altLang="en-US" dirty="0"/>
          </a:p>
          <a:p>
            <a:pPr indent="-6350"/>
            <a:r>
              <a:rPr lang="zh-CN" altLang="en-US" dirty="0"/>
              <a:t>}   //函数结束</a:t>
            </a:r>
            <a:endParaRPr lang="zh-CN" altLang="en-US" dirty="0"/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>
            <a:off x="381156" y="1286985"/>
            <a:ext cx="8612095" cy="1012825"/>
          </a:xfrm>
          <a:prstGeom prst="roundRect">
            <a:avLst>
              <a:gd name="adj" fmla="val 16667"/>
            </a:avLst>
          </a:prstGeom>
          <a:noFill/>
          <a:ln w="38100" cap="rnd">
            <a:pattFill prst="pct60">
              <a:fgClr>
                <a:srgbClr val="C80000"/>
              </a:fgClr>
              <a:bgClr>
                <a:srgbClr val="FFFFFF"/>
              </a:bgClr>
            </a:patt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zh-CN" altLang="en-US" sz="26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例</a:t>
            </a:r>
            <a:r>
              <a:rPr lang="zh-CN" altLang="en-US" sz="2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1 </a:t>
            </a:r>
            <a:r>
              <a:rPr lang="zh-CN" altLang="en-US" sz="2600" dirty="0">
                <a:latin typeface="Arial" panose="020B0604020202020204" pitchFamily="34" charset="0"/>
              </a:rPr>
              <a:t>从键盘上输入两个数据</a:t>
            </a:r>
            <a:r>
              <a:rPr lang="en-US" altLang="zh-CN" sz="2600" dirty="0">
                <a:latin typeface="Arial" panose="020B0604020202020204" pitchFamily="34" charset="0"/>
              </a:rPr>
              <a:t>a</a:t>
            </a:r>
            <a:r>
              <a:rPr lang="zh-CN" altLang="en-US" sz="2600" dirty="0">
                <a:latin typeface="Arial" panose="020B0604020202020204" pitchFamily="34" charset="0"/>
              </a:rPr>
              <a:t>和</a:t>
            </a:r>
            <a:r>
              <a:rPr lang="en-US" altLang="zh-CN" sz="2600" dirty="0">
                <a:latin typeface="Arial" panose="020B0604020202020204" pitchFamily="34" charset="0"/>
              </a:rPr>
              <a:t>b，</a:t>
            </a:r>
            <a:r>
              <a:rPr lang="zh-CN" altLang="en-US" sz="2600" dirty="0">
                <a:latin typeface="Arial" panose="020B0604020202020204" pitchFamily="34" charset="0"/>
              </a:rPr>
              <a:t>计算</a:t>
            </a:r>
            <a:r>
              <a:rPr lang="en-US" altLang="zh-CN" sz="2600" dirty="0">
                <a:latin typeface="Arial" panose="020B0604020202020204" pitchFamily="34" charset="0"/>
              </a:rPr>
              <a:t>a</a:t>
            </a:r>
            <a:r>
              <a:rPr lang="zh-CN" altLang="en-US" sz="2600" dirty="0">
                <a:latin typeface="Arial" panose="020B0604020202020204" pitchFamily="34" charset="0"/>
              </a:rPr>
              <a:t>和</a:t>
            </a:r>
            <a:r>
              <a:rPr lang="en-US" altLang="zh-CN" sz="2600" dirty="0">
                <a:latin typeface="Arial" panose="020B0604020202020204" pitchFamily="34" charset="0"/>
              </a:rPr>
              <a:t>b</a:t>
            </a:r>
            <a:r>
              <a:rPr lang="zh-CN" altLang="en-US" sz="2600" dirty="0">
                <a:latin typeface="Arial" panose="020B0604020202020204" pitchFamily="34" charset="0"/>
              </a:rPr>
              <a:t>之和并输出</a:t>
            </a:r>
            <a:endParaRPr lang="zh-CN" altLang="en-US" sz="2600" dirty="0">
              <a:latin typeface="Arial" panose="020B0604020202020204" pitchFamily="34" charset="0"/>
            </a:endParaRPr>
          </a:p>
          <a:p>
            <a:pPr algn="l">
              <a:defRPr/>
            </a:pPr>
            <a:r>
              <a:rPr lang="zh-CN" altLang="en-US" sz="2600" dirty="0">
                <a:latin typeface="Arial" panose="020B0604020202020204" pitchFamily="34" charset="0"/>
              </a:rPr>
              <a:t>(有输入，有输出)</a:t>
            </a:r>
            <a:endParaRPr lang="zh-CN" altLang="en-US" sz="2600" dirty="0">
              <a:latin typeface="Arial" panose="020B0604020202020204" pitchFamily="34" charset="0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ldLvl="0" animBg="1" autoUpdateAnimBg="0"/>
      <p:bldP spid="8200" grpId="0" bldLvl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5" y="-216534"/>
            <a:ext cx="7886700" cy="1325563"/>
          </a:xfrm>
        </p:spPr>
        <p:txBody>
          <a:bodyPr/>
          <a:lstStyle/>
          <a:p>
            <a:pPr eaLnBrk="1" hangingPunct="1"/>
            <a:r>
              <a:rPr lang="zh-CN" altLang="en-US" sz="3600" b="1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学习要求与学习方法</a:t>
            </a:r>
            <a:endParaRPr lang="zh-CN" altLang="en-US" sz="3600" b="1" dirty="0" smtClean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2118" y="1279843"/>
            <a:ext cx="8280400" cy="4535487"/>
          </a:xfrm>
        </p:spPr>
        <p:txBody>
          <a:bodyPr/>
          <a:lstStyle/>
          <a:p>
            <a:pPr eaLnBrk="1" hangingPunct="1"/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学习要求</a:t>
            </a: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1" eaLnBrk="1" hangingPunct="1"/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掌握程序设计语言的基本知识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1" eaLnBrk="1" hangingPunct="1"/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掌握常用算法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1" eaLnBrk="1" hangingPunct="1"/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具备初步的程序设计能力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学习方法</a:t>
            </a: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1" eaLnBrk="1" hangingPunct="1"/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自主学习：</a:t>
            </a:r>
            <a:r>
              <a:rPr lang="en-US" altLang="zh-CN" sz="2800" dirty="0" smtClean="0">
                <a:latin typeface="Arial" panose="020B0604020202020204" pitchFamily="34" charset="0"/>
                <a:ea typeface="宋体" panose="02010600030101010101" pitchFamily="2" charset="-122"/>
              </a:rPr>
              <a:t>MOOC+SPOC  https://pintia.cn/</a:t>
            </a:r>
            <a:endParaRPr lang="en-US" altLang="zh-CN" sz="2800" dirty="0" smtClean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1" eaLnBrk="1" hangingPunct="1"/>
            <a:r>
              <a:rPr lang="en-US" altLang="zh-CN" sz="2800" dirty="0" smtClean="0">
                <a:latin typeface="Arial" panose="020B0604020202020204" pitchFamily="34" charset="0"/>
                <a:ea typeface="宋体" panose="02010600030101010101" pitchFamily="2" charset="-122"/>
              </a:rPr>
              <a:t>OJ</a:t>
            </a:r>
            <a:r>
              <a:rPr lang="zh-CN" altLang="en-US" sz="2800" dirty="0" smtClean="0">
                <a:latin typeface="Arial" panose="020B0604020202020204" pitchFamily="34" charset="0"/>
                <a:ea typeface="宋体" panose="02010600030101010101" pitchFamily="2" charset="-122"/>
              </a:rPr>
              <a:t>做题：</a:t>
            </a:r>
            <a:r>
              <a:rPr lang="en-US" altLang="zh-CN" sz="2800" dirty="0" smtClean="0">
                <a:latin typeface="Arial" panose="020B0604020202020204" pitchFamily="34" charset="0"/>
                <a:ea typeface="宋体" panose="02010600030101010101" pitchFamily="2" charset="-122"/>
              </a:rPr>
              <a:t>acm.ocrosoft.com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1" eaLnBrk="1" hangingPunct="1"/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编程实践：</a:t>
            </a:r>
            <a:endParaRPr lang="en-US" altLang="zh-CN" sz="2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857250" lvl="2" indent="0" eaLnBrk="1" hangingPunct="1">
              <a:buFont typeface="Wingdings" panose="05000000000000000000" charset="0"/>
              <a:buNone/>
            </a:pP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每周上机，贯穿始终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1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1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1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1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01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01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01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19735" y="549275"/>
            <a:ext cx="8305800" cy="457200"/>
          </a:xfrm>
        </p:spPr>
        <p:txBody>
          <a:bodyPr>
            <a:noAutofit/>
          </a:bodyPr>
          <a:lstStyle/>
          <a:p>
            <a:r>
              <a:rPr lang="en-US" altLang="zh-CN" sz="32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zh-CN" altLang="en-US" sz="32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变量</a:t>
            </a:r>
            <a:endParaRPr lang="zh-CN" altLang="en-US" sz="3200" b="1" dirty="0">
              <a:solidFill>
                <a:schemeClr val="accent5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735" y="1312545"/>
            <a:ext cx="8331200" cy="609600"/>
          </a:xfrm>
        </p:spPr>
        <p:txBody>
          <a:bodyPr/>
          <a:lstStyle/>
          <a:p>
            <a:r>
              <a:rPr lang="zh-CN" altLang="en-US" sz="2400"/>
              <a:t>定义变量的一般形式是：</a:t>
            </a:r>
            <a:endParaRPr lang="zh-CN" altLang="en-US" sz="2400"/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2045335" y="1977709"/>
            <a:ext cx="4876800" cy="646942"/>
          </a:xfrm>
          <a:prstGeom prst="parallelogram">
            <a:avLst>
              <a:gd name="adj" fmla="val 24683"/>
            </a:avLst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kumimoji="0" lang="zh-CN" altLang="en-US" sz="2800" b="1" i="1">
                <a:latin typeface="Arial" panose="020B0604020202020204" pitchFamily="34" charset="0"/>
              </a:rPr>
              <a:t>变量类型  变量名列表;</a:t>
            </a:r>
            <a:endParaRPr kumimoji="0" lang="zh-CN" altLang="en-US" sz="2800" b="1" i="1">
              <a:latin typeface="Arial" panose="020B0604020202020204" pitchFamily="34" charset="0"/>
            </a:endParaRPr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4316821" y="2774865"/>
            <a:ext cx="4419600" cy="1219200"/>
          </a:xfrm>
          <a:prstGeom prst="cloudCallout">
            <a:avLst>
              <a:gd name="adj1" fmla="val -24160"/>
              <a:gd name="adj2" fmla="val -7716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变量名列表是指一个或多个变量名的序列。</a:t>
            </a:r>
            <a:endParaRPr lang="zh-CN" altLang="en-US" sz="20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341904" y="3993900"/>
            <a:ext cx="8461828" cy="1698047"/>
          </a:xfrm>
          <a:prstGeom prst="horizontalScroll">
            <a:avLst>
              <a:gd name="adj" fmla="val 12273"/>
            </a:avLst>
          </a:prstGeom>
          <a:solidFill>
            <a:schemeClr val="bg1"/>
          </a:solidFill>
          <a:ln w="2540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98000" anchor="ctr">
            <a:spAutoFit/>
          </a:bodyPr>
          <a:lstStyle/>
          <a:p>
            <a:pPr algn="l" eaLnBrk="1" hangingPunct="1">
              <a:spcBef>
                <a:spcPct val="20000"/>
              </a:spcBef>
            </a:pPr>
            <a:r>
              <a:rPr kumimoji="0" lang="en-US" altLang="zh-CN" sz="2400" dirty="0" err="1">
                <a:solidFill>
                  <a:srgbClr val="0000FF"/>
                </a:solidFill>
                <a:latin typeface="Arial" panose="020B0604020202020204" pitchFamily="34" charset="0"/>
              </a:rPr>
              <a:t>int</a:t>
            </a:r>
            <a:r>
              <a:rPr kumimoji="0" lang="en-US" altLang="zh-CN" sz="2400" dirty="0">
                <a:latin typeface="Arial" panose="020B0604020202020204" pitchFamily="34" charset="0"/>
              </a:rPr>
              <a:t> age=20, number</a:t>
            </a:r>
            <a:r>
              <a:rPr kumimoji="0" lang="en-US" altLang="zh-CN" sz="2400" dirty="0" smtClean="0">
                <a:latin typeface="Arial" panose="020B0604020202020204" pitchFamily="34" charset="0"/>
              </a:rPr>
              <a:t>; 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//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申请两个小房子存放两个整数</a:t>
            </a:r>
            <a:endParaRPr kumimoji="0"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ct val="20000"/>
              </a:spcBef>
            </a:pPr>
            <a:r>
              <a:rPr kumimoji="0" lang="en-US" altLang="zh-CN" sz="2400" dirty="0">
                <a:solidFill>
                  <a:srgbClr val="0000FF"/>
                </a:solidFill>
                <a:latin typeface="Arial" panose="020B0604020202020204" pitchFamily="34" charset="0"/>
              </a:rPr>
              <a:t>double</a:t>
            </a:r>
            <a:r>
              <a:rPr kumimoji="0" lang="en-US" altLang="zh-CN" sz="2400" dirty="0">
                <a:latin typeface="Arial" panose="020B0604020202020204" pitchFamily="34" charset="0"/>
              </a:rPr>
              <a:t> score, average, max, min</a:t>
            </a:r>
            <a:r>
              <a:rPr kumimoji="0" lang="en-US" altLang="zh-CN" sz="2400" dirty="0" smtClean="0">
                <a:latin typeface="Arial" panose="020B0604020202020204" pitchFamily="34" charset="0"/>
              </a:rPr>
              <a:t>; 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//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申请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个小房子存放四个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double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类型的数据（极大或极小的数）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341903" y="5692271"/>
            <a:ext cx="8621486" cy="609861"/>
          </a:xfrm>
          <a:prstGeom prst="horizontalScroll">
            <a:avLst>
              <a:gd name="adj" fmla="val 12273"/>
            </a:avLst>
          </a:prstGeom>
          <a:solidFill>
            <a:schemeClr val="bg1"/>
          </a:solidFill>
          <a:ln w="2540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98000" anchor="ctr">
            <a:spAutoFit/>
          </a:bodyPr>
          <a:lstStyle/>
          <a:p>
            <a:pPr algn="l" eaLnBrk="1" hangingPunct="1">
              <a:spcBef>
                <a:spcPct val="2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</a:rPr>
              <a:t>定义变量就是向计算机申请不同种类的小房子（相应的空间）</a:t>
            </a:r>
            <a:endParaRPr lang="en-US" altLang="zh-CN" sz="2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 autoUpdateAnimBg="0" build="p"/>
      <p:bldP spid="13317" grpId="0" bldLvl="0" animBg="1" autoUpdateAnimBg="0"/>
      <p:bldP spid="13318" grpId="0" bldLvl="0" animBg="1" autoUpdateAnimBg="0"/>
      <p:bldP spid="7" grpId="0" bldLvl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3366135" y="875030"/>
            <a:ext cx="2261870" cy="1170305"/>
            <a:chOff x="4895603" y="369588"/>
            <a:chExt cx="2216068" cy="1256542"/>
          </a:xfrm>
        </p:grpSpPr>
        <p:sp>
          <p:nvSpPr>
            <p:cNvPr id="15" name="Freeform 145"/>
            <p:cNvSpPr/>
            <p:nvPr/>
          </p:nvSpPr>
          <p:spPr bwMode="auto">
            <a:xfrm rot="935833">
              <a:off x="4895603" y="729653"/>
              <a:ext cx="2216068" cy="896477"/>
            </a:xfrm>
            <a:custGeom>
              <a:avLst/>
              <a:gdLst>
                <a:gd name="T0" fmla="*/ 466 w 483"/>
                <a:gd name="T1" fmla="*/ 104 h 300"/>
                <a:gd name="T2" fmla="*/ 417 w 483"/>
                <a:gd name="T3" fmla="*/ 121 h 300"/>
                <a:gd name="T4" fmla="*/ 407 w 483"/>
                <a:gd name="T5" fmla="*/ 119 h 300"/>
                <a:gd name="T6" fmla="*/ 303 w 483"/>
                <a:gd name="T7" fmla="*/ 150 h 300"/>
                <a:gd name="T8" fmla="*/ 214 w 483"/>
                <a:gd name="T9" fmla="*/ 187 h 300"/>
                <a:gd name="T10" fmla="*/ 120 w 483"/>
                <a:gd name="T11" fmla="*/ 240 h 300"/>
                <a:gd name="T12" fmla="*/ 290 w 483"/>
                <a:gd name="T13" fmla="*/ 152 h 300"/>
                <a:gd name="T14" fmla="*/ 394 w 483"/>
                <a:gd name="T15" fmla="*/ 118 h 300"/>
                <a:gd name="T16" fmla="*/ 394 w 483"/>
                <a:gd name="T17" fmla="*/ 97 h 300"/>
                <a:gd name="T18" fmla="*/ 424 w 483"/>
                <a:gd name="T19" fmla="*/ 86 h 300"/>
                <a:gd name="T20" fmla="*/ 418 w 483"/>
                <a:gd name="T21" fmla="*/ 66 h 300"/>
                <a:gd name="T22" fmla="*/ 380 w 483"/>
                <a:gd name="T23" fmla="*/ 74 h 300"/>
                <a:gd name="T24" fmla="*/ 386 w 483"/>
                <a:gd name="T25" fmla="*/ 71 h 300"/>
                <a:gd name="T26" fmla="*/ 378 w 483"/>
                <a:gd name="T27" fmla="*/ 53 h 300"/>
                <a:gd name="T28" fmla="*/ 218 w 483"/>
                <a:gd name="T29" fmla="*/ 119 h 300"/>
                <a:gd name="T30" fmla="*/ 183 w 483"/>
                <a:gd name="T31" fmla="*/ 133 h 300"/>
                <a:gd name="T32" fmla="*/ 84 w 483"/>
                <a:gd name="T33" fmla="*/ 185 h 300"/>
                <a:gd name="T34" fmla="*/ 193 w 483"/>
                <a:gd name="T35" fmla="*/ 117 h 300"/>
                <a:gd name="T36" fmla="*/ 434 w 483"/>
                <a:gd name="T37" fmla="*/ 20 h 300"/>
                <a:gd name="T38" fmla="*/ 427 w 483"/>
                <a:gd name="T39" fmla="*/ 3 h 300"/>
                <a:gd name="T40" fmla="*/ 142 w 483"/>
                <a:gd name="T41" fmla="*/ 124 h 300"/>
                <a:gd name="T42" fmla="*/ 23 w 483"/>
                <a:gd name="T43" fmla="*/ 195 h 300"/>
                <a:gd name="T44" fmla="*/ 29 w 483"/>
                <a:gd name="T45" fmla="*/ 202 h 300"/>
                <a:gd name="T46" fmla="*/ 43 w 483"/>
                <a:gd name="T47" fmla="*/ 193 h 300"/>
                <a:gd name="T48" fmla="*/ 9 w 483"/>
                <a:gd name="T49" fmla="*/ 223 h 300"/>
                <a:gd name="T50" fmla="*/ 21 w 483"/>
                <a:gd name="T51" fmla="*/ 239 h 300"/>
                <a:gd name="T52" fmla="*/ 22 w 483"/>
                <a:gd name="T53" fmla="*/ 238 h 300"/>
                <a:gd name="T54" fmla="*/ 16 w 483"/>
                <a:gd name="T55" fmla="*/ 244 h 300"/>
                <a:gd name="T56" fmla="*/ 29 w 483"/>
                <a:gd name="T57" fmla="*/ 260 h 300"/>
                <a:gd name="T58" fmla="*/ 32 w 483"/>
                <a:gd name="T59" fmla="*/ 259 h 300"/>
                <a:gd name="T60" fmla="*/ 45 w 483"/>
                <a:gd name="T61" fmla="*/ 267 h 300"/>
                <a:gd name="T62" fmla="*/ 51 w 483"/>
                <a:gd name="T63" fmla="*/ 265 h 300"/>
                <a:gd name="T64" fmla="*/ 35 w 483"/>
                <a:gd name="T65" fmla="*/ 279 h 300"/>
                <a:gd name="T66" fmla="*/ 45 w 483"/>
                <a:gd name="T67" fmla="*/ 297 h 300"/>
                <a:gd name="T68" fmla="*/ 124 w 483"/>
                <a:gd name="T69" fmla="*/ 262 h 300"/>
                <a:gd name="T70" fmla="*/ 128 w 483"/>
                <a:gd name="T71" fmla="*/ 262 h 300"/>
                <a:gd name="T72" fmla="*/ 472 w 483"/>
                <a:gd name="T73" fmla="*/ 122 h 300"/>
                <a:gd name="T74" fmla="*/ 466 w 483"/>
                <a:gd name="T75" fmla="*/ 10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3" h="300">
                  <a:moveTo>
                    <a:pt x="466" y="104"/>
                  </a:moveTo>
                  <a:cubicBezTo>
                    <a:pt x="450" y="109"/>
                    <a:pt x="433" y="115"/>
                    <a:pt x="417" y="121"/>
                  </a:cubicBezTo>
                  <a:cubicBezTo>
                    <a:pt x="414" y="119"/>
                    <a:pt x="411" y="118"/>
                    <a:pt x="407" y="119"/>
                  </a:cubicBezTo>
                  <a:cubicBezTo>
                    <a:pt x="371" y="125"/>
                    <a:pt x="337" y="137"/>
                    <a:pt x="303" y="150"/>
                  </a:cubicBezTo>
                  <a:cubicBezTo>
                    <a:pt x="272" y="161"/>
                    <a:pt x="242" y="173"/>
                    <a:pt x="214" y="187"/>
                  </a:cubicBezTo>
                  <a:cubicBezTo>
                    <a:pt x="182" y="203"/>
                    <a:pt x="151" y="223"/>
                    <a:pt x="120" y="240"/>
                  </a:cubicBezTo>
                  <a:cubicBezTo>
                    <a:pt x="173" y="205"/>
                    <a:pt x="231" y="175"/>
                    <a:pt x="290" y="152"/>
                  </a:cubicBezTo>
                  <a:cubicBezTo>
                    <a:pt x="325" y="140"/>
                    <a:pt x="360" y="129"/>
                    <a:pt x="394" y="118"/>
                  </a:cubicBezTo>
                  <a:cubicBezTo>
                    <a:pt x="406" y="115"/>
                    <a:pt x="403" y="100"/>
                    <a:pt x="394" y="97"/>
                  </a:cubicBezTo>
                  <a:cubicBezTo>
                    <a:pt x="404" y="94"/>
                    <a:pt x="414" y="90"/>
                    <a:pt x="424" y="86"/>
                  </a:cubicBezTo>
                  <a:cubicBezTo>
                    <a:pt x="436" y="81"/>
                    <a:pt x="432" y="64"/>
                    <a:pt x="418" y="66"/>
                  </a:cubicBezTo>
                  <a:cubicBezTo>
                    <a:pt x="405" y="68"/>
                    <a:pt x="392" y="70"/>
                    <a:pt x="380" y="74"/>
                  </a:cubicBezTo>
                  <a:cubicBezTo>
                    <a:pt x="382" y="73"/>
                    <a:pt x="384" y="72"/>
                    <a:pt x="386" y="71"/>
                  </a:cubicBezTo>
                  <a:cubicBezTo>
                    <a:pt x="397" y="66"/>
                    <a:pt x="389" y="51"/>
                    <a:pt x="378" y="53"/>
                  </a:cubicBezTo>
                  <a:cubicBezTo>
                    <a:pt x="322" y="64"/>
                    <a:pt x="270" y="92"/>
                    <a:pt x="218" y="119"/>
                  </a:cubicBezTo>
                  <a:cubicBezTo>
                    <a:pt x="206" y="123"/>
                    <a:pt x="195" y="128"/>
                    <a:pt x="183" y="133"/>
                  </a:cubicBezTo>
                  <a:cubicBezTo>
                    <a:pt x="149" y="148"/>
                    <a:pt x="116" y="167"/>
                    <a:pt x="84" y="185"/>
                  </a:cubicBezTo>
                  <a:cubicBezTo>
                    <a:pt x="118" y="159"/>
                    <a:pt x="155" y="137"/>
                    <a:pt x="193" y="117"/>
                  </a:cubicBezTo>
                  <a:cubicBezTo>
                    <a:pt x="274" y="85"/>
                    <a:pt x="357" y="60"/>
                    <a:pt x="434" y="20"/>
                  </a:cubicBezTo>
                  <a:cubicBezTo>
                    <a:pt x="443" y="15"/>
                    <a:pt x="436" y="0"/>
                    <a:pt x="427" y="3"/>
                  </a:cubicBezTo>
                  <a:cubicBezTo>
                    <a:pt x="330" y="35"/>
                    <a:pt x="231" y="71"/>
                    <a:pt x="142" y="124"/>
                  </a:cubicBezTo>
                  <a:cubicBezTo>
                    <a:pt x="100" y="143"/>
                    <a:pt x="60" y="166"/>
                    <a:pt x="23" y="195"/>
                  </a:cubicBezTo>
                  <a:cubicBezTo>
                    <a:pt x="19" y="198"/>
                    <a:pt x="24" y="205"/>
                    <a:pt x="29" y="202"/>
                  </a:cubicBezTo>
                  <a:cubicBezTo>
                    <a:pt x="33" y="199"/>
                    <a:pt x="38" y="196"/>
                    <a:pt x="43" y="193"/>
                  </a:cubicBezTo>
                  <a:cubicBezTo>
                    <a:pt x="31" y="202"/>
                    <a:pt x="20" y="213"/>
                    <a:pt x="9" y="223"/>
                  </a:cubicBezTo>
                  <a:cubicBezTo>
                    <a:pt x="0" y="232"/>
                    <a:pt x="11" y="243"/>
                    <a:pt x="21" y="239"/>
                  </a:cubicBezTo>
                  <a:cubicBezTo>
                    <a:pt x="21" y="239"/>
                    <a:pt x="21" y="238"/>
                    <a:pt x="22" y="238"/>
                  </a:cubicBezTo>
                  <a:cubicBezTo>
                    <a:pt x="20" y="240"/>
                    <a:pt x="18" y="242"/>
                    <a:pt x="16" y="244"/>
                  </a:cubicBezTo>
                  <a:cubicBezTo>
                    <a:pt x="9" y="254"/>
                    <a:pt x="18" y="265"/>
                    <a:pt x="29" y="260"/>
                  </a:cubicBezTo>
                  <a:cubicBezTo>
                    <a:pt x="30" y="260"/>
                    <a:pt x="31" y="259"/>
                    <a:pt x="32" y="259"/>
                  </a:cubicBezTo>
                  <a:cubicBezTo>
                    <a:pt x="33" y="264"/>
                    <a:pt x="38" y="269"/>
                    <a:pt x="45" y="267"/>
                  </a:cubicBezTo>
                  <a:cubicBezTo>
                    <a:pt x="47" y="267"/>
                    <a:pt x="49" y="266"/>
                    <a:pt x="51" y="265"/>
                  </a:cubicBezTo>
                  <a:cubicBezTo>
                    <a:pt x="45" y="270"/>
                    <a:pt x="40" y="274"/>
                    <a:pt x="35" y="279"/>
                  </a:cubicBezTo>
                  <a:cubicBezTo>
                    <a:pt x="27" y="286"/>
                    <a:pt x="35" y="300"/>
                    <a:pt x="45" y="297"/>
                  </a:cubicBezTo>
                  <a:cubicBezTo>
                    <a:pt x="73" y="288"/>
                    <a:pt x="99" y="276"/>
                    <a:pt x="124" y="262"/>
                  </a:cubicBezTo>
                  <a:cubicBezTo>
                    <a:pt x="126" y="263"/>
                    <a:pt x="127" y="263"/>
                    <a:pt x="128" y="262"/>
                  </a:cubicBezTo>
                  <a:cubicBezTo>
                    <a:pt x="248" y="231"/>
                    <a:pt x="355" y="163"/>
                    <a:pt x="472" y="122"/>
                  </a:cubicBezTo>
                  <a:cubicBezTo>
                    <a:pt x="483" y="118"/>
                    <a:pt x="478" y="100"/>
                    <a:pt x="466" y="104"/>
                  </a:cubicBezTo>
                  <a:close/>
                </a:path>
              </a:pathLst>
            </a:custGeom>
            <a:solidFill>
              <a:srgbClr val="B8B9F2"/>
            </a:solidFill>
            <a:ln>
              <a:noFill/>
            </a:ln>
          </p:spPr>
          <p:txBody>
            <a:bodyPr vert="horz" wrap="square" lIns="68589" tIns="34294" rIns="68589" bIns="34294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933812" y="369588"/>
              <a:ext cx="324383" cy="737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3000" dirty="0">
                <a:solidFill>
                  <a:schemeClr val="accent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0019">
            <a:off x="6677557" y="1543566"/>
            <a:ext cx="1781161" cy="903368"/>
          </a:xfrm>
          <a:prstGeom prst="rect">
            <a:avLst/>
          </a:prstGeom>
        </p:spPr>
      </p:pic>
      <p:sp>
        <p:nvSpPr>
          <p:cNvPr id="3" name="Title 6"/>
          <p:cNvSpPr txBox="1"/>
          <p:nvPr/>
        </p:nvSpPr>
        <p:spPr>
          <a:xfrm>
            <a:off x="2541905" y="1450975"/>
            <a:ext cx="3573145" cy="3536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400" dirty="0">
                <a:solidFill>
                  <a:srgbClr val="FF0000"/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  <a:cs typeface="+mn-ea"/>
                <a:sym typeface="+mn-lt"/>
              </a:rPr>
              <a:t>小树长高</a:t>
            </a:r>
            <a:endParaRPr lang="zh-CN" altLang="en-US" sz="2400" dirty="0">
              <a:solidFill>
                <a:srgbClr val="FF0000"/>
              </a:solidFill>
              <a:latin typeface="杨任东竹石体-Bold" panose="02000000000000000000" pitchFamily="2" charset="-122"/>
              <a:ea typeface="杨任东竹石体-Bold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936456" y="3466913"/>
            <a:ext cx="2944745" cy="499110"/>
          </a:xfrm>
          <a:prstGeom prst="rect">
            <a:avLst/>
          </a:prstGeom>
          <a:noFill/>
        </p:spPr>
        <p:txBody>
          <a:bodyPr wrap="square" lIns="68589" tIns="34294" rIns="68589" bIns="34294">
            <a:spAutoFit/>
          </a:bodyPr>
          <a:lstStyle/>
          <a:p>
            <a:r>
              <a:rPr lang="zh-CN" altLang="en-US" sz="2800" b="1" dirty="0">
                <a:solidFill>
                  <a:schemeClr val="accent5"/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</a:rPr>
              <a:t>小树长大的变化</a:t>
            </a:r>
            <a:endParaRPr lang="zh-CN" altLang="en-US" sz="2800" b="1" dirty="0">
              <a:solidFill>
                <a:schemeClr val="accent5"/>
              </a:solidFill>
              <a:latin typeface="杨任东竹石体-Bold" panose="02000000000000000000" pitchFamily="2" charset="-122"/>
              <a:ea typeface="杨任东竹石体-Bold" panose="02000000000000000000" pitchFamily="2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816" y="850294"/>
            <a:ext cx="713358" cy="514421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814" y="863491"/>
            <a:ext cx="984635" cy="514421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79" y="863491"/>
            <a:ext cx="1412137" cy="514421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684" y="894806"/>
            <a:ext cx="2260891" cy="514421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87144" y="527072"/>
            <a:ext cx="3040380" cy="5835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/>
            <a:r>
              <a:rPr lang="en-US" altLang="zh-CN" sz="3200" b="1" dirty="0" smtClean="0">
                <a:solidFill>
                  <a:schemeClr val="accent5">
                    <a:lumMod val="75000"/>
                  </a:schemeClr>
                </a:solidFill>
              </a:rPr>
              <a:t> 身边的变量</a:t>
            </a:r>
            <a:endParaRPr lang="en-US" altLang="zh-CN" sz="32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/>
          <p:nvPr/>
        </p:nvSpPr>
        <p:spPr>
          <a:xfrm>
            <a:off x="507365" y="629285"/>
            <a:ext cx="2122805" cy="3536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 dirty="0">
                <a:solidFill>
                  <a:srgbClr val="FF0000"/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  <a:cs typeface="+mn-ea"/>
                <a:sym typeface="+mn-lt"/>
              </a:rPr>
              <a:t>小树长高</a:t>
            </a:r>
            <a:endParaRPr lang="zh-CN" altLang="en-US" sz="2800" b="1" dirty="0">
              <a:solidFill>
                <a:srgbClr val="FF0000"/>
              </a:solidFill>
              <a:latin typeface="杨任东竹石体-Bold" panose="02000000000000000000" pitchFamily="2" charset="-122"/>
              <a:ea typeface="杨任东竹石体-Bold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97" r="87618" b="12560"/>
          <a:stretch>
            <a:fillRect/>
          </a:stretch>
        </p:blipFill>
        <p:spPr>
          <a:xfrm>
            <a:off x="298980" y="4239066"/>
            <a:ext cx="587953" cy="131266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8580" y="1327785"/>
            <a:ext cx="840740" cy="492442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6985" y="1327785"/>
            <a:ext cx="768985" cy="496189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368536" y="1327944"/>
            <a:ext cx="477393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</a:rPr>
              <a:t>用流程图的方式来表示每年的树高</a:t>
            </a:r>
            <a:endParaRPr lang="zh-CN" altLang="en-US" sz="2400" b="1" dirty="0">
              <a:solidFill>
                <a:schemeClr val="accent1"/>
              </a:solidFill>
              <a:latin typeface="杨任东竹石体-Bold" panose="02000000000000000000" pitchFamily="2" charset="-122"/>
              <a:ea typeface="杨任东竹石体-Bold" panose="02000000000000000000" pitchFamily="2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2" t="41865" r="67131" b="12560"/>
          <a:stretch>
            <a:fillRect/>
          </a:stretch>
        </p:blipFill>
        <p:spPr>
          <a:xfrm>
            <a:off x="886934" y="3387610"/>
            <a:ext cx="972827" cy="216411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9" t="29165" r="43289" b="12560"/>
          <a:stretch>
            <a:fillRect/>
          </a:stretch>
        </p:blipFill>
        <p:spPr>
          <a:xfrm>
            <a:off x="1859760" y="2784495"/>
            <a:ext cx="1132163" cy="276723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68" t="20946" b="12560"/>
          <a:stretch>
            <a:fillRect/>
          </a:stretch>
        </p:blipFill>
        <p:spPr>
          <a:xfrm>
            <a:off x="2909142" y="2394244"/>
            <a:ext cx="2138344" cy="31574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0019">
            <a:off x="6906792" y="1205111"/>
            <a:ext cx="1781161" cy="90336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/>
          <a:srcRect l="38400" t="23704" r="30833" b="26173"/>
          <a:stretch>
            <a:fillRect/>
          </a:stretch>
        </p:blipFill>
        <p:spPr>
          <a:xfrm>
            <a:off x="800100" y="1373505"/>
            <a:ext cx="4966335" cy="4551045"/>
          </a:xfrm>
          <a:prstGeom prst="rect">
            <a:avLst/>
          </a:prstGeom>
        </p:spPr>
      </p:pic>
      <p:sp>
        <p:nvSpPr>
          <p:cNvPr id="4" name="Title 6"/>
          <p:cNvSpPr txBox="1"/>
          <p:nvPr/>
        </p:nvSpPr>
        <p:spPr>
          <a:xfrm>
            <a:off x="507365" y="629285"/>
            <a:ext cx="2122805" cy="3536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 dirty="0">
                <a:solidFill>
                  <a:srgbClr val="FF0000"/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  <a:cs typeface="+mn-ea"/>
                <a:sym typeface="+mn-lt"/>
              </a:rPr>
              <a:t>小树长高</a:t>
            </a:r>
            <a:endParaRPr lang="zh-CN" altLang="en-US" sz="2800" b="1" dirty="0">
              <a:solidFill>
                <a:srgbClr val="FF0000"/>
              </a:solidFill>
              <a:latin typeface="杨任东竹石体-Bold" panose="02000000000000000000" pitchFamily="2" charset="-122"/>
              <a:ea typeface="杨任东竹石体-Bold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5" name="矩形 13"/>
          <p:cNvSpPr>
            <a:spLocks noChangeArrowheads="1"/>
          </p:cNvSpPr>
          <p:nvPr/>
        </p:nvSpPr>
        <p:spPr bwMode="auto">
          <a:xfrm>
            <a:off x="5469442" y="5655310"/>
            <a:ext cx="33675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能变化的量叫变量</a:t>
            </a:r>
            <a:endParaRPr lang="zh-CN" altLang="en-US" sz="240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2566"/>
            <a:ext cx="8928467" cy="3501873"/>
          </a:xfrm>
        </p:spPr>
        <p:txBody>
          <a:bodyPr>
            <a:normAutofit/>
          </a:bodyPr>
          <a:lstStyle/>
          <a:p>
            <a:pPr lvl="1">
              <a:lnSpc>
                <a:spcPct val="110000"/>
              </a:lnSpc>
            </a:pPr>
            <a:r>
              <a:rPr lang="zh-CN" altLang="en-US" b="1" dirty="0" smtClean="0"/>
              <a:t>变量</a:t>
            </a:r>
            <a:r>
              <a:rPr lang="zh-CN" altLang="en-US" b="1" dirty="0"/>
              <a:t>名是标识符的一种。</a:t>
            </a:r>
            <a:endParaRPr lang="zh-CN" altLang="en-US" b="1" dirty="0"/>
          </a:p>
          <a:p>
            <a:pPr lvl="1">
              <a:lnSpc>
                <a:spcPct val="110000"/>
              </a:lnSpc>
            </a:pPr>
            <a:r>
              <a:rPr lang="zh-CN" altLang="en-US" dirty="0"/>
              <a:t>用来标识变量、符号常量、函数、数组、类型等实体名字的有效字符序列称为</a:t>
            </a:r>
            <a:r>
              <a:rPr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标识符</a:t>
            </a:r>
            <a:r>
              <a:rPr lang="zh-CN" altLang="en-US" b="1" dirty="0"/>
              <a:t>(</a:t>
            </a:r>
            <a:r>
              <a:rPr lang="en-US" altLang="zh-CN" b="1" dirty="0"/>
              <a:t>identifier)。</a:t>
            </a:r>
            <a:endParaRPr lang="en-US" altLang="zh-CN" b="1" dirty="0"/>
          </a:p>
          <a:p>
            <a:pPr lvl="1">
              <a:lnSpc>
                <a:spcPct val="110000"/>
              </a:lnSpc>
            </a:pPr>
            <a:r>
              <a:rPr lang="en-US" altLang="zh-CN" b="1" dirty="0"/>
              <a:t>C++</a:t>
            </a:r>
            <a:r>
              <a:rPr lang="zh-CN" altLang="en-US" b="1" dirty="0"/>
              <a:t>规定标识符只能由</a:t>
            </a:r>
            <a:r>
              <a:rPr lang="zh-CN" altLang="en-US" b="1" dirty="0">
                <a:solidFill>
                  <a:srgbClr val="0000FF"/>
                </a:solidFill>
              </a:rPr>
              <a:t>字母</a:t>
            </a:r>
            <a:r>
              <a:rPr lang="zh-CN" altLang="en-US" b="1" dirty="0"/>
              <a:t>、</a:t>
            </a:r>
            <a:r>
              <a:rPr lang="zh-CN" altLang="en-US" b="1" dirty="0">
                <a:solidFill>
                  <a:srgbClr val="0000FF"/>
                </a:solidFill>
              </a:rPr>
              <a:t>数字</a:t>
            </a:r>
            <a:r>
              <a:rPr lang="zh-CN" altLang="en-US" b="1" dirty="0"/>
              <a:t>和</a:t>
            </a:r>
            <a:r>
              <a:rPr lang="zh-CN" altLang="en-US" b="1" dirty="0">
                <a:solidFill>
                  <a:srgbClr val="0000FF"/>
                </a:solidFill>
              </a:rPr>
              <a:t>下划线</a:t>
            </a:r>
            <a:r>
              <a:rPr lang="zh-CN" altLang="en-US" b="1" dirty="0"/>
              <a:t>3种字符组成，且</a:t>
            </a:r>
            <a:r>
              <a:rPr lang="zh-CN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第一个字符必须为字母或下划线</a:t>
            </a:r>
            <a:r>
              <a:rPr lang="zh-CN" altLang="en-US" b="1" dirty="0"/>
              <a:t>。</a:t>
            </a:r>
            <a:endParaRPr lang="zh-CN" altLang="en-US" b="1" dirty="0"/>
          </a:p>
          <a:p>
            <a:pPr lvl="1">
              <a:lnSpc>
                <a:spcPct val="110000"/>
              </a:lnSpc>
            </a:pPr>
            <a:r>
              <a:rPr lang="zh-CN" altLang="en-US" dirty="0"/>
              <a:t>而且，为了便于阅读和理解程序，变量名等标识符在命名是最好能</a:t>
            </a:r>
            <a:r>
              <a:rPr lang="zh-CN" altLang="en-US" b="1" dirty="0"/>
              <a:t>“</a:t>
            </a:r>
            <a:r>
              <a:rPr lang="zh-CN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见名思义</a:t>
            </a:r>
            <a:r>
              <a:rPr lang="zh-CN" altLang="en-US" b="1" dirty="0"/>
              <a:t>”，</a:t>
            </a:r>
            <a:r>
              <a:rPr lang="zh-CN" altLang="en-US" dirty="0"/>
              <a:t>也就是根据变量名就能确定该变量的含义和作用</a:t>
            </a:r>
            <a:r>
              <a:rPr lang="zh-CN" altLang="en-US" b="1" dirty="0"/>
              <a:t>。如：</a:t>
            </a:r>
            <a:endParaRPr lang="zh-CN" altLang="en-US" b="1" dirty="0"/>
          </a:p>
        </p:txBody>
      </p:sp>
      <p:sp>
        <p:nvSpPr>
          <p:cNvPr id="37892" name="AutoShape 4"/>
          <p:cNvSpPr>
            <a:spLocks noChangeArrowheads="1"/>
          </p:cNvSpPr>
          <p:nvPr/>
        </p:nvSpPr>
        <p:spPr bwMode="auto">
          <a:xfrm>
            <a:off x="551544" y="4823009"/>
            <a:ext cx="8095572" cy="1425125"/>
          </a:xfrm>
          <a:prstGeom prst="horizontalScroll">
            <a:avLst>
              <a:gd name="adj" fmla="val 12273"/>
            </a:avLst>
          </a:prstGeom>
          <a:solidFill>
            <a:schemeClr val="bg1"/>
          </a:solidFill>
          <a:ln w="2540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98000" anchor="ctr">
            <a:spAutoFit/>
          </a:bodyPr>
          <a:lstStyle/>
          <a:p>
            <a:pPr algn="l" eaLnBrk="1" hangingPunct="1">
              <a:spcBef>
                <a:spcPct val="20000"/>
              </a:spcBef>
            </a:pPr>
            <a:r>
              <a:rPr kumimoji="0" lang="en-US" altLang="zh-CN" sz="2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int</a:t>
            </a:r>
            <a:r>
              <a:rPr kumimoji="0" lang="en-US" altLang="zh-CN" sz="2000" b="1" dirty="0">
                <a:latin typeface="Arial" panose="020B0604020202020204" pitchFamily="34" charset="0"/>
              </a:rPr>
              <a:t> age, number;	</a:t>
            </a:r>
            <a:r>
              <a:rPr kumimoji="0" lang="en-US" altLang="zh-CN" sz="2000" b="1" dirty="0">
                <a:solidFill>
                  <a:srgbClr val="008000"/>
                </a:solidFill>
                <a:latin typeface="Arial" panose="020B0604020202020204" pitchFamily="34" charset="0"/>
              </a:rPr>
              <a:t>//</a:t>
            </a:r>
            <a:r>
              <a:rPr kumimoji="0" lang="zh-CN" altLang="en-US" sz="2000" b="1" dirty="0">
                <a:solidFill>
                  <a:srgbClr val="008000"/>
                </a:solidFill>
                <a:latin typeface="Arial" panose="020B0604020202020204" pitchFamily="34" charset="0"/>
              </a:rPr>
              <a:t>分别表示年龄，</a:t>
            </a:r>
            <a:r>
              <a:rPr kumimoji="0" lang="zh-CN" altLang="en-US" sz="2000" b="1" dirty="0" smtClean="0">
                <a:solidFill>
                  <a:srgbClr val="008000"/>
                </a:solidFill>
                <a:latin typeface="Arial" panose="020B0604020202020204" pitchFamily="34" charset="0"/>
              </a:rPr>
              <a:t>数值</a:t>
            </a:r>
            <a:endParaRPr kumimoji="0" lang="zh-CN" altLang="en-US" sz="2000" b="1" dirty="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kumimoji="0" lang="en-US" altLang="zh-CN" sz="2000" b="1" dirty="0">
                <a:solidFill>
                  <a:srgbClr val="0000FF"/>
                </a:solidFill>
                <a:latin typeface="Arial" panose="020B0604020202020204" pitchFamily="34" charset="0"/>
              </a:rPr>
              <a:t>double</a:t>
            </a:r>
            <a:r>
              <a:rPr kumimoji="0" lang="en-US" altLang="zh-CN" sz="2000" b="1" dirty="0">
                <a:latin typeface="Arial" panose="020B0604020202020204" pitchFamily="34" charset="0"/>
              </a:rPr>
              <a:t> score, average, max, min; </a:t>
            </a:r>
            <a:r>
              <a:rPr lang="en-US" altLang="zh-CN" sz="2000" b="1" dirty="0">
                <a:solidFill>
                  <a:srgbClr val="008000"/>
                </a:solidFill>
                <a:latin typeface="Arial" panose="020B0604020202020204" pitchFamily="34" charset="0"/>
              </a:rPr>
              <a:t>//</a:t>
            </a:r>
            <a:r>
              <a:rPr lang="zh-CN" altLang="en-US" sz="2000" b="1" dirty="0">
                <a:solidFill>
                  <a:srgbClr val="008000"/>
                </a:solidFill>
                <a:latin typeface="Arial" panose="020B0604020202020204" pitchFamily="34" charset="0"/>
              </a:rPr>
              <a:t>分别表示：分数、平均分、最高分、最低分</a:t>
            </a:r>
            <a:endParaRPr kumimoji="0" lang="en-US" altLang="zh-CN" sz="2000" b="1" dirty="0">
              <a:latin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39006" y="588953"/>
            <a:ext cx="375031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2800" b="1" dirty="0" smtClean="0">
                <a:solidFill>
                  <a:schemeClr val="accent2"/>
                </a:solidFill>
                <a:latin typeface="黑体" panose="02010609060101010101" pitchFamily="49" charset="-122"/>
                <a:ea typeface="+mj-ea"/>
                <a:cs typeface="+mj-cs"/>
              </a:rPr>
              <a:t>1.3.4 </a:t>
            </a:r>
            <a:r>
              <a:rPr lang="zh-CN" altLang="en-US" sz="2800" b="1" dirty="0" smtClean="0">
                <a:solidFill>
                  <a:schemeClr val="accent2"/>
                </a:solidFill>
                <a:latin typeface="黑体" panose="02010609060101010101" pitchFamily="49" charset="-122"/>
                <a:ea typeface="+mj-ea"/>
                <a:cs typeface="+mj-cs"/>
              </a:rPr>
              <a:t>变量</a:t>
            </a:r>
            <a:r>
              <a:rPr lang="zh-CN" altLang="en-US" sz="2800" b="1" dirty="0">
                <a:solidFill>
                  <a:schemeClr val="accent2"/>
                </a:solidFill>
                <a:latin typeface="黑体" panose="02010609060101010101" pitchFamily="49" charset="-122"/>
                <a:ea typeface="+mj-ea"/>
                <a:cs typeface="+mj-cs"/>
              </a:rPr>
              <a:t>名与标识符</a:t>
            </a:r>
            <a:endParaRPr lang="zh-CN" altLang="en-US" sz="2800" b="1" dirty="0">
              <a:solidFill>
                <a:schemeClr val="accent2"/>
              </a:solidFill>
              <a:latin typeface="黑体" panose="02010609060101010101" pitchFamily="49" charset="-122"/>
              <a:ea typeface="+mj-ea"/>
              <a:cs typeface="+mj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浙江财经大学信智学院 陈琰宏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bldLvl="0" animBg="1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/>
          <p:nvPr/>
        </p:nvSpPr>
        <p:spPr>
          <a:xfrm>
            <a:off x="461010" y="702945"/>
            <a:ext cx="2449195" cy="3536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 dirty="0">
                <a:solidFill>
                  <a:srgbClr val="FF0000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变量名判断</a:t>
            </a:r>
            <a:endParaRPr lang="zh-CN" altLang="en-US" sz="2800" b="1" dirty="0">
              <a:solidFill>
                <a:srgbClr val="FF0000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2051725" y="1929030"/>
          <a:ext cx="5017135" cy="38862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017135"/>
              </a:tblGrid>
              <a:tr h="388620">
                <a:tc>
                  <a:txBody>
                    <a:bodyPr/>
                    <a:lstStyle/>
                    <a:p>
                      <a:r>
                        <a:rPr lang="zh-CN" altLang="en-US" sz="2100" dirty="0"/>
                        <a:t>变量名</a:t>
                      </a:r>
                      <a:endParaRPr lang="zh-CN" altLang="en-US" sz="2100" dirty="0"/>
                    </a:p>
                  </a:txBody>
                  <a:tcPr marL="68589" marR="68589" marT="34294" marB="34294"/>
                </a:tc>
              </a:tr>
              <a:tr h="388620">
                <a:tc>
                  <a:txBody>
                    <a:bodyPr/>
                    <a:lstStyle/>
                    <a:p>
                      <a:r>
                        <a:rPr lang="en-US" altLang="zh-CN" sz="2100" dirty="0" err="1"/>
                        <a:t>Mr.Wang</a:t>
                      </a:r>
                      <a:endParaRPr lang="zh-CN" altLang="en-US" sz="2100" dirty="0"/>
                    </a:p>
                  </a:txBody>
                  <a:tcPr marL="68589" marR="68589" marT="34294" marB="34294"/>
                </a:tc>
              </a:tr>
              <a:tr h="388620">
                <a:tc>
                  <a:txBody>
                    <a:bodyPr/>
                    <a:lstStyle/>
                    <a:p>
                      <a:r>
                        <a:rPr lang="en-US" altLang="zh-CN" sz="2100" dirty="0"/>
                        <a:t>sum</a:t>
                      </a:r>
                      <a:endParaRPr lang="zh-CN" altLang="en-US" sz="2100" dirty="0"/>
                    </a:p>
                  </a:txBody>
                  <a:tcPr marL="68589" marR="68589" marT="34294" marB="34294"/>
                </a:tc>
              </a:tr>
              <a:tr h="388620">
                <a:tc>
                  <a:txBody>
                    <a:bodyPr/>
                    <a:lstStyle/>
                    <a:p>
                      <a:r>
                        <a:rPr lang="en-US" altLang="zh-CN" sz="2100" dirty="0"/>
                        <a:t>Day</a:t>
                      </a:r>
                      <a:endParaRPr lang="zh-CN" altLang="en-US" sz="2100" dirty="0"/>
                    </a:p>
                  </a:txBody>
                  <a:tcPr marL="68589" marR="68589" marT="34294" marB="34294"/>
                </a:tc>
              </a:tr>
              <a:tr h="388620">
                <a:tc>
                  <a:txBody>
                    <a:bodyPr/>
                    <a:lstStyle/>
                    <a:p>
                      <a:r>
                        <a:rPr lang="en-US" altLang="zh-CN" sz="2100" dirty="0" err="1"/>
                        <a:t>My_name</a:t>
                      </a:r>
                      <a:endParaRPr lang="zh-CN" altLang="en-US" sz="2100" dirty="0"/>
                    </a:p>
                  </a:txBody>
                  <a:tcPr marL="68589" marR="68589" marT="34294" marB="34294"/>
                </a:tc>
              </a:tr>
              <a:tr h="388620">
                <a:tc>
                  <a:txBody>
                    <a:bodyPr/>
                    <a:lstStyle/>
                    <a:p>
                      <a:r>
                        <a:rPr lang="en-US" altLang="zh-CN" sz="2100" dirty="0"/>
                        <a:t>_hello</a:t>
                      </a:r>
                      <a:endParaRPr lang="zh-CN" altLang="en-US" sz="2100" dirty="0"/>
                    </a:p>
                  </a:txBody>
                  <a:tcPr marL="68589" marR="68589" marT="34294" marB="34294"/>
                </a:tc>
              </a:tr>
              <a:tr h="388620">
                <a:tc>
                  <a:txBody>
                    <a:bodyPr/>
                    <a:lstStyle/>
                    <a:p>
                      <a:r>
                        <a:rPr lang="en-US" altLang="zh-CN" sz="2100" dirty="0"/>
                        <a:t>_123</a:t>
                      </a:r>
                      <a:endParaRPr lang="zh-CN" altLang="en-US" sz="2100" dirty="0"/>
                    </a:p>
                  </a:txBody>
                  <a:tcPr marL="68589" marR="68589" marT="34294" marB="34294"/>
                </a:tc>
              </a:tr>
              <a:tr h="388620">
                <a:tc>
                  <a:txBody>
                    <a:bodyPr/>
                    <a:lstStyle/>
                    <a:p>
                      <a:r>
                        <a:rPr lang="en-US" altLang="zh-CN" sz="2100" dirty="0"/>
                        <a:t>12345</a:t>
                      </a:r>
                      <a:endParaRPr lang="zh-CN" altLang="en-US" sz="2100" dirty="0"/>
                    </a:p>
                  </a:txBody>
                  <a:tcPr marL="68589" marR="68589" marT="34294" marB="34294"/>
                </a:tc>
              </a:tr>
              <a:tr h="388620">
                <a:tc>
                  <a:txBody>
                    <a:bodyPr/>
                    <a:lstStyle/>
                    <a:p>
                      <a:r>
                        <a:rPr lang="en-US" altLang="zh-CN" sz="2100" dirty="0"/>
                        <a:t>1day</a:t>
                      </a:r>
                      <a:endParaRPr lang="zh-CN" altLang="en-US" sz="2100" dirty="0"/>
                    </a:p>
                  </a:txBody>
                  <a:tcPr marL="68589" marR="68589" marT="34294" marB="34294"/>
                </a:tc>
              </a:tr>
              <a:tr h="388620">
                <a:tc>
                  <a:txBody>
                    <a:bodyPr/>
                    <a:lstStyle/>
                    <a:p>
                      <a:r>
                        <a:rPr lang="en-US" altLang="zh-CN" sz="2100" dirty="0"/>
                        <a:t>day</a:t>
                      </a:r>
                      <a:endParaRPr lang="zh-CN" altLang="en-US" sz="2100" dirty="0"/>
                    </a:p>
                  </a:txBody>
                  <a:tcPr marL="68589" marR="68589" marT="34294" marB="34294"/>
                </a:tc>
              </a:tr>
            </a:tbl>
          </a:graphicData>
        </a:graphic>
      </p:graphicFrame>
      <p:sp>
        <p:nvSpPr>
          <p:cNvPr id="23" name="矩形 22"/>
          <p:cNvSpPr/>
          <p:nvPr/>
        </p:nvSpPr>
        <p:spPr>
          <a:xfrm>
            <a:off x="5510189" y="2740386"/>
            <a:ext cx="282395" cy="437515"/>
          </a:xfrm>
          <a:prstGeom prst="rect">
            <a:avLst/>
          </a:prstGeom>
          <a:noFill/>
        </p:spPr>
        <p:txBody>
          <a:bodyPr wrap="square" lIns="68589" tIns="34294" rIns="68589" bIns="34294">
            <a:spAutoFit/>
          </a:bodyPr>
          <a:lstStyle/>
          <a:p>
            <a:pPr algn="ctr"/>
            <a:r>
              <a:rPr lang="zh-CN" altLang="en-US" sz="2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√</a:t>
            </a:r>
            <a:endParaRPr lang="zh-CN" altLang="en-US" sz="2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510189" y="3161912"/>
            <a:ext cx="282395" cy="437515"/>
          </a:xfrm>
          <a:prstGeom prst="rect">
            <a:avLst/>
          </a:prstGeom>
          <a:noFill/>
        </p:spPr>
        <p:txBody>
          <a:bodyPr wrap="square" lIns="68589" tIns="34294" rIns="68589" bIns="34294">
            <a:spAutoFit/>
          </a:bodyPr>
          <a:lstStyle/>
          <a:p>
            <a:pPr algn="ctr"/>
            <a:r>
              <a:rPr lang="zh-CN" altLang="en-US" sz="2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√</a:t>
            </a:r>
            <a:endParaRPr lang="zh-CN" altLang="en-US" sz="2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501454" y="3565667"/>
            <a:ext cx="282395" cy="437515"/>
          </a:xfrm>
          <a:prstGeom prst="rect">
            <a:avLst/>
          </a:prstGeom>
          <a:noFill/>
        </p:spPr>
        <p:txBody>
          <a:bodyPr wrap="square" lIns="68589" tIns="34294" rIns="68589" bIns="34294">
            <a:spAutoFit/>
          </a:bodyPr>
          <a:lstStyle/>
          <a:p>
            <a:pPr algn="ctr"/>
            <a:r>
              <a:rPr lang="zh-CN" altLang="en-US" sz="2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√</a:t>
            </a:r>
            <a:endParaRPr lang="zh-CN" altLang="en-US" sz="2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494597" y="3940278"/>
            <a:ext cx="282395" cy="437515"/>
          </a:xfrm>
          <a:prstGeom prst="rect">
            <a:avLst/>
          </a:prstGeom>
          <a:noFill/>
        </p:spPr>
        <p:txBody>
          <a:bodyPr wrap="square" lIns="68589" tIns="34294" rIns="68589" bIns="34294">
            <a:spAutoFit/>
          </a:bodyPr>
          <a:lstStyle/>
          <a:p>
            <a:pPr algn="ctr"/>
            <a:r>
              <a:rPr lang="zh-CN" altLang="en-US" sz="2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√</a:t>
            </a:r>
            <a:endParaRPr lang="zh-CN" altLang="en-US" sz="2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496121" y="4309733"/>
            <a:ext cx="282395" cy="437515"/>
          </a:xfrm>
          <a:prstGeom prst="rect">
            <a:avLst/>
          </a:prstGeom>
          <a:noFill/>
        </p:spPr>
        <p:txBody>
          <a:bodyPr wrap="square" lIns="68589" tIns="34294" rIns="68589" bIns="34294">
            <a:spAutoFit/>
          </a:bodyPr>
          <a:lstStyle/>
          <a:p>
            <a:pPr algn="ctr"/>
            <a:r>
              <a:rPr lang="zh-CN" altLang="en-US" sz="2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√</a:t>
            </a:r>
            <a:endParaRPr lang="zh-CN" altLang="en-US" sz="2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445817" y="4674954"/>
            <a:ext cx="338032" cy="437515"/>
          </a:xfrm>
          <a:prstGeom prst="rect">
            <a:avLst/>
          </a:prstGeom>
          <a:noFill/>
        </p:spPr>
        <p:txBody>
          <a:bodyPr wrap="square" lIns="68589" tIns="34294" rIns="68589" bIns="34294">
            <a:spAutoFit/>
          </a:bodyPr>
          <a:lstStyle/>
          <a:p>
            <a:pPr algn="ctr"/>
            <a:r>
              <a:rPr lang="zh-CN" alt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╳</a:t>
            </a:r>
            <a:endParaRPr lang="zh-CN" altLang="en-US" sz="2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412438" y="5040174"/>
            <a:ext cx="415810" cy="437515"/>
          </a:xfrm>
          <a:prstGeom prst="rect">
            <a:avLst/>
          </a:prstGeom>
          <a:noFill/>
        </p:spPr>
        <p:txBody>
          <a:bodyPr wrap="square" lIns="68589" tIns="34294" rIns="68589" bIns="34294">
            <a:spAutoFit/>
          </a:bodyPr>
          <a:lstStyle/>
          <a:p>
            <a:pPr algn="ctr"/>
            <a:r>
              <a:rPr lang="zh-CN" alt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╳</a:t>
            </a:r>
            <a:endParaRPr lang="zh-CN" altLang="en-US" sz="2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448533" y="5477153"/>
            <a:ext cx="282395" cy="437515"/>
          </a:xfrm>
          <a:prstGeom prst="rect">
            <a:avLst/>
          </a:prstGeom>
          <a:noFill/>
        </p:spPr>
        <p:txBody>
          <a:bodyPr wrap="square" lIns="68589" tIns="34294" rIns="68589" bIns="34294">
            <a:spAutoFit/>
          </a:bodyPr>
          <a:lstStyle/>
          <a:p>
            <a:pPr algn="ctr"/>
            <a:r>
              <a:rPr lang="zh-CN" altLang="en-US" sz="2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√</a:t>
            </a:r>
            <a:endParaRPr lang="zh-CN" altLang="en-US" sz="2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542946" y="2344339"/>
            <a:ext cx="282395" cy="437515"/>
          </a:xfrm>
          <a:prstGeom prst="rect">
            <a:avLst/>
          </a:prstGeom>
          <a:noFill/>
        </p:spPr>
        <p:txBody>
          <a:bodyPr wrap="square" lIns="68589" tIns="34294" rIns="68589" bIns="34294">
            <a:spAutoFit/>
          </a:bodyPr>
          <a:lstStyle/>
          <a:p>
            <a:pPr algn="ctr"/>
            <a:r>
              <a:rPr lang="zh-CN" alt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╳</a:t>
            </a:r>
            <a:endParaRPr lang="zh-CN" altLang="en-US" sz="2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23240" y="619760"/>
            <a:ext cx="8305800" cy="457200"/>
          </a:xfrm>
        </p:spPr>
        <p:txBody>
          <a:bodyPr>
            <a:noAutofit/>
          </a:bodyPr>
          <a:lstStyle/>
          <a:p>
            <a:r>
              <a:rPr lang="zh-CN" altLang="en-US" sz="2800" b="1" dirty="0" smtClean="0">
                <a:solidFill>
                  <a:schemeClr val="accent2"/>
                </a:solidFill>
                <a:latin typeface="黑体" panose="02010609060101010101" pitchFamily="49" charset="-122"/>
              </a:rPr>
              <a:t>变量</a:t>
            </a:r>
            <a:r>
              <a:rPr lang="zh-CN" altLang="en-US" sz="2800" b="1" dirty="0">
                <a:solidFill>
                  <a:schemeClr val="accent2"/>
                </a:solidFill>
                <a:latin typeface="黑体" panose="02010609060101010101" pitchFamily="49" charset="-122"/>
              </a:rPr>
              <a:t>的类型</a:t>
            </a:r>
            <a:endParaRPr lang="zh-CN" altLang="en-US" sz="2800" b="1" dirty="0">
              <a:solidFill>
                <a:schemeClr val="accent2"/>
              </a:solidFill>
              <a:latin typeface="黑体" panose="02010609060101010101" pitchFamily="49" charset="-122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9321" y="1295400"/>
            <a:ext cx="8639757" cy="4072667"/>
          </a:xfrm>
        </p:spPr>
        <p:txBody>
          <a:bodyPr>
            <a:normAutofit fontScale="90000" lnSpcReduction="20000"/>
          </a:bodyPr>
          <a:lstStyle/>
          <a:p>
            <a:pPr marL="609600" indent="-609600">
              <a:lnSpc>
                <a:spcPct val="120000"/>
              </a:lnSpc>
            </a:pPr>
            <a:r>
              <a:rPr lang="en-US" altLang="zh-CN" sz="2600" b="1" dirty="0"/>
              <a:t>C/C++</a:t>
            </a:r>
            <a:r>
              <a:rPr lang="zh-CN" altLang="en-US" sz="2600" b="1" dirty="0"/>
              <a:t>提供了12种基本数据类型，每种数据类型占用的字节数和表示范围各不一样。常用的数据类型只有以下2种。</a:t>
            </a:r>
            <a:endParaRPr lang="zh-CN" altLang="en-US" sz="2600" b="1" dirty="0"/>
          </a:p>
          <a:p>
            <a:pPr marL="990600" lvl="1" indent="-533400">
              <a:lnSpc>
                <a:spcPct val="120000"/>
              </a:lnSpc>
              <a:buFont typeface="Wingdings" panose="05000000000000000000" pitchFamily="2" charset="2"/>
              <a:buAutoNum type="arabicParenR"/>
            </a:pPr>
            <a:r>
              <a:rPr lang="en-US" altLang="zh-CN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</a:t>
            </a:r>
            <a:r>
              <a:rPr lang="en-US" altLang="zh-CN" sz="2400" dirty="0"/>
              <a:t>：</a:t>
            </a:r>
            <a:r>
              <a:rPr lang="zh-CN" altLang="en-US" sz="2400" dirty="0"/>
              <a:t>有符号的整数型。其表示范围是-2</a:t>
            </a:r>
            <a:r>
              <a:rPr lang="zh-CN" altLang="en-US" sz="2400" b="1" baseline="30000" dirty="0"/>
              <a:t>31</a:t>
            </a:r>
            <a:r>
              <a:rPr lang="zh-CN" altLang="en-US" sz="2400" dirty="0"/>
              <a:t>~2</a:t>
            </a:r>
            <a:r>
              <a:rPr lang="zh-CN" altLang="en-US" sz="2400" b="1" baseline="30000" dirty="0"/>
              <a:t>31</a:t>
            </a:r>
            <a:r>
              <a:rPr lang="zh-CN" altLang="en-US" sz="2400" dirty="0"/>
              <a:t>-1，占4个字节，约</a:t>
            </a:r>
            <a:r>
              <a:rPr lang="en-US" altLang="zh-CN" sz="2400" dirty="0"/>
              <a:t>20</a:t>
            </a:r>
            <a:r>
              <a:rPr lang="zh-CN" altLang="en-US" sz="2400" dirty="0"/>
              <a:t>亿。</a:t>
            </a:r>
            <a:endParaRPr lang="zh-CN" altLang="en-US" sz="2400" dirty="0"/>
          </a:p>
          <a:p>
            <a:pPr marL="990600" lvl="1" indent="-533400">
              <a:lnSpc>
                <a:spcPct val="120000"/>
              </a:lnSpc>
              <a:buFont typeface="Wingdings" panose="05000000000000000000" pitchFamily="2" charset="2"/>
              <a:buAutoNum type="arabicParenR"/>
            </a:pPr>
            <a:r>
              <a:rPr lang="en-US" altLang="zh-CN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double</a:t>
            </a:r>
            <a:r>
              <a:rPr lang="en-US" altLang="zh-CN" sz="2400" dirty="0"/>
              <a:t>：</a:t>
            </a:r>
            <a:r>
              <a:rPr lang="zh-CN" altLang="en-US" sz="2400" dirty="0"/>
              <a:t>双精度浮点型(即通常所说的实数)。占8个字节，约</a:t>
            </a:r>
            <a:r>
              <a:rPr lang="en-US" altLang="zh-CN" sz="2400" dirty="0"/>
              <a:t>10</a:t>
            </a:r>
            <a:r>
              <a:rPr lang="en-US" altLang="zh-CN" sz="2400" baseline="30000" dirty="0"/>
              <a:t>308</a:t>
            </a:r>
            <a:r>
              <a:rPr lang="zh-CN" altLang="en-US" sz="2400" dirty="0"/>
              <a:t>。</a:t>
            </a:r>
            <a:endParaRPr lang="zh-CN" altLang="en-US" sz="2400" dirty="0"/>
          </a:p>
          <a:p>
            <a:pPr marL="990600" lvl="1" indent="-533400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zh-CN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）</a:t>
            </a:r>
            <a:r>
              <a:rPr lang="en-US" altLang="zh-CN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char</a:t>
            </a:r>
            <a:r>
              <a:rPr lang="zh-CN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：</a:t>
            </a:r>
            <a:r>
              <a:rPr lang="zh-CN" altLang="en-US" dirty="0" smtClean="0"/>
              <a:t>存放单个字符。占</a:t>
            </a:r>
            <a:r>
              <a:rPr lang="en-US" altLang="zh-CN" dirty="0" smtClean="0"/>
              <a:t>1</a:t>
            </a:r>
            <a:r>
              <a:rPr lang="zh-CN" altLang="en-US" dirty="0" smtClean="0"/>
              <a:t>个字节。</a:t>
            </a:r>
            <a:endParaRPr lang="zh-CN" altLang="en-US" dirty="0" smtClean="0"/>
          </a:p>
          <a:p>
            <a:pPr marL="990600" lvl="1" indent="-533400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4）long long</a:t>
            </a:r>
            <a:r>
              <a:rPr lang="en-US" altLang="zh-CN" dirty="0"/>
              <a:t> </a:t>
            </a:r>
            <a:r>
              <a:rPr lang="zh-CN" altLang="en-US" dirty="0"/>
              <a:t>长整型，占</a:t>
            </a:r>
            <a:r>
              <a:rPr lang="en-US" altLang="zh-CN" dirty="0"/>
              <a:t>8</a:t>
            </a:r>
            <a:r>
              <a:rPr lang="zh-CN" altLang="en-US" dirty="0"/>
              <a:t>个字节。</a:t>
            </a:r>
            <a:endParaRPr lang="zh-CN" altLang="en-US" dirty="0"/>
          </a:p>
          <a:p>
            <a:pPr marL="990600" lvl="1" indent="-533400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5）short  </a:t>
            </a:r>
            <a:r>
              <a:rPr lang="zh-CN" altLang="en-US" dirty="0"/>
              <a:t>短整型，占两个字节，约32767。</a:t>
            </a:r>
            <a:endParaRPr lang="zh-CN" altLang="en-US" dirty="0"/>
          </a:p>
          <a:p>
            <a:pPr marL="990600" lvl="1" indent="-533400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6）float  </a:t>
            </a:r>
            <a:r>
              <a:rPr lang="zh-CN" altLang="en-US" dirty="0"/>
              <a:t>单</a:t>
            </a:r>
            <a:r>
              <a:rPr lang="zh-CN" altLang="en-US" dirty="0">
                <a:sym typeface="+mn-ea"/>
              </a:rPr>
              <a:t>精度浮点型，占</a:t>
            </a:r>
            <a:r>
              <a:rPr lang="en-US" altLang="zh-CN" dirty="0">
                <a:sym typeface="+mn-ea"/>
              </a:rPr>
              <a:t>4</a:t>
            </a:r>
            <a:r>
              <a:rPr lang="zh-CN" altLang="en-US" dirty="0">
                <a:sym typeface="+mn-ea"/>
              </a:rPr>
              <a:t>个字节，约</a:t>
            </a:r>
            <a:r>
              <a:rPr lang="en-US" altLang="zh-CN" dirty="0">
                <a:sym typeface="+mn-ea"/>
              </a:rPr>
              <a:t>10</a:t>
            </a:r>
            <a:r>
              <a:rPr lang="en-US" altLang="zh-CN" baseline="30000" dirty="0">
                <a:sym typeface="+mn-ea"/>
              </a:rPr>
              <a:t>38</a:t>
            </a:r>
            <a:r>
              <a:rPr lang="zh-CN" altLang="en-US" dirty="0">
                <a:sym typeface="+mn-ea"/>
              </a:rPr>
              <a:t>。</a:t>
            </a:r>
            <a:endParaRPr lang="zh-CN" altLang="en-US" dirty="0">
              <a:sym typeface="+mn-ea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任意多边形 2"/>
          <p:cNvSpPr/>
          <p:nvPr/>
        </p:nvSpPr>
        <p:spPr>
          <a:xfrm>
            <a:off x="1139652" y="1806249"/>
            <a:ext cx="1356518" cy="791064"/>
          </a:xfrm>
          <a:custGeom>
            <a:avLst/>
            <a:gdLst>
              <a:gd name="connsiteX0" fmla="*/ 0 w 1808440"/>
              <a:gd name="connsiteY0" fmla="*/ 105461 h 1054605"/>
              <a:gd name="connsiteX1" fmla="*/ 105461 w 1808440"/>
              <a:gd name="connsiteY1" fmla="*/ 0 h 1054605"/>
              <a:gd name="connsiteX2" fmla="*/ 1702980 w 1808440"/>
              <a:gd name="connsiteY2" fmla="*/ 0 h 1054605"/>
              <a:gd name="connsiteX3" fmla="*/ 1808441 w 1808440"/>
              <a:gd name="connsiteY3" fmla="*/ 105461 h 1054605"/>
              <a:gd name="connsiteX4" fmla="*/ 1808440 w 1808440"/>
              <a:gd name="connsiteY4" fmla="*/ 949145 h 1054605"/>
              <a:gd name="connsiteX5" fmla="*/ 1702979 w 1808440"/>
              <a:gd name="connsiteY5" fmla="*/ 1054606 h 1054605"/>
              <a:gd name="connsiteX6" fmla="*/ 105461 w 1808440"/>
              <a:gd name="connsiteY6" fmla="*/ 1054605 h 1054605"/>
              <a:gd name="connsiteX7" fmla="*/ 0 w 1808440"/>
              <a:gd name="connsiteY7" fmla="*/ 949144 h 1054605"/>
              <a:gd name="connsiteX8" fmla="*/ 0 w 1808440"/>
              <a:gd name="connsiteY8" fmla="*/ 105461 h 105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8440" h="1054605">
                <a:moveTo>
                  <a:pt x="0" y="105461"/>
                </a:moveTo>
                <a:cubicBezTo>
                  <a:pt x="0" y="47216"/>
                  <a:pt x="47216" y="0"/>
                  <a:pt x="105461" y="0"/>
                </a:cubicBezTo>
                <a:lnTo>
                  <a:pt x="1702980" y="0"/>
                </a:lnTo>
                <a:cubicBezTo>
                  <a:pt x="1761225" y="0"/>
                  <a:pt x="1808441" y="47216"/>
                  <a:pt x="1808441" y="105461"/>
                </a:cubicBezTo>
                <a:cubicBezTo>
                  <a:pt x="1808441" y="386689"/>
                  <a:pt x="1808440" y="667917"/>
                  <a:pt x="1808440" y="949145"/>
                </a:cubicBezTo>
                <a:cubicBezTo>
                  <a:pt x="1808440" y="1007390"/>
                  <a:pt x="1761224" y="1054606"/>
                  <a:pt x="1702979" y="1054606"/>
                </a:cubicBezTo>
                <a:lnTo>
                  <a:pt x="105461" y="1054605"/>
                </a:lnTo>
                <a:cubicBezTo>
                  <a:pt x="47216" y="1054605"/>
                  <a:pt x="0" y="1007389"/>
                  <a:pt x="0" y="949144"/>
                </a:cubicBezTo>
                <a:lnTo>
                  <a:pt x="0" y="10546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699" tIns="122699" rIns="122699" bIns="329419" numCol="1" spcCol="1270" anchor="t" anchorCtr="0">
            <a:noAutofit/>
          </a:bodyPr>
          <a:lstStyle/>
          <a:p>
            <a:pPr lvl="0" algn="l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2400" kern="1200" dirty="0"/>
              <a:t>char</a:t>
            </a:r>
            <a:endParaRPr lang="en-US" altLang="zh-CN" sz="2400" kern="1200" dirty="0"/>
          </a:p>
        </p:txBody>
      </p:sp>
      <p:sp>
        <p:nvSpPr>
          <p:cNvPr id="36" name="任意多边形 3"/>
          <p:cNvSpPr/>
          <p:nvPr/>
        </p:nvSpPr>
        <p:spPr>
          <a:xfrm>
            <a:off x="1370503" y="2465070"/>
            <a:ext cx="1356518" cy="993738"/>
          </a:xfrm>
          <a:custGeom>
            <a:avLst/>
            <a:gdLst>
              <a:gd name="connsiteX0" fmla="*/ 0 w 1808440"/>
              <a:gd name="connsiteY0" fmla="*/ 132480 h 1324800"/>
              <a:gd name="connsiteX1" fmla="*/ 132480 w 1808440"/>
              <a:gd name="connsiteY1" fmla="*/ 0 h 1324800"/>
              <a:gd name="connsiteX2" fmla="*/ 1675960 w 1808440"/>
              <a:gd name="connsiteY2" fmla="*/ 0 h 1324800"/>
              <a:gd name="connsiteX3" fmla="*/ 1808440 w 1808440"/>
              <a:gd name="connsiteY3" fmla="*/ 132480 h 1324800"/>
              <a:gd name="connsiteX4" fmla="*/ 1808440 w 1808440"/>
              <a:gd name="connsiteY4" fmla="*/ 1192320 h 1324800"/>
              <a:gd name="connsiteX5" fmla="*/ 1675960 w 1808440"/>
              <a:gd name="connsiteY5" fmla="*/ 1324800 h 1324800"/>
              <a:gd name="connsiteX6" fmla="*/ 132480 w 1808440"/>
              <a:gd name="connsiteY6" fmla="*/ 1324800 h 1324800"/>
              <a:gd name="connsiteX7" fmla="*/ 0 w 1808440"/>
              <a:gd name="connsiteY7" fmla="*/ 1192320 h 1324800"/>
              <a:gd name="connsiteX8" fmla="*/ 0 w 1808440"/>
              <a:gd name="connsiteY8" fmla="*/ 132480 h 132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8440" h="1324800">
                <a:moveTo>
                  <a:pt x="0" y="132480"/>
                </a:moveTo>
                <a:cubicBezTo>
                  <a:pt x="0" y="59313"/>
                  <a:pt x="59313" y="0"/>
                  <a:pt x="132480" y="0"/>
                </a:cubicBezTo>
                <a:lnTo>
                  <a:pt x="1675960" y="0"/>
                </a:lnTo>
                <a:cubicBezTo>
                  <a:pt x="1749127" y="0"/>
                  <a:pt x="1808440" y="59313"/>
                  <a:pt x="1808440" y="132480"/>
                </a:cubicBezTo>
                <a:lnTo>
                  <a:pt x="1808440" y="1192320"/>
                </a:lnTo>
                <a:cubicBezTo>
                  <a:pt x="1808440" y="1265487"/>
                  <a:pt x="1749127" y="1324800"/>
                  <a:pt x="1675960" y="1324800"/>
                </a:cubicBezTo>
                <a:lnTo>
                  <a:pt x="132480" y="1324800"/>
                </a:lnTo>
                <a:cubicBezTo>
                  <a:pt x="59313" y="1324800"/>
                  <a:pt x="0" y="1265487"/>
                  <a:pt x="0" y="1192320"/>
                </a:cubicBezTo>
                <a:lnTo>
                  <a:pt x="0" y="132480"/>
                </a:lnTo>
                <a:close/>
              </a:path>
            </a:pathLst>
          </a:cu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1804" tIns="151804" rIns="151804" bIns="151804" numCol="1" spcCol="1270" anchor="t" anchorCtr="0">
            <a:noAutofit/>
          </a:bodyPr>
          <a:lstStyle/>
          <a:p>
            <a:pPr marL="228600" lvl="1" indent="-228600" algn="l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altLang="zh-CN" sz="2400" kern="1200" dirty="0"/>
              <a:t>1</a:t>
            </a:r>
            <a:r>
              <a:rPr lang="zh-CN" altLang="en-US" sz="2400" kern="1200" dirty="0"/>
              <a:t>字节</a:t>
            </a:r>
            <a:endParaRPr lang="zh-CN" altLang="en-US" sz="2400" kern="1200" dirty="0"/>
          </a:p>
        </p:txBody>
      </p:sp>
      <p:sp>
        <p:nvSpPr>
          <p:cNvPr id="37" name="任意多边形 4"/>
          <p:cNvSpPr/>
          <p:nvPr/>
        </p:nvSpPr>
        <p:spPr>
          <a:xfrm>
            <a:off x="2654824" y="2032515"/>
            <a:ext cx="435964" cy="337734"/>
          </a:xfrm>
          <a:custGeom>
            <a:avLst/>
            <a:gdLst>
              <a:gd name="connsiteX0" fmla="*/ 0 w 581204"/>
              <a:gd name="connsiteY0" fmla="*/ 90050 h 450249"/>
              <a:gd name="connsiteX1" fmla="*/ 356080 w 581204"/>
              <a:gd name="connsiteY1" fmla="*/ 90050 h 450249"/>
              <a:gd name="connsiteX2" fmla="*/ 356080 w 581204"/>
              <a:gd name="connsiteY2" fmla="*/ 0 h 450249"/>
              <a:gd name="connsiteX3" fmla="*/ 581204 w 581204"/>
              <a:gd name="connsiteY3" fmla="*/ 225125 h 450249"/>
              <a:gd name="connsiteX4" fmla="*/ 356080 w 581204"/>
              <a:gd name="connsiteY4" fmla="*/ 450249 h 450249"/>
              <a:gd name="connsiteX5" fmla="*/ 356080 w 581204"/>
              <a:gd name="connsiteY5" fmla="*/ 360199 h 450249"/>
              <a:gd name="connsiteX6" fmla="*/ 0 w 581204"/>
              <a:gd name="connsiteY6" fmla="*/ 360199 h 450249"/>
              <a:gd name="connsiteX7" fmla="*/ 0 w 581204"/>
              <a:gd name="connsiteY7" fmla="*/ 90050 h 450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1204" h="450249">
                <a:moveTo>
                  <a:pt x="0" y="90050"/>
                </a:moveTo>
                <a:lnTo>
                  <a:pt x="356080" y="90050"/>
                </a:lnTo>
                <a:lnTo>
                  <a:pt x="356080" y="0"/>
                </a:lnTo>
                <a:lnTo>
                  <a:pt x="581204" y="225125"/>
                </a:lnTo>
                <a:lnTo>
                  <a:pt x="356080" y="450249"/>
                </a:lnTo>
                <a:lnTo>
                  <a:pt x="356080" y="360199"/>
                </a:lnTo>
                <a:lnTo>
                  <a:pt x="0" y="360199"/>
                </a:lnTo>
                <a:lnTo>
                  <a:pt x="0" y="9005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7546" rIns="101320" bIns="67546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400" kern="1200"/>
          </a:p>
        </p:txBody>
      </p:sp>
      <p:sp>
        <p:nvSpPr>
          <p:cNvPr id="38" name="任意多边形 5"/>
          <p:cNvSpPr/>
          <p:nvPr/>
        </p:nvSpPr>
        <p:spPr>
          <a:xfrm>
            <a:off x="3271520" y="1937385"/>
            <a:ext cx="1561465" cy="791210"/>
          </a:xfrm>
          <a:custGeom>
            <a:avLst/>
            <a:gdLst>
              <a:gd name="connsiteX0" fmla="*/ 0 w 1808440"/>
              <a:gd name="connsiteY0" fmla="*/ 105461 h 1054605"/>
              <a:gd name="connsiteX1" fmla="*/ 105461 w 1808440"/>
              <a:gd name="connsiteY1" fmla="*/ 0 h 1054605"/>
              <a:gd name="connsiteX2" fmla="*/ 1702980 w 1808440"/>
              <a:gd name="connsiteY2" fmla="*/ 0 h 1054605"/>
              <a:gd name="connsiteX3" fmla="*/ 1808441 w 1808440"/>
              <a:gd name="connsiteY3" fmla="*/ 105461 h 1054605"/>
              <a:gd name="connsiteX4" fmla="*/ 1808440 w 1808440"/>
              <a:gd name="connsiteY4" fmla="*/ 949145 h 1054605"/>
              <a:gd name="connsiteX5" fmla="*/ 1702979 w 1808440"/>
              <a:gd name="connsiteY5" fmla="*/ 1054606 h 1054605"/>
              <a:gd name="connsiteX6" fmla="*/ 105461 w 1808440"/>
              <a:gd name="connsiteY6" fmla="*/ 1054605 h 1054605"/>
              <a:gd name="connsiteX7" fmla="*/ 0 w 1808440"/>
              <a:gd name="connsiteY7" fmla="*/ 949144 h 1054605"/>
              <a:gd name="connsiteX8" fmla="*/ 0 w 1808440"/>
              <a:gd name="connsiteY8" fmla="*/ 105461 h 105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8440" h="1054605">
                <a:moveTo>
                  <a:pt x="0" y="105461"/>
                </a:moveTo>
                <a:cubicBezTo>
                  <a:pt x="0" y="47216"/>
                  <a:pt x="47216" y="0"/>
                  <a:pt x="105461" y="0"/>
                </a:cubicBezTo>
                <a:lnTo>
                  <a:pt x="1702980" y="0"/>
                </a:lnTo>
                <a:cubicBezTo>
                  <a:pt x="1761225" y="0"/>
                  <a:pt x="1808441" y="47216"/>
                  <a:pt x="1808441" y="105461"/>
                </a:cubicBezTo>
                <a:cubicBezTo>
                  <a:pt x="1808441" y="386689"/>
                  <a:pt x="1808440" y="667917"/>
                  <a:pt x="1808440" y="949145"/>
                </a:cubicBezTo>
                <a:cubicBezTo>
                  <a:pt x="1808440" y="1007390"/>
                  <a:pt x="1761224" y="1054606"/>
                  <a:pt x="1702979" y="1054606"/>
                </a:cubicBezTo>
                <a:lnTo>
                  <a:pt x="105461" y="1054605"/>
                </a:lnTo>
                <a:cubicBezTo>
                  <a:pt x="47216" y="1054605"/>
                  <a:pt x="0" y="1007389"/>
                  <a:pt x="0" y="949144"/>
                </a:cubicBezTo>
                <a:lnTo>
                  <a:pt x="0" y="10546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8464322"/>
              <a:satOff val="-7352"/>
              <a:lumOff val="-5968"/>
              <a:alphaOff val="0"/>
            </a:schemeClr>
          </a:fillRef>
          <a:effectRef idx="0">
            <a:schemeClr val="accent5">
              <a:hueOff val="-8464322"/>
              <a:satOff val="-7352"/>
              <a:lumOff val="-596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699" tIns="122699" rIns="122699" bIns="329419" numCol="1" spcCol="1270" anchor="t" anchorCtr="0">
            <a:noAutofit/>
          </a:bodyPr>
          <a:lstStyle/>
          <a:p>
            <a:pPr lvl="0" algn="l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kern="1200" dirty="0"/>
              <a:t>字符变量</a:t>
            </a:r>
            <a:endParaRPr lang="zh-CN" altLang="en-US" sz="2400" kern="1200" dirty="0"/>
          </a:p>
        </p:txBody>
      </p:sp>
      <p:sp>
        <p:nvSpPr>
          <p:cNvPr id="39" name="任意多边形 6"/>
          <p:cNvSpPr/>
          <p:nvPr/>
        </p:nvSpPr>
        <p:spPr>
          <a:xfrm>
            <a:off x="3549595" y="2465070"/>
            <a:ext cx="1623409" cy="993738"/>
          </a:xfrm>
          <a:custGeom>
            <a:avLst/>
            <a:gdLst>
              <a:gd name="connsiteX0" fmla="*/ 0 w 1808440"/>
              <a:gd name="connsiteY0" fmla="*/ 132480 h 1324800"/>
              <a:gd name="connsiteX1" fmla="*/ 132480 w 1808440"/>
              <a:gd name="connsiteY1" fmla="*/ 0 h 1324800"/>
              <a:gd name="connsiteX2" fmla="*/ 1675960 w 1808440"/>
              <a:gd name="connsiteY2" fmla="*/ 0 h 1324800"/>
              <a:gd name="connsiteX3" fmla="*/ 1808440 w 1808440"/>
              <a:gd name="connsiteY3" fmla="*/ 132480 h 1324800"/>
              <a:gd name="connsiteX4" fmla="*/ 1808440 w 1808440"/>
              <a:gd name="connsiteY4" fmla="*/ 1192320 h 1324800"/>
              <a:gd name="connsiteX5" fmla="*/ 1675960 w 1808440"/>
              <a:gd name="connsiteY5" fmla="*/ 1324800 h 1324800"/>
              <a:gd name="connsiteX6" fmla="*/ 132480 w 1808440"/>
              <a:gd name="connsiteY6" fmla="*/ 1324800 h 1324800"/>
              <a:gd name="connsiteX7" fmla="*/ 0 w 1808440"/>
              <a:gd name="connsiteY7" fmla="*/ 1192320 h 1324800"/>
              <a:gd name="connsiteX8" fmla="*/ 0 w 1808440"/>
              <a:gd name="connsiteY8" fmla="*/ 132480 h 132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8440" h="1324800">
                <a:moveTo>
                  <a:pt x="0" y="132480"/>
                </a:moveTo>
                <a:cubicBezTo>
                  <a:pt x="0" y="59313"/>
                  <a:pt x="59313" y="0"/>
                  <a:pt x="132480" y="0"/>
                </a:cubicBezTo>
                <a:lnTo>
                  <a:pt x="1675960" y="0"/>
                </a:lnTo>
                <a:cubicBezTo>
                  <a:pt x="1749127" y="0"/>
                  <a:pt x="1808440" y="59313"/>
                  <a:pt x="1808440" y="132480"/>
                </a:cubicBezTo>
                <a:lnTo>
                  <a:pt x="1808440" y="1192320"/>
                </a:lnTo>
                <a:cubicBezTo>
                  <a:pt x="1808440" y="1265487"/>
                  <a:pt x="1749127" y="1324800"/>
                  <a:pt x="1675960" y="1324800"/>
                </a:cubicBezTo>
                <a:lnTo>
                  <a:pt x="132480" y="1324800"/>
                </a:lnTo>
                <a:cubicBezTo>
                  <a:pt x="59313" y="1324800"/>
                  <a:pt x="0" y="1265487"/>
                  <a:pt x="0" y="1192320"/>
                </a:cubicBezTo>
                <a:lnTo>
                  <a:pt x="0" y="132480"/>
                </a:lnTo>
                <a:close/>
              </a:path>
            </a:pathLst>
          </a:custGeom>
        </p:spPr>
        <p:style>
          <a:lnRef idx="2">
            <a:schemeClr val="accent5">
              <a:hueOff val="-8464322"/>
              <a:satOff val="-7352"/>
              <a:lumOff val="-5968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1804" tIns="151804" rIns="151804" bIns="151804" numCol="1" spcCol="1270" anchor="t" anchorCtr="0">
            <a:noAutofit/>
          </a:bodyPr>
          <a:lstStyle/>
          <a:p>
            <a:pPr marL="228600" lvl="1" indent="-228600" algn="l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zh-CN" altLang="en-US" sz="2400" kern="1200" dirty="0">
                <a:solidFill>
                  <a:srgbClr val="FF0000"/>
                </a:solidFill>
              </a:rPr>
              <a:t>单</a:t>
            </a:r>
            <a:r>
              <a:rPr lang="zh-CN" altLang="en-US" sz="2400" kern="1200" dirty="0"/>
              <a:t>引号表示</a:t>
            </a:r>
            <a:endParaRPr lang="zh-CN" altLang="en-US" sz="2400" kern="1200" dirty="0"/>
          </a:p>
        </p:txBody>
      </p:sp>
      <p:sp>
        <p:nvSpPr>
          <p:cNvPr id="40" name="任意多边形 7"/>
          <p:cNvSpPr/>
          <p:nvPr/>
        </p:nvSpPr>
        <p:spPr>
          <a:xfrm>
            <a:off x="5014891" y="2032515"/>
            <a:ext cx="435964" cy="337734"/>
          </a:xfrm>
          <a:custGeom>
            <a:avLst/>
            <a:gdLst>
              <a:gd name="connsiteX0" fmla="*/ 0 w 581204"/>
              <a:gd name="connsiteY0" fmla="*/ 90050 h 450249"/>
              <a:gd name="connsiteX1" fmla="*/ 356080 w 581204"/>
              <a:gd name="connsiteY1" fmla="*/ 90050 h 450249"/>
              <a:gd name="connsiteX2" fmla="*/ 356080 w 581204"/>
              <a:gd name="connsiteY2" fmla="*/ 0 h 450249"/>
              <a:gd name="connsiteX3" fmla="*/ 581204 w 581204"/>
              <a:gd name="connsiteY3" fmla="*/ 225125 h 450249"/>
              <a:gd name="connsiteX4" fmla="*/ 356080 w 581204"/>
              <a:gd name="connsiteY4" fmla="*/ 450249 h 450249"/>
              <a:gd name="connsiteX5" fmla="*/ 356080 w 581204"/>
              <a:gd name="connsiteY5" fmla="*/ 360199 h 450249"/>
              <a:gd name="connsiteX6" fmla="*/ 0 w 581204"/>
              <a:gd name="connsiteY6" fmla="*/ 360199 h 450249"/>
              <a:gd name="connsiteX7" fmla="*/ 0 w 581204"/>
              <a:gd name="connsiteY7" fmla="*/ 90050 h 450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1204" h="450249">
                <a:moveTo>
                  <a:pt x="0" y="90050"/>
                </a:moveTo>
                <a:lnTo>
                  <a:pt x="356080" y="90050"/>
                </a:lnTo>
                <a:lnTo>
                  <a:pt x="356080" y="0"/>
                </a:lnTo>
                <a:lnTo>
                  <a:pt x="581204" y="225125"/>
                </a:lnTo>
                <a:lnTo>
                  <a:pt x="356080" y="450249"/>
                </a:lnTo>
                <a:lnTo>
                  <a:pt x="356080" y="360199"/>
                </a:lnTo>
                <a:lnTo>
                  <a:pt x="0" y="360199"/>
                </a:lnTo>
                <a:lnTo>
                  <a:pt x="0" y="9005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16928644"/>
              <a:satOff val="-14715"/>
              <a:lumOff val="-11949"/>
              <a:alphaOff val="0"/>
            </a:schemeClr>
          </a:fillRef>
          <a:effectRef idx="0">
            <a:schemeClr val="accent5">
              <a:hueOff val="-16928644"/>
              <a:satOff val="-14715"/>
              <a:lumOff val="-1194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7546" rIns="101320" bIns="67546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400" kern="1200"/>
          </a:p>
        </p:txBody>
      </p:sp>
      <p:sp>
        <p:nvSpPr>
          <p:cNvPr id="41" name="任意多边形 9"/>
          <p:cNvSpPr/>
          <p:nvPr/>
        </p:nvSpPr>
        <p:spPr>
          <a:xfrm>
            <a:off x="5450846" y="1937694"/>
            <a:ext cx="1356518" cy="791064"/>
          </a:xfrm>
          <a:custGeom>
            <a:avLst/>
            <a:gdLst>
              <a:gd name="connsiteX0" fmla="*/ 0 w 1808440"/>
              <a:gd name="connsiteY0" fmla="*/ 105461 h 1054605"/>
              <a:gd name="connsiteX1" fmla="*/ 105461 w 1808440"/>
              <a:gd name="connsiteY1" fmla="*/ 0 h 1054605"/>
              <a:gd name="connsiteX2" fmla="*/ 1702980 w 1808440"/>
              <a:gd name="connsiteY2" fmla="*/ 0 h 1054605"/>
              <a:gd name="connsiteX3" fmla="*/ 1808441 w 1808440"/>
              <a:gd name="connsiteY3" fmla="*/ 105461 h 1054605"/>
              <a:gd name="connsiteX4" fmla="*/ 1808440 w 1808440"/>
              <a:gd name="connsiteY4" fmla="*/ 949145 h 1054605"/>
              <a:gd name="connsiteX5" fmla="*/ 1702979 w 1808440"/>
              <a:gd name="connsiteY5" fmla="*/ 1054606 h 1054605"/>
              <a:gd name="connsiteX6" fmla="*/ 105461 w 1808440"/>
              <a:gd name="connsiteY6" fmla="*/ 1054605 h 1054605"/>
              <a:gd name="connsiteX7" fmla="*/ 0 w 1808440"/>
              <a:gd name="connsiteY7" fmla="*/ 949144 h 1054605"/>
              <a:gd name="connsiteX8" fmla="*/ 0 w 1808440"/>
              <a:gd name="connsiteY8" fmla="*/ 105461 h 105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8440" h="1054605">
                <a:moveTo>
                  <a:pt x="0" y="105461"/>
                </a:moveTo>
                <a:cubicBezTo>
                  <a:pt x="0" y="47216"/>
                  <a:pt x="47216" y="0"/>
                  <a:pt x="105461" y="0"/>
                </a:cubicBezTo>
                <a:lnTo>
                  <a:pt x="1702980" y="0"/>
                </a:lnTo>
                <a:cubicBezTo>
                  <a:pt x="1761225" y="0"/>
                  <a:pt x="1808441" y="47216"/>
                  <a:pt x="1808441" y="105461"/>
                </a:cubicBezTo>
                <a:cubicBezTo>
                  <a:pt x="1808441" y="386689"/>
                  <a:pt x="1808440" y="667917"/>
                  <a:pt x="1808440" y="949145"/>
                </a:cubicBezTo>
                <a:cubicBezTo>
                  <a:pt x="1808440" y="1007390"/>
                  <a:pt x="1761224" y="1054606"/>
                  <a:pt x="1702979" y="1054606"/>
                </a:cubicBezTo>
                <a:lnTo>
                  <a:pt x="105461" y="1054605"/>
                </a:lnTo>
                <a:cubicBezTo>
                  <a:pt x="47216" y="1054605"/>
                  <a:pt x="0" y="1007389"/>
                  <a:pt x="0" y="949144"/>
                </a:cubicBezTo>
                <a:lnTo>
                  <a:pt x="0" y="10546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16928644"/>
              <a:satOff val="-14715"/>
              <a:lumOff val="-11949"/>
              <a:alphaOff val="0"/>
            </a:schemeClr>
          </a:fillRef>
          <a:effectRef idx="0">
            <a:schemeClr val="accent5">
              <a:hueOff val="-16928644"/>
              <a:satOff val="-14715"/>
              <a:lumOff val="-1194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699" tIns="122699" rIns="122699" bIns="329419" numCol="1" spcCol="1270" anchor="t" anchorCtr="0">
            <a:noAutofit/>
          </a:bodyPr>
          <a:lstStyle/>
          <a:p>
            <a:pPr lvl="0" algn="l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kern="1200" dirty="0"/>
              <a:t>使用</a:t>
            </a:r>
            <a:endParaRPr lang="zh-CN" altLang="en-US" sz="2400" kern="1200" dirty="0"/>
          </a:p>
        </p:txBody>
      </p:sp>
      <p:sp>
        <p:nvSpPr>
          <p:cNvPr id="42" name="任意多边形 10"/>
          <p:cNvSpPr/>
          <p:nvPr/>
        </p:nvSpPr>
        <p:spPr>
          <a:xfrm>
            <a:off x="5631974" y="2465070"/>
            <a:ext cx="1549944" cy="993738"/>
          </a:xfrm>
          <a:custGeom>
            <a:avLst/>
            <a:gdLst>
              <a:gd name="connsiteX0" fmla="*/ 0 w 2066305"/>
              <a:gd name="connsiteY0" fmla="*/ 132480 h 1324800"/>
              <a:gd name="connsiteX1" fmla="*/ 132480 w 2066305"/>
              <a:gd name="connsiteY1" fmla="*/ 0 h 1324800"/>
              <a:gd name="connsiteX2" fmla="*/ 1933825 w 2066305"/>
              <a:gd name="connsiteY2" fmla="*/ 0 h 1324800"/>
              <a:gd name="connsiteX3" fmla="*/ 2066305 w 2066305"/>
              <a:gd name="connsiteY3" fmla="*/ 132480 h 1324800"/>
              <a:gd name="connsiteX4" fmla="*/ 2066305 w 2066305"/>
              <a:gd name="connsiteY4" fmla="*/ 1192320 h 1324800"/>
              <a:gd name="connsiteX5" fmla="*/ 1933825 w 2066305"/>
              <a:gd name="connsiteY5" fmla="*/ 1324800 h 1324800"/>
              <a:gd name="connsiteX6" fmla="*/ 132480 w 2066305"/>
              <a:gd name="connsiteY6" fmla="*/ 1324800 h 1324800"/>
              <a:gd name="connsiteX7" fmla="*/ 0 w 2066305"/>
              <a:gd name="connsiteY7" fmla="*/ 1192320 h 1324800"/>
              <a:gd name="connsiteX8" fmla="*/ 0 w 2066305"/>
              <a:gd name="connsiteY8" fmla="*/ 132480 h 132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6305" h="1324800">
                <a:moveTo>
                  <a:pt x="0" y="132480"/>
                </a:moveTo>
                <a:cubicBezTo>
                  <a:pt x="0" y="59313"/>
                  <a:pt x="59313" y="0"/>
                  <a:pt x="132480" y="0"/>
                </a:cubicBezTo>
                <a:lnTo>
                  <a:pt x="1933825" y="0"/>
                </a:lnTo>
                <a:cubicBezTo>
                  <a:pt x="2006992" y="0"/>
                  <a:pt x="2066305" y="59313"/>
                  <a:pt x="2066305" y="132480"/>
                </a:cubicBezTo>
                <a:lnTo>
                  <a:pt x="2066305" y="1192320"/>
                </a:lnTo>
                <a:cubicBezTo>
                  <a:pt x="2066305" y="1265487"/>
                  <a:pt x="2006992" y="1324800"/>
                  <a:pt x="1933825" y="1324800"/>
                </a:cubicBezTo>
                <a:lnTo>
                  <a:pt x="132480" y="1324800"/>
                </a:lnTo>
                <a:cubicBezTo>
                  <a:pt x="59313" y="1324800"/>
                  <a:pt x="0" y="1265487"/>
                  <a:pt x="0" y="1192320"/>
                </a:cubicBezTo>
                <a:lnTo>
                  <a:pt x="0" y="132480"/>
                </a:lnTo>
                <a:close/>
              </a:path>
            </a:pathLst>
          </a:custGeom>
        </p:spPr>
        <p:style>
          <a:lnRef idx="2">
            <a:schemeClr val="accent5">
              <a:hueOff val="-16928644"/>
              <a:satOff val="-14715"/>
              <a:lumOff val="-11949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1804" tIns="151804" rIns="151804" bIns="151804" numCol="1" spcCol="1270" anchor="t" anchorCtr="0">
            <a:noAutofit/>
          </a:bodyPr>
          <a:lstStyle/>
          <a:p>
            <a:pPr marL="228600" lvl="1" indent="-228600" algn="l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altLang="zh-CN" sz="2400" kern="1200" dirty="0">
                <a:latin typeface="Segoe UI" panose="020B0502040204020203" pitchFamily="34" charset="0"/>
                <a:cs typeface="Segoe UI" panose="020B0502040204020203" pitchFamily="34" charset="0"/>
              </a:rPr>
              <a:t>char   x=‘a’</a:t>
            </a:r>
            <a:r>
              <a:rPr lang="zh-CN" altLang="en-US" sz="2400" kern="1200" dirty="0">
                <a:latin typeface="Segoe UI" panose="020B0502040204020203" pitchFamily="34" charset="0"/>
                <a:cs typeface="Segoe UI" panose="020B0502040204020203" pitchFamily="34" charset="0"/>
              </a:rPr>
              <a:t>；</a:t>
            </a:r>
            <a:endParaRPr lang="zh-CN" altLang="en-US" sz="2400" kern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69595" y="491490"/>
            <a:ext cx="202184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+mn-ea"/>
              </a:rPr>
              <a:t>字符变量 </a:t>
            </a:r>
            <a:r>
              <a:rPr lang="en-US" altLang="zh-CN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+mn-ea"/>
              </a:rPr>
              <a:t>char</a:t>
            </a:r>
            <a:endParaRPr lang="en-US" altLang="zh-CN" sz="2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ldLvl="0" animBg="1"/>
      <p:bldP spid="3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对象 15"/>
          <p:cNvGraphicFramePr>
            <a:graphicFrameLocks noChangeAspect="1"/>
          </p:cNvGraphicFramePr>
          <p:nvPr/>
        </p:nvGraphicFramePr>
        <p:xfrm>
          <a:off x="611761" y="1399165"/>
          <a:ext cx="7331697" cy="4349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工作表" r:id="rId1" imgW="8514715" imgH="6508750" progId="Excel.Sheet.12">
                  <p:embed/>
                </p:oleObj>
              </mc:Choice>
              <mc:Fallback>
                <p:oleObj name="工作表" r:id="rId1" imgW="8514715" imgH="6508750" progId="Excel.Sheet.12">
                  <p:embed/>
                  <p:pic>
                    <p:nvPicPr>
                      <p:cNvPr id="0" name="对象 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11761" y="1399165"/>
                        <a:ext cx="7331697" cy="43499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1830959" y="991642"/>
            <a:ext cx="2479040" cy="78359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l"/>
            <a:r>
              <a:rPr lang="zh-CN" altLang="en-US" sz="4500" b="1" dirty="0">
                <a:solidFill>
                  <a:schemeClr val="bg1"/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</a:rPr>
              <a:t>字符变量</a:t>
            </a:r>
            <a:endParaRPr lang="zh-CN" altLang="en-US" sz="4500" b="1" dirty="0">
              <a:solidFill>
                <a:schemeClr val="bg1"/>
              </a:solidFill>
              <a:latin typeface="杨任东竹石体-Bold" panose="02000000000000000000" pitchFamily="2" charset="-122"/>
              <a:ea typeface="杨任东竹石体-Bold" panose="02000000000000000000" pitchFamily="2" charset="-122"/>
            </a:endParaRPr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70" y="1416921"/>
            <a:ext cx="1355798" cy="1864839"/>
          </a:xfrm>
          <a:prstGeom prst="rect">
            <a:avLst/>
          </a:prstGeom>
        </p:spPr>
      </p:pic>
      <p:graphicFrame>
        <p:nvGraphicFramePr>
          <p:cNvPr id="19" name="表格 18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726262" y="1416782"/>
          <a:ext cx="6097270" cy="3474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8635"/>
                <a:gridCol w="3048635"/>
              </a:tblGrid>
              <a:tr h="278130">
                <a:tc>
                  <a:txBody>
                    <a:bodyPr/>
                    <a:lstStyle/>
                    <a:p>
                      <a:r>
                        <a:rPr lang="zh-CN" altLang="en-US" sz="2400" dirty="0"/>
                        <a:t>字符</a:t>
                      </a:r>
                      <a:endParaRPr lang="zh-CN" altLang="en-US" sz="2400" dirty="0"/>
                    </a:p>
                  </a:txBody>
                  <a:tcPr marL="68589" marR="68589" marT="34294" marB="34294"/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ASCII</a:t>
                      </a:r>
                      <a:r>
                        <a:rPr lang="zh-CN" altLang="en-US" sz="2400" dirty="0"/>
                        <a:t>值</a:t>
                      </a:r>
                      <a:endParaRPr lang="zh-CN" altLang="en-US" sz="2400" dirty="0"/>
                    </a:p>
                  </a:txBody>
                  <a:tcPr marL="68589" marR="68589" marT="34294" marB="34294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zh-CN" altLang="en-US" sz="2400" dirty="0"/>
                        <a:t>空格</a:t>
                      </a:r>
                      <a:endParaRPr lang="zh-CN" altLang="en-US" sz="2400" dirty="0"/>
                    </a:p>
                  </a:txBody>
                  <a:tcPr marL="68589" marR="68589" marT="34294" marB="34294"/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32</a:t>
                      </a:r>
                      <a:endParaRPr lang="en-US" altLang="zh-CN" sz="2400" dirty="0"/>
                    </a:p>
                  </a:txBody>
                  <a:tcPr marL="68589" marR="68589" marT="34294" marB="34294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0</a:t>
                      </a:r>
                      <a:endParaRPr lang="en-US" altLang="zh-CN" sz="2400" dirty="0"/>
                    </a:p>
                  </a:txBody>
                  <a:tcPr marL="68589" marR="68589" marT="34294" marB="34294"/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48</a:t>
                      </a:r>
                      <a:endParaRPr lang="en-US" altLang="zh-CN" sz="2400" dirty="0"/>
                    </a:p>
                  </a:txBody>
                  <a:tcPr marL="68589" marR="68589" marT="34294" marB="34294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9</a:t>
                      </a:r>
                      <a:endParaRPr lang="en-US" altLang="zh-CN" sz="2400" dirty="0"/>
                    </a:p>
                  </a:txBody>
                  <a:tcPr marL="68589" marR="68589" marT="34294" marB="34294"/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57</a:t>
                      </a:r>
                      <a:endParaRPr lang="en-US" altLang="zh-CN" sz="2400" dirty="0"/>
                    </a:p>
                  </a:txBody>
                  <a:tcPr marL="68589" marR="68589" marT="34294" marB="34294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A</a:t>
                      </a:r>
                      <a:endParaRPr lang="en-US" altLang="zh-CN" sz="2400" dirty="0"/>
                    </a:p>
                  </a:txBody>
                  <a:tcPr marL="68589" marR="68589" marT="34294" marB="34294"/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65</a:t>
                      </a:r>
                      <a:endParaRPr lang="en-US" altLang="zh-CN" sz="2400" dirty="0"/>
                    </a:p>
                  </a:txBody>
                  <a:tcPr marL="68589" marR="68589" marT="34294" marB="34294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Z</a:t>
                      </a:r>
                      <a:endParaRPr lang="en-US" altLang="zh-CN" sz="2400" dirty="0"/>
                    </a:p>
                  </a:txBody>
                  <a:tcPr marL="68589" marR="68589" marT="34294" marB="34294"/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90</a:t>
                      </a:r>
                      <a:endParaRPr lang="en-US" altLang="zh-CN" sz="2400" dirty="0"/>
                    </a:p>
                  </a:txBody>
                  <a:tcPr marL="68589" marR="68589" marT="34294" marB="34294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a</a:t>
                      </a:r>
                      <a:endParaRPr lang="en-US" altLang="zh-CN" sz="2400" dirty="0"/>
                    </a:p>
                  </a:txBody>
                  <a:tcPr marL="68589" marR="68589" marT="34294" marB="34294"/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97</a:t>
                      </a:r>
                      <a:endParaRPr lang="en-US" altLang="zh-CN" sz="2400" dirty="0"/>
                    </a:p>
                  </a:txBody>
                  <a:tcPr marL="68589" marR="68589" marT="34294" marB="34294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z</a:t>
                      </a:r>
                      <a:endParaRPr lang="en-US" altLang="zh-CN" sz="2400" dirty="0"/>
                    </a:p>
                  </a:txBody>
                  <a:tcPr marL="68589" marR="68589" marT="34294" marB="34294"/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122</a:t>
                      </a:r>
                      <a:endParaRPr lang="en-US" altLang="zh-CN" sz="2400" dirty="0"/>
                    </a:p>
                  </a:txBody>
                  <a:tcPr marL="68589" marR="68589" marT="34294" marB="34294"/>
                </a:tc>
              </a:tr>
            </a:tbl>
          </a:graphicData>
        </a:graphic>
      </p:graphicFrame>
      <p:sp>
        <p:nvSpPr>
          <p:cNvPr id="16" name="矩形 15"/>
          <p:cNvSpPr/>
          <p:nvPr/>
        </p:nvSpPr>
        <p:spPr>
          <a:xfrm>
            <a:off x="1070995" y="5343767"/>
            <a:ext cx="2186940" cy="622300"/>
          </a:xfrm>
          <a:prstGeom prst="rect">
            <a:avLst/>
          </a:prstGeom>
          <a:noFill/>
        </p:spPr>
        <p:txBody>
          <a:bodyPr wrap="none" lIns="68589" tIns="34294" rIns="68589" bIns="34294">
            <a:spAutoFit/>
          </a:bodyPr>
          <a:p>
            <a:pPr algn="ctr"/>
            <a:r>
              <a:rPr lang="en-US" altLang="zh-CN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char x=</a:t>
            </a:r>
            <a:r>
              <a:rPr lang="en-US" altLang="zh-C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‘a’;</a:t>
            </a:r>
            <a:endParaRPr lang="en-US" altLang="zh-CN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左右箭头 5"/>
          <p:cNvSpPr/>
          <p:nvPr/>
        </p:nvSpPr>
        <p:spPr>
          <a:xfrm>
            <a:off x="3661648" y="5469127"/>
            <a:ext cx="1641136" cy="4418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23" name="矩形 22"/>
          <p:cNvSpPr/>
          <p:nvPr/>
        </p:nvSpPr>
        <p:spPr>
          <a:xfrm>
            <a:off x="5744430" y="5343767"/>
            <a:ext cx="2276475" cy="683895"/>
          </a:xfrm>
          <a:prstGeom prst="rect">
            <a:avLst/>
          </a:prstGeom>
          <a:noFill/>
        </p:spPr>
        <p:txBody>
          <a:bodyPr wrap="none" lIns="68589" tIns="34294" rIns="68589" bIns="34294">
            <a:spAutoFit/>
          </a:bodyPr>
          <a:p>
            <a:pPr algn="ctr"/>
            <a:r>
              <a:rPr lang="en-US" altLang="zh-C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char x=97;</a:t>
            </a:r>
            <a:endParaRPr lang="en-US" altLang="zh-CN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6" grpId="0"/>
      <p:bldP spid="20" grpId="0" bldLvl="0" animBg="1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84604" y="349731"/>
            <a:ext cx="2520280" cy="7572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CN" altLang="en-US" b="1" dirty="0" smtClean="0">
                <a:solidFill>
                  <a:srgbClr val="0070C0"/>
                </a:solidFill>
              </a:rPr>
              <a:t>考核方式</a:t>
            </a:r>
            <a:endParaRPr lang="zh-CN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3675" y="1257300"/>
            <a:ext cx="9027795" cy="480187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anose="05000000000000000000" charset="0"/>
              <a:buChar char="l"/>
            </a:pPr>
            <a:r>
              <a:rPr lang="zh-CN" altLang="en-US" sz="311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期中成绩（</a:t>
            </a:r>
            <a:r>
              <a:rPr lang="zh-CN" altLang="en-US" sz="2665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涉及专业选择考试）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endParaRPr lang="zh-CN" altLang="en-US" sz="20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eaLnBrk="1" hangingPunct="1">
              <a:buFont typeface="Wingdings" panose="05000000000000000000" charset="0"/>
              <a:buNone/>
            </a:pPr>
            <a:r>
              <a:rPr lang="zh-CN" sz="20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lang="zh-CN" sz="27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笔试</a:t>
            </a:r>
            <a:r>
              <a:rPr lang="en-US" altLang="zh-CN" sz="27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</a:t>
            </a:r>
            <a:r>
              <a:rPr lang="zh-CN" altLang="en-US" sz="27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或上机 特定）</a:t>
            </a:r>
            <a:r>
              <a:rPr lang="zh-CN" sz="27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27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100%</a:t>
            </a:r>
            <a:endParaRPr lang="en-US" altLang="zh-CN" sz="20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eaLnBrk="1" hangingPunct="1">
              <a:buFont typeface="Wingdings" panose="05000000000000000000" charset="0"/>
              <a:buNone/>
            </a:pPr>
            <a:endParaRPr lang="zh-CN" altLang="en-US" sz="20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eaLnBrk="1" hangingPunct="1">
              <a:buFont typeface="Wingdings" panose="05000000000000000000" charset="0"/>
              <a:buChar char="l"/>
            </a:pPr>
            <a:r>
              <a:rPr lang="zh-CN" altLang="en-US" sz="31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期末成绩</a:t>
            </a:r>
            <a:endParaRPr lang="zh-CN" altLang="en-US" sz="31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eaLnBrk="1" hangingPunct="1">
              <a:buFont typeface="Wingdings" panose="05000000000000000000" charset="0"/>
              <a:buChar char="u"/>
            </a:pPr>
            <a:r>
              <a:rPr lang="zh-CN" altLang="en-US" sz="27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期末考试  </a:t>
            </a:r>
            <a:r>
              <a:rPr lang="en-US" altLang="zh-CN" sz="27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50%</a:t>
            </a:r>
            <a:endParaRPr lang="en-US" altLang="zh-CN" sz="27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eaLnBrk="1" hangingPunct="1">
              <a:buFont typeface="Wingdings" panose="05000000000000000000" charset="0"/>
              <a:buChar char="u"/>
            </a:pPr>
            <a:r>
              <a:rPr lang="en-US" altLang="zh-CN" sz="27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en-US" altLang="zh-CN" sz="27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PTA</a:t>
            </a:r>
            <a:r>
              <a:rPr lang="zh-CN" altLang="en-US" sz="27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作业 </a:t>
            </a:r>
            <a:r>
              <a:rPr lang="en-US" altLang="zh-CN" sz="27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25%</a:t>
            </a:r>
            <a:r>
              <a:rPr lang="zh-CN" altLang="en-US" sz="27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endParaRPr lang="en-US" altLang="zh-CN" sz="2200" b="1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eaLnBrk="1" hangingPunct="1">
              <a:buFont typeface="Wingdings" panose="05000000000000000000" charset="0"/>
              <a:buChar char="u"/>
            </a:pPr>
            <a:r>
              <a:rPr lang="zh-CN" altLang="en-US" sz="27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OJ 作业  </a:t>
            </a:r>
            <a:r>
              <a:rPr lang="en-US" altLang="zh-CN" sz="27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7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15%</a:t>
            </a:r>
            <a:endParaRPr lang="zh-CN" altLang="en-US" sz="27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eaLnBrk="1" hangingPunct="1">
              <a:buFont typeface="Wingdings" panose="05000000000000000000" charset="0"/>
              <a:buChar char="u"/>
            </a:pPr>
            <a:r>
              <a:rPr lang="zh-CN" altLang="en-US" sz="27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大作业</a:t>
            </a:r>
            <a:r>
              <a:rPr lang="en-US" altLang="zh-CN" sz="27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7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en-US" altLang="zh-CN" sz="27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0</a:t>
            </a:r>
            <a:r>
              <a:rPr lang="zh-CN" altLang="en-US" sz="27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%</a:t>
            </a:r>
            <a:endParaRPr lang="zh-CN" altLang="en-US" sz="27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eaLnBrk="1" hangingPunct="1">
              <a:buNone/>
            </a:pPr>
            <a:r>
              <a:rPr lang="en-US" altLang="zh-CN" sz="22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	   </a:t>
            </a:r>
            <a:r>
              <a:rPr lang="en-US" altLang="zh-CN" sz="22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altLang="zh-CN" sz="22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eaLnBrk="1" hangingPunct="1">
              <a:buNone/>
            </a:pPr>
            <a:r>
              <a:rPr lang="en-US" altLang="zh-CN" sz="22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</a:t>
            </a:r>
            <a:endParaRPr lang="en-US" altLang="zh-CN" sz="22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682317" y="3768657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44195" y="609600"/>
            <a:ext cx="8305800" cy="457200"/>
          </a:xfrm>
        </p:spPr>
        <p:txBody>
          <a:bodyPr>
            <a:noAutofit/>
          </a:bodyPr>
          <a:lstStyle/>
          <a:p>
            <a:r>
              <a:rPr lang="en-US" altLang="zh-CN" sz="2800" b="1" dirty="0" smtClean="0">
                <a:solidFill>
                  <a:schemeClr val="accent2"/>
                </a:solidFill>
                <a:latin typeface="黑体" panose="02010609060101010101" pitchFamily="49" charset="-122"/>
              </a:rPr>
              <a:t>1.3</a:t>
            </a:r>
            <a:r>
              <a:rPr lang="zh-CN" altLang="en-US" sz="2800" b="1" dirty="0" smtClean="0">
                <a:solidFill>
                  <a:schemeClr val="accent2"/>
                </a:solidFill>
                <a:latin typeface="黑体" panose="02010609060101010101" pitchFamily="49" charset="-122"/>
              </a:rPr>
              <a:t> </a:t>
            </a:r>
            <a:r>
              <a:rPr lang="zh-CN" altLang="en-US" sz="2800" b="1" dirty="0">
                <a:solidFill>
                  <a:schemeClr val="accent2"/>
                </a:solidFill>
                <a:latin typeface="黑体" panose="02010609060101010101" pitchFamily="49" charset="-122"/>
              </a:rPr>
              <a:t>变量的赋值</a:t>
            </a:r>
            <a:endParaRPr lang="zh-CN" altLang="en-US" sz="2800" b="1" dirty="0">
              <a:solidFill>
                <a:schemeClr val="accent2"/>
              </a:solidFill>
              <a:latin typeface="黑体" panose="02010609060101010101" pitchFamily="49" charset="-122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0302" y="1266873"/>
            <a:ext cx="8665029" cy="1143000"/>
          </a:xfrm>
        </p:spPr>
        <p:txBody>
          <a:bodyPr/>
          <a:lstStyle/>
          <a:p>
            <a:r>
              <a:rPr lang="zh-CN" altLang="en-US" sz="2400" dirty="0"/>
              <a:t>给变量赋予一个新值的过程称为变量的</a:t>
            </a: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赋值</a:t>
            </a:r>
            <a:r>
              <a:rPr lang="zh-CN" altLang="en-US" sz="2400" dirty="0"/>
              <a:t>，它是通过</a:t>
            </a: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赋值运算符</a:t>
            </a:r>
            <a:r>
              <a:rPr lang="zh-CN" altLang="en-US" sz="2400" dirty="0"/>
              <a:t>“＝”以及</a:t>
            </a: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赋值语句</a:t>
            </a:r>
            <a:r>
              <a:rPr lang="zh-CN" altLang="en-US" sz="2400" dirty="0"/>
              <a:t>完成的。</a:t>
            </a:r>
            <a:endParaRPr lang="zh-CN" altLang="en-US" sz="2400" dirty="0"/>
          </a:p>
        </p:txBody>
      </p:sp>
      <p:sp>
        <p:nvSpPr>
          <p:cNvPr id="30724" name="AutoShape 4"/>
          <p:cNvSpPr>
            <a:spLocks noChangeArrowheads="1"/>
          </p:cNvSpPr>
          <p:nvPr/>
        </p:nvSpPr>
        <p:spPr bwMode="auto">
          <a:xfrm>
            <a:off x="772496" y="2409973"/>
            <a:ext cx="7848600" cy="2165055"/>
          </a:xfrm>
          <a:prstGeom prst="horizontalScroll">
            <a:avLst>
              <a:gd name="adj" fmla="val 6713"/>
            </a:avLst>
          </a:prstGeom>
          <a:solidFill>
            <a:schemeClr val="bg1"/>
          </a:solidFill>
          <a:ln w="2540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000" anchor="ctr">
            <a:spAutoFit/>
          </a:bodyPr>
          <a:lstStyle/>
          <a:p>
            <a:pPr algn="l" eaLnBrk="1" hangingPunct="1">
              <a:spcBef>
                <a:spcPct val="20000"/>
              </a:spcBef>
            </a:pPr>
            <a:r>
              <a:rPr kumimoji="0" lang="en-US" altLang="zh-CN" sz="2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int</a:t>
            </a:r>
            <a:r>
              <a:rPr kumimoji="0" lang="en-US" altLang="zh-CN" sz="2000" b="1" dirty="0">
                <a:latin typeface="Arial" panose="020B0604020202020204" pitchFamily="34" charset="0"/>
              </a:rPr>
              <a:t> number;</a:t>
            </a:r>
            <a:endParaRPr kumimoji="0" lang="en-US" altLang="zh-CN" sz="2000" b="1" dirty="0">
              <a:latin typeface="Arial" panose="020B0604020202020204" pitchFamily="34" charset="0"/>
            </a:endParaRPr>
          </a:p>
          <a:p>
            <a:pPr algn="l" eaLnBrk="1" hangingPunct="1">
              <a:spcBef>
                <a:spcPct val="20000"/>
              </a:spcBef>
            </a:pPr>
            <a:r>
              <a:rPr kumimoji="0" lang="en-US" altLang="zh-CN" sz="2000" b="1" dirty="0">
                <a:latin typeface="Arial" panose="020B0604020202020204" pitchFamily="34" charset="0"/>
              </a:rPr>
              <a:t>number = 36;</a:t>
            </a:r>
            <a:endParaRPr kumimoji="0" lang="en-US" altLang="zh-CN" sz="2000" b="1" dirty="0">
              <a:latin typeface="Arial" panose="020B0604020202020204" pitchFamily="34" charset="0"/>
            </a:endParaRPr>
          </a:p>
          <a:p>
            <a:pPr algn="l" eaLnBrk="1" hangingPunct="1">
              <a:spcBef>
                <a:spcPct val="20000"/>
              </a:spcBef>
            </a:pPr>
            <a:r>
              <a:rPr kumimoji="0" lang="en-US" altLang="zh-CN" sz="2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int</a:t>
            </a:r>
            <a:r>
              <a:rPr kumimoji="0" lang="en-US" altLang="zh-CN" sz="2000" b="1" dirty="0">
                <a:latin typeface="Arial" panose="020B0604020202020204" pitchFamily="34" charset="0"/>
              </a:rPr>
              <a:t> count = 0;	</a:t>
            </a:r>
            <a:r>
              <a:rPr kumimoji="0" lang="en-US" altLang="zh-CN" sz="2000" b="1" dirty="0">
                <a:solidFill>
                  <a:srgbClr val="008000"/>
                </a:solidFill>
                <a:latin typeface="Arial" panose="020B0604020202020204" pitchFamily="34" charset="0"/>
              </a:rPr>
              <a:t>//</a:t>
            </a:r>
            <a:r>
              <a:rPr kumimoji="0" lang="zh-CN" altLang="en-US" sz="2000" b="1" dirty="0">
                <a:solidFill>
                  <a:srgbClr val="008000"/>
                </a:solidFill>
                <a:latin typeface="Arial" panose="020B0604020202020204" pitchFamily="34" charset="0"/>
              </a:rPr>
              <a:t>在定义变量</a:t>
            </a:r>
            <a:r>
              <a:rPr kumimoji="0" lang="en-US" altLang="zh-CN" sz="2000" b="1" dirty="0">
                <a:solidFill>
                  <a:srgbClr val="008000"/>
                </a:solidFill>
                <a:latin typeface="Arial" panose="020B0604020202020204" pitchFamily="34" charset="0"/>
              </a:rPr>
              <a:t>count</a:t>
            </a:r>
            <a:r>
              <a:rPr kumimoji="0" lang="zh-CN" altLang="en-US" sz="2000" b="1" dirty="0">
                <a:solidFill>
                  <a:srgbClr val="008000"/>
                </a:solidFill>
                <a:latin typeface="Arial" panose="020B0604020202020204" pitchFamily="34" charset="0"/>
              </a:rPr>
              <a:t>时就赋予一个初始值0</a:t>
            </a:r>
            <a:endParaRPr kumimoji="0" lang="zh-CN" altLang="en-US" sz="2000" b="1" dirty="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algn="l" eaLnBrk="1" hangingPunct="1">
              <a:spcBef>
                <a:spcPct val="20000"/>
              </a:spcBef>
            </a:pPr>
            <a:r>
              <a:rPr kumimoji="0" lang="en-US" altLang="zh-CN" sz="2000" b="1" dirty="0">
                <a:latin typeface="Arial" panose="020B0604020202020204" pitchFamily="34" charset="0"/>
              </a:rPr>
              <a:t>count = 1;	</a:t>
            </a:r>
            <a:r>
              <a:rPr kumimoji="0" lang="en-US" altLang="zh-CN" sz="2000" b="1" dirty="0">
                <a:solidFill>
                  <a:srgbClr val="008000"/>
                </a:solidFill>
                <a:latin typeface="Arial" panose="020B0604020202020204" pitchFamily="34" charset="0"/>
              </a:rPr>
              <a:t>//</a:t>
            </a:r>
            <a:r>
              <a:rPr kumimoji="0" lang="zh-CN" altLang="en-US" sz="2000" b="1" dirty="0">
                <a:solidFill>
                  <a:srgbClr val="008000"/>
                </a:solidFill>
                <a:latin typeface="Arial" panose="020B0604020202020204" pitchFamily="34" charset="0"/>
              </a:rPr>
              <a:t>将</a:t>
            </a:r>
            <a:r>
              <a:rPr kumimoji="0" lang="en-US" altLang="zh-CN" sz="2000" b="1" dirty="0">
                <a:solidFill>
                  <a:srgbClr val="008000"/>
                </a:solidFill>
                <a:latin typeface="Arial" panose="020B0604020202020204" pitchFamily="34" charset="0"/>
              </a:rPr>
              <a:t>count</a:t>
            </a:r>
            <a:r>
              <a:rPr kumimoji="0" lang="zh-CN" altLang="en-US" sz="2000" b="1" dirty="0">
                <a:solidFill>
                  <a:srgbClr val="008000"/>
                </a:solidFill>
                <a:latin typeface="Arial" panose="020B0604020202020204" pitchFamily="34" charset="0"/>
              </a:rPr>
              <a:t>重新赋值为1</a:t>
            </a:r>
            <a:endParaRPr kumimoji="0" lang="zh-CN" altLang="en-US" sz="2000" b="1" dirty="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algn="l" eaLnBrk="1" hangingPunct="1">
              <a:spcBef>
                <a:spcPct val="20000"/>
              </a:spcBef>
            </a:pPr>
            <a:r>
              <a:rPr kumimoji="0" lang="en-US" altLang="zh-CN" sz="2000" b="1" dirty="0">
                <a:latin typeface="Arial" panose="020B0604020202020204" pitchFamily="34" charset="0"/>
              </a:rPr>
              <a:t>count = count + 1;</a:t>
            </a:r>
            <a:endParaRPr kumimoji="0" lang="en-US" altLang="zh-CN" sz="2000" b="1" dirty="0">
              <a:latin typeface="Arial" panose="020B0604020202020204" pitchFamily="34" charset="0"/>
            </a:endParaRPr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3287096" y="4978396"/>
            <a:ext cx="3124200" cy="1219200"/>
          </a:xfrm>
          <a:prstGeom prst="cloudCallout">
            <a:avLst>
              <a:gd name="adj1" fmla="val -72877"/>
              <a:gd name="adj2" fmla="val -9890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注意理解这条语句！！！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bldLvl="0" animBg="1" autoUpdateAnimBg="0"/>
      <p:bldP spid="30725" grpId="0" bldLvl="0" animBg="1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648335" y="3158008"/>
            <a:ext cx="7848600" cy="2984500"/>
          </a:xfrm>
          <a:prstGeom prst="rect">
            <a:avLst/>
          </a:prstGeom>
          <a:solidFill>
            <a:schemeClr val="bg1"/>
          </a:solidFill>
          <a:ln w="38100" cap="sq">
            <a:solidFill>
              <a:srgbClr val="00CC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000">
                <a:solidFill>
                  <a:srgbClr val="0000FF"/>
                </a:solidFill>
                <a:latin typeface="Arial" panose="020B0604020202020204" pitchFamily="34" charset="0"/>
              </a:rPr>
              <a:t>#include &lt;stdio.h&gt; </a:t>
            </a:r>
            <a:endParaRPr lang="en-US" altLang="zh-CN" sz="200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altLang="zh-CN" sz="2000">
                <a:solidFill>
                  <a:srgbClr val="0000FF"/>
                </a:solidFill>
                <a:latin typeface="Arial" panose="020B0604020202020204" pitchFamily="34" charset="0"/>
              </a:rPr>
              <a:t>int  main( )</a:t>
            </a:r>
            <a:endParaRPr lang="en-US" altLang="zh-CN" sz="200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altLang="zh-CN" sz="2000">
                <a:solidFill>
                  <a:srgbClr val="0000FF"/>
                </a:solidFill>
                <a:latin typeface="Arial" panose="020B0604020202020204" pitchFamily="34" charset="0"/>
              </a:rPr>
              <a:t>{</a:t>
            </a:r>
            <a:endParaRPr lang="en-US" altLang="zh-CN" sz="200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altLang="zh-CN" sz="2000">
                <a:solidFill>
                  <a:srgbClr val="0000FF"/>
                </a:solidFill>
                <a:latin typeface="Arial" panose="020B0604020202020204" pitchFamily="34" charset="0"/>
              </a:rPr>
              <a:t>    int a = 5, b;</a:t>
            </a:r>
            <a:endParaRPr lang="en-US" altLang="zh-CN" sz="200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altLang="zh-CN" sz="2000">
                <a:solidFill>
                  <a:srgbClr val="0000FF"/>
                </a:solidFill>
                <a:latin typeface="Arial" panose="020B0604020202020204" pitchFamily="34" charset="0"/>
              </a:rPr>
              <a:t>    printf("a=%d b=%d\n",a,b);</a:t>
            </a:r>
            <a:endParaRPr lang="en-US" altLang="zh-CN" sz="200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altLang="zh-CN" sz="2000">
                <a:solidFill>
                  <a:srgbClr val="0000FF"/>
                </a:solidFill>
                <a:latin typeface="Arial" panose="020B0604020202020204" pitchFamily="34" charset="0"/>
              </a:rPr>
              <a:t>    return 0;</a:t>
            </a:r>
            <a:endParaRPr lang="en-US" altLang="zh-CN" sz="200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altLang="zh-CN" sz="2000">
                <a:solidFill>
                  <a:srgbClr val="0000FF"/>
                </a:solidFill>
                <a:latin typeface="Arial" panose="020B0604020202020204" pitchFamily="34" charset="0"/>
              </a:rPr>
              <a:t>}</a:t>
            </a:r>
            <a:endParaRPr lang="en-US" altLang="zh-CN" sz="200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endParaRPr lang="en-US" altLang="zh-CN" sz="20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18173" y="2406014"/>
            <a:ext cx="8183562" cy="544666"/>
          </a:xfrm>
          <a:prstGeom prst="roundRect">
            <a:avLst>
              <a:gd name="adj" fmla="val 16667"/>
            </a:avLst>
          </a:prstGeom>
          <a:noFill/>
          <a:ln w="38100" cap="rnd">
            <a:pattFill prst="pct60">
              <a:fgClr>
                <a:srgbClr val="C80000"/>
              </a:fgClr>
              <a:bgClr>
                <a:srgbClr val="FFFFFF"/>
              </a:bgClr>
            </a:patt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en-US" sz="2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例 </a:t>
            </a:r>
            <a:r>
              <a:rPr lang="en-US" altLang="zh-CN" sz="2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3</a:t>
            </a:r>
            <a:r>
              <a:rPr lang="zh-CN" altLang="en-US" sz="2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zh-CN" altLang="en-US" sz="2600" dirty="0">
                <a:latin typeface="Arial" panose="020B0604020202020204" pitchFamily="34" charset="0"/>
              </a:rPr>
              <a:t>没有赋值过的变量，其值是不确定的。</a:t>
            </a:r>
            <a:endParaRPr lang="zh-CN" altLang="en-US" sz="2600" dirty="0">
              <a:latin typeface="Arial" panose="020B0604020202020204" pitchFamily="34" charset="0"/>
            </a:endParaRP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470694" y="1238848"/>
            <a:ext cx="8331200" cy="1371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注意</a:t>
            </a:r>
            <a:r>
              <a:rPr lang="zh-CN" altLang="en-US" sz="2400" dirty="0"/>
              <a:t>：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在函数里定义的变量，如果没有进行赋值，则它的值是不确定的（或者称为是随机的值），如下面的例1.3。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44195" y="609600"/>
            <a:ext cx="8305800" cy="457200"/>
          </a:xfrm>
        </p:spPr>
        <p:txBody>
          <a:bodyPr>
            <a:noAutofit/>
          </a:bodyPr>
          <a:lstStyle/>
          <a:p>
            <a:r>
              <a:rPr lang="zh-CN" altLang="en-US" sz="2800" b="1" dirty="0" smtClean="0">
                <a:solidFill>
                  <a:schemeClr val="accent2"/>
                </a:solidFill>
                <a:latin typeface="黑体" panose="02010609060101010101" pitchFamily="49" charset="-122"/>
              </a:rPr>
              <a:t> </a:t>
            </a:r>
            <a:r>
              <a:rPr lang="zh-CN" altLang="en-US" sz="2800" b="1" dirty="0">
                <a:solidFill>
                  <a:schemeClr val="accent2"/>
                </a:solidFill>
                <a:latin typeface="黑体" panose="02010609060101010101" pitchFamily="49" charset="-122"/>
              </a:rPr>
              <a:t>变量的类型转换</a:t>
            </a:r>
            <a:endParaRPr lang="zh-CN" altLang="en-US" sz="2800" b="1" dirty="0">
              <a:solidFill>
                <a:schemeClr val="accent2"/>
              </a:solidFill>
              <a:latin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ldLvl="0" animBg="1" autoUpdateAnimBg="0"/>
      <p:bldP spid="1028" grpId="0" bldLvl="0" animBg="1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7663" y="1289039"/>
            <a:ext cx="8331200" cy="1524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dirty="0"/>
              <a:t>赋值时的</a:t>
            </a:r>
            <a:r>
              <a:rPr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自动类型转换</a:t>
            </a:r>
            <a:r>
              <a:rPr lang="zh-CN" altLang="en-US" dirty="0"/>
              <a:t>：如果赋值时，赋值运算符“＝”左右两边的数据类型不一样，就要进行自动类型</a:t>
            </a:r>
            <a:r>
              <a:rPr lang="zh-CN" altLang="en-US" dirty="0" smtClean="0"/>
              <a:t>转换（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右边的数据值自动转化为左边变量的类型</a:t>
            </a:r>
            <a:r>
              <a:rPr lang="zh-CN" altLang="en-US" dirty="0" smtClean="0"/>
              <a:t>）。</a:t>
            </a:r>
            <a:endParaRPr lang="zh-CN" altLang="en-US" dirty="0"/>
          </a:p>
        </p:txBody>
      </p:sp>
      <p:sp>
        <p:nvSpPr>
          <p:cNvPr id="36868" name="AutoShape 4"/>
          <p:cNvSpPr>
            <a:spLocks noChangeArrowheads="1"/>
          </p:cNvSpPr>
          <p:nvPr/>
        </p:nvSpPr>
        <p:spPr bwMode="auto">
          <a:xfrm>
            <a:off x="261892" y="3777258"/>
            <a:ext cx="8606971" cy="1743201"/>
          </a:xfrm>
          <a:prstGeom prst="horizontalScroll">
            <a:avLst>
              <a:gd name="adj" fmla="val 9440"/>
            </a:avLst>
          </a:prstGeom>
          <a:solidFill>
            <a:schemeClr val="bg1"/>
          </a:solidFill>
          <a:ln w="2540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98000" anchor="ctr">
            <a:spAutoFit/>
          </a:bodyPr>
          <a:lstStyle/>
          <a:p>
            <a:pPr algn="l" eaLnBrk="1" hangingPunct="1">
              <a:spcBef>
                <a:spcPct val="20000"/>
              </a:spcBef>
            </a:pPr>
            <a:r>
              <a:rPr kumimoji="0" lang="en-US" altLang="zh-CN" sz="2400" dirty="0" err="1">
                <a:solidFill>
                  <a:srgbClr val="0000FF"/>
                </a:solidFill>
                <a:latin typeface="Arial" panose="020B0604020202020204" pitchFamily="34" charset="0"/>
              </a:rPr>
              <a:t>int</a:t>
            </a:r>
            <a:r>
              <a:rPr kumimoji="0" lang="en-US" altLang="zh-CN" sz="2400" dirty="0">
                <a:latin typeface="Arial" panose="020B0604020202020204" pitchFamily="34" charset="0"/>
              </a:rPr>
              <a:t> number, age = 17.5;  </a:t>
            </a:r>
            <a:r>
              <a:rPr kumimoji="0" lang="en-US" altLang="zh-CN" sz="2400" dirty="0">
                <a:solidFill>
                  <a:srgbClr val="008000"/>
                </a:solidFill>
                <a:latin typeface="Arial" panose="020B0604020202020204" pitchFamily="34" charset="0"/>
              </a:rPr>
              <a:t>//</a:t>
            </a:r>
            <a:r>
              <a:rPr kumimoji="0" lang="zh-CN" altLang="en-US" sz="2400" dirty="0">
                <a:solidFill>
                  <a:srgbClr val="008000"/>
                </a:solidFill>
                <a:latin typeface="Arial" panose="020B0604020202020204" pitchFamily="34" charset="0"/>
              </a:rPr>
              <a:t>赋值后，整型变量</a:t>
            </a:r>
            <a:r>
              <a:rPr kumimoji="0" lang="en-US" altLang="zh-CN" sz="2400" dirty="0">
                <a:solidFill>
                  <a:srgbClr val="008000"/>
                </a:solidFill>
                <a:latin typeface="Arial" panose="020B0604020202020204" pitchFamily="34" charset="0"/>
              </a:rPr>
              <a:t>age</a:t>
            </a:r>
            <a:r>
              <a:rPr kumimoji="0" lang="zh-CN" altLang="en-US" sz="2400" dirty="0">
                <a:solidFill>
                  <a:srgbClr val="008000"/>
                </a:solidFill>
                <a:latin typeface="Arial" panose="020B0604020202020204" pitchFamily="34" charset="0"/>
              </a:rPr>
              <a:t>的值为17</a:t>
            </a:r>
            <a:endParaRPr kumimoji="0" lang="zh-CN" altLang="en-US" sz="2400" dirty="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algn="l" eaLnBrk="1" hangingPunct="1">
              <a:spcBef>
                <a:spcPct val="20000"/>
              </a:spcBef>
            </a:pPr>
            <a:r>
              <a:rPr kumimoji="0" lang="en-US" altLang="zh-CN" sz="2400" dirty="0">
                <a:latin typeface="Arial" panose="020B0604020202020204" pitchFamily="34" charset="0"/>
              </a:rPr>
              <a:t>number = 3.14*3*3;	      </a:t>
            </a:r>
            <a:r>
              <a:rPr kumimoji="0" lang="en-US" altLang="zh-CN" sz="2400" dirty="0">
                <a:solidFill>
                  <a:srgbClr val="008000"/>
                </a:solidFill>
                <a:latin typeface="Arial" panose="020B0604020202020204" pitchFamily="34" charset="0"/>
              </a:rPr>
              <a:t>//</a:t>
            </a:r>
            <a:r>
              <a:rPr kumimoji="0" lang="zh-CN" altLang="en-US" sz="2400" dirty="0">
                <a:solidFill>
                  <a:srgbClr val="008000"/>
                </a:solidFill>
                <a:latin typeface="Arial" panose="020B0604020202020204" pitchFamily="34" charset="0"/>
              </a:rPr>
              <a:t>赋值后整型变量</a:t>
            </a:r>
            <a:r>
              <a:rPr kumimoji="0" lang="en-US" altLang="zh-CN" sz="2400" dirty="0">
                <a:solidFill>
                  <a:srgbClr val="008000"/>
                </a:solidFill>
                <a:latin typeface="Arial" panose="020B0604020202020204" pitchFamily="34" charset="0"/>
              </a:rPr>
              <a:t>number</a:t>
            </a:r>
            <a:r>
              <a:rPr kumimoji="0" lang="zh-CN" altLang="en-US" sz="2400" dirty="0">
                <a:solidFill>
                  <a:srgbClr val="008000"/>
                </a:solidFill>
                <a:latin typeface="Arial" panose="020B0604020202020204" pitchFamily="34" charset="0"/>
              </a:rPr>
              <a:t>的值为28</a:t>
            </a:r>
            <a:endParaRPr kumimoji="0" lang="zh-CN" altLang="en-US" sz="2400" dirty="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algn="l" eaLnBrk="1" hangingPunct="1">
              <a:spcBef>
                <a:spcPct val="20000"/>
              </a:spcBef>
            </a:pPr>
            <a:r>
              <a:rPr kumimoji="0" lang="en-US" altLang="zh-CN" sz="2400" dirty="0">
                <a:solidFill>
                  <a:srgbClr val="0000FF"/>
                </a:solidFill>
                <a:latin typeface="Arial" panose="020B0604020202020204" pitchFamily="34" charset="0"/>
              </a:rPr>
              <a:t>double</a:t>
            </a:r>
            <a:r>
              <a:rPr kumimoji="0" lang="en-US" altLang="zh-CN" sz="2400" dirty="0">
                <a:latin typeface="Arial" panose="020B0604020202020204" pitchFamily="34" charset="0"/>
              </a:rPr>
              <a:t> area=number;    </a:t>
            </a:r>
            <a:r>
              <a:rPr kumimoji="0" lang="en-US" altLang="zh-CN" sz="2400" dirty="0">
                <a:solidFill>
                  <a:srgbClr val="008000"/>
                </a:solidFill>
                <a:latin typeface="Arial" panose="020B0604020202020204" pitchFamily="34" charset="0"/>
              </a:rPr>
              <a:t>//</a:t>
            </a:r>
            <a:r>
              <a:rPr kumimoji="0" lang="zh-CN" altLang="en-US" sz="2400" dirty="0">
                <a:solidFill>
                  <a:srgbClr val="008000"/>
                </a:solidFill>
                <a:latin typeface="Arial" panose="020B0604020202020204" pitchFamily="34" charset="0"/>
              </a:rPr>
              <a:t>赋值后浮点型变量</a:t>
            </a:r>
            <a:r>
              <a:rPr kumimoji="0" lang="en-US" altLang="zh-CN" sz="2400" dirty="0">
                <a:solidFill>
                  <a:srgbClr val="008000"/>
                </a:solidFill>
                <a:latin typeface="Arial" panose="020B0604020202020204" pitchFamily="34" charset="0"/>
              </a:rPr>
              <a:t>area</a:t>
            </a:r>
            <a:r>
              <a:rPr kumimoji="0" lang="zh-CN" altLang="en-US" sz="2400" dirty="0">
                <a:solidFill>
                  <a:srgbClr val="008000"/>
                </a:solidFill>
                <a:latin typeface="Arial" panose="020B0604020202020204" pitchFamily="34" charset="0"/>
              </a:rPr>
              <a:t>的值为28.0</a:t>
            </a:r>
            <a:endParaRPr kumimoji="0" lang="en-US" altLang="zh-CN" sz="2400" dirty="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bldLvl="0" animBg="1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70395" y="2092197"/>
            <a:ext cx="7848600" cy="4354195"/>
          </a:xfrm>
          <a:prstGeom prst="rect">
            <a:avLst/>
          </a:prstGeom>
          <a:solidFill>
            <a:schemeClr val="bg1"/>
          </a:solidFill>
          <a:ln w="38100" cap="sq">
            <a:solidFill>
              <a:srgbClr val="00CC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b="1">
                <a:solidFill>
                  <a:srgbClr val="0000FF"/>
                </a:solidFill>
                <a:latin typeface="Arial" panose="020B0604020202020204" pitchFamily="34" charset="0"/>
              </a:rPr>
              <a:t>#include &lt;stdio.h&gt; </a:t>
            </a:r>
            <a:endParaRPr lang="en-US" altLang="zh-CN" b="1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altLang="zh-CN" b="1">
                <a:solidFill>
                  <a:srgbClr val="0000FF"/>
                </a:solidFill>
                <a:latin typeface="Arial" panose="020B0604020202020204" pitchFamily="34" charset="0"/>
              </a:rPr>
              <a:t>int main( )</a:t>
            </a:r>
            <a:endParaRPr lang="en-US" altLang="zh-CN" b="1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altLang="zh-CN" b="1">
                <a:solidFill>
                  <a:srgbClr val="0000FF"/>
                </a:solidFill>
                <a:latin typeface="Arial" panose="020B0604020202020204" pitchFamily="34" charset="0"/>
              </a:rPr>
              <a:t>{	</a:t>
            </a:r>
            <a:endParaRPr lang="en-US" altLang="zh-CN" b="1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altLang="zh-CN" b="1">
                <a:solidFill>
                  <a:srgbClr val="0000FF"/>
                </a:solidFill>
                <a:latin typeface="Arial" panose="020B0604020202020204" pitchFamily="34" charset="0"/>
              </a:rPr>
              <a:t>	int a, b;//定义两个整型变量</a:t>
            </a:r>
            <a:endParaRPr lang="en-US" altLang="zh-CN" b="1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altLang="zh-CN" b="1">
                <a:solidFill>
                  <a:srgbClr val="0000FF"/>
                </a:solidFill>
                <a:latin typeface="Arial" panose="020B0604020202020204" pitchFamily="34" charset="0"/>
              </a:rPr>
              <a:t>	scanf("%d%d",&amp;a,&amp;b);//从键盘上输入数据</a:t>
            </a:r>
            <a:endParaRPr lang="en-US" altLang="zh-CN" b="1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altLang="zh-CN" b="1">
                <a:solidFill>
                  <a:srgbClr val="0000FF"/>
                </a:solidFill>
                <a:latin typeface="Arial" panose="020B0604020202020204" pitchFamily="34" charset="0"/>
              </a:rPr>
              <a:t>	int t;		//用来保存变量a的值的临时变量</a:t>
            </a:r>
            <a:endParaRPr lang="en-US" altLang="zh-CN" b="1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altLang="zh-CN" b="1">
                <a:solidFill>
                  <a:srgbClr val="0000FF"/>
                </a:solidFill>
                <a:latin typeface="Arial" panose="020B0604020202020204" pitchFamily="34" charset="0"/>
              </a:rPr>
              <a:t>	//以下三条语句用于交换a和b的值</a:t>
            </a:r>
            <a:endParaRPr lang="en-US" altLang="zh-CN" b="1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altLang="zh-CN" b="1">
                <a:solidFill>
                  <a:srgbClr val="0000FF"/>
                </a:solidFill>
                <a:latin typeface="Arial" panose="020B0604020202020204" pitchFamily="34" charset="0"/>
              </a:rPr>
              <a:t>	t = a;	//(1)</a:t>
            </a:r>
            <a:endParaRPr lang="en-US" altLang="zh-CN" b="1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altLang="zh-CN" b="1">
                <a:solidFill>
                  <a:srgbClr val="0000FF"/>
                </a:solidFill>
                <a:latin typeface="Arial" panose="020B0604020202020204" pitchFamily="34" charset="0"/>
              </a:rPr>
              <a:t>	a = b;	//(2)</a:t>
            </a:r>
            <a:endParaRPr lang="en-US" altLang="zh-CN" b="1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altLang="zh-CN" b="1">
                <a:solidFill>
                  <a:srgbClr val="0000FF"/>
                </a:solidFill>
                <a:latin typeface="Arial" panose="020B0604020202020204" pitchFamily="34" charset="0"/>
              </a:rPr>
              <a:t>	b = t;	//(3) </a:t>
            </a:r>
            <a:endParaRPr lang="en-US" altLang="zh-CN" b="1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altLang="zh-CN" b="1">
                <a:solidFill>
                  <a:srgbClr val="0000FF"/>
                </a:solidFill>
                <a:latin typeface="Arial" panose="020B0604020202020204" pitchFamily="34" charset="0"/>
              </a:rPr>
              <a:t>	printf("a=%d, b=%d",a,b);</a:t>
            </a:r>
            <a:endParaRPr lang="en-US" altLang="zh-CN" b="1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altLang="zh-CN" b="1">
                <a:solidFill>
                  <a:srgbClr val="0000FF"/>
                </a:solidFill>
                <a:latin typeface="Arial" panose="020B0604020202020204" pitchFamily="34" charset="0"/>
              </a:rPr>
              <a:t>	return 0;</a:t>
            </a:r>
            <a:endParaRPr lang="en-US" altLang="zh-CN" b="1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altLang="zh-CN" b="1">
                <a:solidFill>
                  <a:srgbClr val="0000FF"/>
                </a:solidFill>
                <a:latin typeface="Arial" panose="020B0604020202020204" pitchFamily="34" charset="0"/>
              </a:rPr>
              <a:t>}</a:t>
            </a:r>
            <a:endParaRPr lang="en-US" altLang="zh-CN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34821" name="AutoShape 5"/>
          <p:cNvSpPr>
            <a:spLocks noChangeArrowheads="1"/>
          </p:cNvSpPr>
          <p:nvPr/>
        </p:nvSpPr>
        <p:spPr bwMode="auto">
          <a:xfrm>
            <a:off x="375285" y="449580"/>
            <a:ext cx="7498080" cy="544668"/>
          </a:xfrm>
          <a:prstGeom prst="roundRect">
            <a:avLst>
              <a:gd name="adj" fmla="val 16667"/>
            </a:avLst>
          </a:prstGeom>
          <a:noFill/>
          <a:ln w="38100" cap="rnd">
            <a:pattFill prst="pct60">
              <a:fgClr>
                <a:srgbClr val="C80000"/>
              </a:fgClr>
              <a:bgClr>
                <a:srgbClr val="FFFFFF"/>
              </a:bgClr>
            </a:patt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zh-CN" alt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例</a:t>
            </a:r>
            <a:r>
              <a:rPr lang="zh-CN" alt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4  编写程序，实现交换程序中两个变量的值。</a:t>
            </a:r>
            <a:endParaRPr lang="zh-CN" alt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4823" name="AutoShape 7"/>
          <p:cNvSpPr>
            <a:spLocks noChangeArrowheads="1"/>
          </p:cNvSpPr>
          <p:nvPr/>
        </p:nvSpPr>
        <p:spPr bwMode="auto">
          <a:xfrm>
            <a:off x="470535" y="1165862"/>
            <a:ext cx="8445500" cy="665468"/>
          </a:xfrm>
          <a:prstGeom prst="roundRect">
            <a:avLst>
              <a:gd name="adj" fmla="val 521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800000"/>
                </a:solidFill>
                <a:prstDash val="sysDot"/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en-U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方法：</a:t>
            </a:r>
            <a:r>
              <a:rPr lang="zh-CN" altLang="en-US">
                <a:latin typeface="Arial" panose="020B0604020202020204" pitchFamily="34" charset="0"/>
              </a:rPr>
              <a:t>设需要交换值的两个变量为</a:t>
            </a:r>
            <a:r>
              <a:rPr lang="en-US" altLang="zh-CN">
                <a:latin typeface="Arial" panose="020B0604020202020204" pitchFamily="34" charset="0"/>
              </a:rPr>
              <a:t>a</a:t>
            </a:r>
            <a:r>
              <a:rPr lang="zh-CN" altLang="en-US">
                <a:latin typeface="Arial" panose="020B0604020202020204" pitchFamily="34" charset="0"/>
              </a:rPr>
              <a:t>和</a:t>
            </a:r>
            <a:r>
              <a:rPr lang="en-US" altLang="zh-CN">
                <a:latin typeface="Arial" panose="020B0604020202020204" pitchFamily="34" charset="0"/>
              </a:rPr>
              <a:t>b，</a:t>
            </a:r>
            <a:r>
              <a:rPr lang="zh-CN" altLang="en-US">
                <a:latin typeface="Arial" panose="020B0604020202020204" pitchFamily="34" charset="0"/>
              </a:rPr>
              <a:t>定义一个</a:t>
            </a:r>
            <a:r>
              <a:rPr lang="zh-CN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中间变量</a:t>
            </a:r>
            <a:r>
              <a:rPr lang="en-US" altLang="zh-CN">
                <a:latin typeface="Arial" panose="020B0604020202020204" pitchFamily="34" charset="0"/>
              </a:rPr>
              <a:t>t，</a:t>
            </a:r>
            <a:r>
              <a:rPr lang="zh-CN" altLang="en-US">
                <a:latin typeface="Arial" panose="020B0604020202020204" pitchFamily="34" charset="0"/>
              </a:rPr>
              <a:t>先把</a:t>
            </a:r>
            <a:r>
              <a:rPr lang="en-US" altLang="zh-CN">
                <a:latin typeface="Arial" panose="020B0604020202020204" pitchFamily="34" charset="0"/>
              </a:rPr>
              <a:t>a</a:t>
            </a:r>
            <a:r>
              <a:rPr lang="zh-CN" altLang="en-US">
                <a:latin typeface="Arial" panose="020B0604020202020204" pitchFamily="34" charset="0"/>
              </a:rPr>
              <a:t>的值暂时保存到变量</a:t>
            </a:r>
            <a:r>
              <a:rPr lang="en-US" altLang="zh-CN">
                <a:latin typeface="Arial" panose="020B0604020202020204" pitchFamily="34" charset="0"/>
              </a:rPr>
              <a:t>t</a:t>
            </a:r>
            <a:r>
              <a:rPr lang="zh-CN" altLang="en-US">
                <a:latin typeface="Arial" panose="020B0604020202020204" pitchFamily="34" charset="0"/>
              </a:rPr>
              <a:t>中，然后把变量</a:t>
            </a:r>
            <a:r>
              <a:rPr lang="en-US" altLang="zh-CN">
                <a:latin typeface="Arial" panose="020B0604020202020204" pitchFamily="34" charset="0"/>
              </a:rPr>
              <a:t>b</a:t>
            </a:r>
            <a:r>
              <a:rPr lang="zh-CN" altLang="en-US">
                <a:latin typeface="Arial" panose="020B0604020202020204" pitchFamily="34" charset="0"/>
              </a:rPr>
              <a:t>的值赋值给变量</a:t>
            </a:r>
            <a:r>
              <a:rPr lang="en-US" altLang="zh-CN">
                <a:latin typeface="Arial" panose="020B0604020202020204" pitchFamily="34" charset="0"/>
              </a:rPr>
              <a:t>a，</a:t>
            </a:r>
            <a:r>
              <a:rPr lang="zh-CN" altLang="en-US">
                <a:latin typeface="Arial" panose="020B0604020202020204" pitchFamily="34" charset="0"/>
              </a:rPr>
              <a:t>最后把变量</a:t>
            </a:r>
            <a:r>
              <a:rPr lang="en-US" altLang="zh-CN">
                <a:latin typeface="Arial" panose="020B0604020202020204" pitchFamily="34" charset="0"/>
              </a:rPr>
              <a:t>t</a:t>
            </a:r>
            <a:r>
              <a:rPr lang="zh-CN" altLang="en-US">
                <a:latin typeface="Arial" panose="020B0604020202020204" pitchFamily="34" charset="0"/>
              </a:rPr>
              <a:t>的值赋值给变量</a:t>
            </a:r>
            <a:r>
              <a:rPr lang="en-US" altLang="zh-CN">
                <a:latin typeface="Arial" panose="020B0604020202020204" pitchFamily="34" charset="0"/>
              </a:rPr>
              <a:t>b。</a:t>
            </a: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4824" name="AutoShape 8"/>
          <p:cNvSpPr>
            <a:spLocks noChangeArrowheads="1"/>
          </p:cNvSpPr>
          <p:nvPr/>
        </p:nvSpPr>
        <p:spPr bwMode="auto">
          <a:xfrm>
            <a:off x="5563235" y="5029200"/>
            <a:ext cx="3429000" cy="1524000"/>
          </a:xfrm>
          <a:prstGeom prst="foldedCorner">
            <a:avLst>
              <a:gd name="adj" fmla="val 8782"/>
            </a:avLst>
          </a:prstGeom>
          <a:solidFill>
            <a:schemeClr val="tx1"/>
          </a:solidFill>
          <a:ln w="38100">
            <a:solidFill>
              <a:srgbClr val="B2B2B2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 anchor="ctr"/>
          <a:lstStyle/>
          <a:p>
            <a:pPr algn="l" eaLnBrk="1" hangingPunct="1">
              <a:spcBef>
                <a:spcPct val="20000"/>
              </a:spcBef>
            </a:pPr>
            <a:r>
              <a:rPr kumimoji="0"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运行情况如下：</a:t>
            </a:r>
            <a:endParaRPr kumimoji="0" lang="zh-CN" altLang="en-US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l" eaLnBrk="1" hangingPunct="1">
              <a:spcBef>
                <a:spcPct val="15000"/>
              </a:spcBef>
            </a:pPr>
            <a:r>
              <a:rPr lang="zh-CN" altLang="en-US">
                <a:solidFill>
                  <a:schemeClr val="bg1"/>
                </a:solidFill>
                <a:latin typeface="Arial" panose="020B0604020202020204" pitchFamily="34" charset="0"/>
              </a:rPr>
              <a:t>5 7↙(用户从键盘输入)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l" eaLnBrk="1" hangingPunct="1">
              <a:spcBef>
                <a:spcPct val="15000"/>
              </a:spcBef>
            </a:pPr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</a:rPr>
              <a:t>a=7, b=5</a:t>
            </a:r>
            <a:endParaRPr lang="en-US" altLang="zh-CN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42"/>
          <a:stretch>
            <a:fillRect/>
          </a:stretch>
        </p:blipFill>
        <p:spPr bwMode="auto">
          <a:xfrm>
            <a:off x="5913755" y="1925955"/>
            <a:ext cx="3078480" cy="20478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bldLvl="0" animBg="1" autoUpdateAnimBg="0"/>
      <p:bldP spid="34821" grpId="0" bldLvl="0" animBg="1" autoUpdateAnimBg="0"/>
      <p:bldP spid="34823" grpId="0" bldLvl="0" animBg="1" autoUpdateAnimBg="0"/>
      <p:bldP spid="34824" grpId="0" bldLvl="0" animBg="1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597011" y="-215153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</a:rPr>
              <a:t>2 </a:t>
            </a:r>
            <a:r>
              <a:rPr lang="zh-CN" altLang="en-US" sz="3200" b="1" dirty="0">
                <a:solidFill>
                  <a:schemeClr val="accent5">
                    <a:lumMod val="75000"/>
                  </a:schemeClr>
                </a:solidFill>
              </a:rPr>
              <a:t>运算符与表达式</a:t>
            </a:r>
            <a:endParaRPr lang="zh-CN" alt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75497" y="1427592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zh-CN" altLang="en-US" sz="2400" dirty="0"/>
              <a:t>在进行数据处理时，经常需要进行一定的运算。</a:t>
            </a:r>
            <a:endParaRPr lang="zh-CN" altLang="en-US" sz="2400" dirty="0"/>
          </a:p>
          <a:p>
            <a:pPr>
              <a:lnSpc>
                <a:spcPct val="90000"/>
              </a:lnSpc>
            </a:pPr>
            <a:r>
              <a:rPr lang="zh-CN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运算符</a:t>
            </a:r>
            <a:r>
              <a:rPr lang="zh-CN" altLang="en-US" sz="2400" dirty="0"/>
              <a:t>：</a:t>
            </a:r>
            <a:endParaRPr lang="zh-CN" altLang="en-US" sz="2400" dirty="0"/>
          </a:p>
          <a:p>
            <a:pPr lvl="1">
              <a:lnSpc>
                <a:spcPct val="90000"/>
              </a:lnSpc>
            </a:pPr>
            <a:r>
              <a:rPr lang="zh-CN" altLang="en-US" dirty="0"/>
              <a:t>初等代数里的运算符：</a:t>
            </a:r>
            <a:r>
              <a:rPr lang="en-US" altLang="zh-CN" dirty="0"/>
              <a:t>+</a:t>
            </a:r>
            <a:r>
              <a:rPr lang="zh-CN" altLang="en-US" dirty="0"/>
              <a:t>、</a:t>
            </a:r>
            <a:r>
              <a:rPr lang="en-US" altLang="zh-CN" dirty="0"/>
              <a:t>-</a:t>
            </a:r>
            <a:r>
              <a:rPr lang="zh-CN" altLang="en-US" dirty="0"/>
              <a:t>、</a:t>
            </a:r>
            <a:r>
              <a:rPr lang="en-US" altLang="zh-CN" dirty="0"/>
              <a:t>×</a:t>
            </a:r>
            <a:r>
              <a:rPr lang="zh-CN" altLang="en-US" dirty="0"/>
              <a:t>、</a:t>
            </a:r>
            <a:r>
              <a:rPr lang="en-US" altLang="zh-CN" dirty="0"/>
              <a:t>/</a:t>
            </a:r>
            <a:endParaRPr lang="en-US" altLang="zh-CN" dirty="0"/>
          </a:p>
          <a:p>
            <a:pPr lvl="1">
              <a:lnSpc>
                <a:spcPct val="90000"/>
              </a:lnSpc>
            </a:pPr>
            <a:r>
              <a:rPr lang="en-US" altLang="zh-CN" dirty="0"/>
              <a:t>C</a:t>
            </a:r>
            <a:r>
              <a:rPr lang="zh-CN" altLang="en-US" dirty="0"/>
              <a:t>语言提供了复杂得多的运算符。</a:t>
            </a:r>
            <a:endParaRPr lang="zh-CN" altLang="en-US" dirty="0"/>
          </a:p>
          <a:p>
            <a:pPr>
              <a:lnSpc>
                <a:spcPct val="90000"/>
              </a:lnSpc>
            </a:pPr>
            <a:r>
              <a:rPr lang="zh-CN" altLang="en-US" sz="2400" dirty="0"/>
              <a:t>所谓</a:t>
            </a:r>
            <a:r>
              <a:rPr lang="zh-CN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表达式</a:t>
            </a:r>
            <a:r>
              <a:rPr lang="zh-CN" altLang="en-US" sz="2400" dirty="0"/>
              <a:t>，就是通过一些运算符将一些变量、常量等连接起来的式子。对表达式的理解，要特别注意两点：</a:t>
            </a:r>
            <a:endParaRPr lang="zh-CN" altLang="en-US" sz="2400" dirty="0"/>
          </a:p>
          <a:p>
            <a:pPr lvl="1">
              <a:lnSpc>
                <a:spcPct val="90000"/>
              </a:lnSpc>
            </a:pPr>
            <a:r>
              <a:rPr lang="zh-CN" altLang="en-US" b="1" u="sng" dirty="0">
                <a:solidFill>
                  <a:srgbClr val="C8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单个变量</a:t>
            </a:r>
            <a:r>
              <a:rPr lang="zh-CN" altLang="en-US" b="1" dirty="0">
                <a:solidFill>
                  <a:srgbClr val="C8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、</a:t>
            </a:r>
            <a:r>
              <a:rPr lang="zh-CN" altLang="en-US" b="1" u="sng" dirty="0">
                <a:solidFill>
                  <a:srgbClr val="C8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单个常量</a:t>
            </a:r>
            <a:r>
              <a:rPr lang="zh-CN" altLang="en-US" b="1" dirty="0">
                <a:solidFill>
                  <a:srgbClr val="C8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是最简单的表达式</a:t>
            </a:r>
            <a:r>
              <a:rPr lang="zh-CN" altLang="en-US" dirty="0"/>
              <a:t>；</a:t>
            </a:r>
            <a:endParaRPr lang="zh-CN" altLang="en-US" dirty="0"/>
          </a:p>
          <a:p>
            <a:pPr lvl="1">
              <a:lnSpc>
                <a:spcPct val="90000"/>
              </a:lnSpc>
            </a:pPr>
            <a:r>
              <a:rPr lang="zh-CN" altLang="en-US" b="1" dirty="0">
                <a:solidFill>
                  <a:srgbClr val="C8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每个合法的表达式都有一个确定的值</a:t>
            </a:r>
            <a:r>
              <a:rPr lang="zh-CN" altLang="en-US" dirty="0"/>
              <a:t>。</a:t>
            </a:r>
            <a:endParaRPr lang="zh-CN" altLang="en-US" dirty="0"/>
          </a:p>
          <a:p>
            <a:pPr>
              <a:lnSpc>
                <a:spcPct val="90000"/>
              </a:lnSpc>
            </a:pPr>
            <a:r>
              <a:rPr lang="zh-CN" altLang="en-US" sz="2400" dirty="0"/>
              <a:t>运算符与表达式的</a:t>
            </a:r>
            <a:r>
              <a:rPr lang="zh-CN" altLang="en-US" sz="2400" u="sng" dirty="0"/>
              <a:t>联系</a:t>
            </a:r>
            <a:r>
              <a:rPr lang="zh-CN" altLang="en-US" sz="2400" dirty="0"/>
              <a:t>：表达式和运算符的关系是密切的，表达式要通过运算符来实现，而运算符的作用是体现在表达式里的。</a:t>
            </a:r>
            <a:endParaRPr lang="zh-CN" alt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bldLvl="2" autoUpdateAnimBg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24889" y="-172122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</a:rPr>
              <a:t>2.1 </a:t>
            </a:r>
            <a:r>
              <a:rPr lang="zh-CN" altLang="en-US" sz="3200" b="1" dirty="0">
                <a:solidFill>
                  <a:schemeClr val="accent5">
                    <a:lumMod val="75000"/>
                  </a:schemeClr>
                </a:solidFill>
              </a:rPr>
              <a:t>算术运算符及算术表达式</a:t>
            </a:r>
            <a:endParaRPr lang="zh-CN" alt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zh-CN" altLang="en-US"/>
              <a:t>算术运算符用于</a:t>
            </a:r>
            <a:r>
              <a:rPr lang="zh-CN" altLang="en-US" b="1" u="sng"/>
              <a:t>数值运算</a:t>
            </a:r>
            <a:r>
              <a:rPr lang="zh-CN" altLang="en-US"/>
              <a:t>。算术运算符包括以下</a:t>
            </a:r>
            <a:r>
              <a:rPr lang="en-US" altLang="zh-CN"/>
              <a:t>7</a:t>
            </a:r>
            <a:r>
              <a:rPr lang="zh-CN" altLang="en-US"/>
              <a:t>个：</a:t>
            </a:r>
            <a:endParaRPr lang="zh-CN" altLang="en-US"/>
          </a:p>
          <a:p>
            <a:pPr marL="990600" lvl="1" indent="-533400">
              <a:buFont typeface="Wingdings" panose="05000000000000000000" pitchFamily="2" charset="2"/>
              <a:buAutoNum type="arabicParenR"/>
            </a:pPr>
            <a:r>
              <a:rPr lang="zh-CN" altLang="en-US"/>
              <a:t>加</a:t>
            </a:r>
            <a:r>
              <a:rPr lang="en-US" altLang="zh-CN"/>
              <a:t>(</a:t>
            </a:r>
            <a:r>
              <a:rPr lang="zh-CN" altLang="en-US"/>
              <a:t>＋</a:t>
            </a:r>
            <a:r>
              <a:rPr lang="en-US" altLang="zh-CN"/>
              <a:t>)</a:t>
            </a:r>
            <a:endParaRPr lang="en-US" altLang="zh-CN"/>
          </a:p>
          <a:p>
            <a:pPr marL="990600" lvl="1" indent="-533400">
              <a:buFont typeface="Wingdings" panose="05000000000000000000" pitchFamily="2" charset="2"/>
              <a:buAutoNum type="arabicParenR"/>
            </a:pPr>
            <a:r>
              <a:rPr lang="zh-CN" altLang="en-US"/>
              <a:t>减</a:t>
            </a:r>
            <a:r>
              <a:rPr lang="en-US" altLang="zh-CN"/>
              <a:t>(―)</a:t>
            </a:r>
            <a:endParaRPr lang="en-US" altLang="zh-CN"/>
          </a:p>
          <a:p>
            <a:pPr marL="990600" lvl="1" indent="-533400">
              <a:buFont typeface="Wingdings" panose="05000000000000000000" pitchFamily="2" charset="2"/>
              <a:buAutoNum type="arabicParenR"/>
            </a:pPr>
            <a:r>
              <a:rPr lang="zh-CN" altLang="en-US"/>
              <a:t>乘</a:t>
            </a:r>
            <a:r>
              <a:rPr lang="en-US" altLang="zh-CN"/>
              <a:t>(*)</a:t>
            </a:r>
            <a:endParaRPr lang="en-US" altLang="zh-CN"/>
          </a:p>
          <a:p>
            <a:pPr marL="990600" lvl="1" indent="-533400">
              <a:buFont typeface="Wingdings" panose="05000000000000000000" pitchFamily="2" charset="2"/>
              <a:buAutoNum type="arabicParenR"/>
            </a:pPr>
            <a:r>
              <a:rPr lang="zh-CN" altLang="en-US"/>
              <a:t>除</a:t>
            </a:r>
            <a:r>
              <a:rPr lang="en-US" altLang="zh-CN"/>
              <a:t>(/)</a:t>
            </a:r>
            <a:endParaRPr lang="en-US" altLang="zh-CN"/>
          </a:p>
          <a:p>
            <a:pPr marL="990600" lvl="1" indent="-533400">
              <a:buFont typeface="Wingdings" panose="05000000000000000000" pitchFamily="2" charset="2"/>
              <a:buAutoNum type="arabicParenR"/>
            </a:pPr>
            <a:r>
              <a:rPr lang="zh-CN" altLang="en-US"/>
              <a:t>求余数</a:t>
            </a:r>
            <a:r>
              <a:rPr lang="en-US" altLang="zh-CN"/>
              <a:t>(%)</a:t>
            </a:r>
            <a:endParaRPr lang="en-US" altLang="zh-CN"/>
          </a:p>
          <a:p>
            <a:pPr marL="990600" lvl="1" indent="-533400">
              <a:buFont typeface="Wingdings" panose="05000000000000000000" pitchFamily="2" charset="2"/>
              <a:buAutoNum type="arabicParenR"/>
            </a:pPr>
            <a:r>
              <a:rPr lang="zh-CN" altLang="en-US"/>
              <a:t>自增</a:t>
            </a:r>
            <a:r>
              <a:rPr lang="en-US" altLang="zh-CN"/>
              <a:t>(</a:t>
            </a:r>
            <a:r>
              <a:rPr lang="zh-CN" altLang="en-US"/>
              <a:t>＋＋</a:t>
            </a:r>
            <a:r>
              <a:rPr lang="en-US" altLang="zh-CN"/>
              <a:t>)</a:t>
            </a:r>
            <a:endParaRPr lang="en-US" altLang="zh-CN"/>
          </a:p>
          <a:p>
            <a:pPr marL="990600" lvl="1" indent="-533400">
              <a:buFont typeface="Wingdings" panose="05000000000000000000" pitchFamily="2" charset="2"/>
              <a:buAutoNum type="arabicParenR"/>
            </a:pPr>
            <a:r>
              <a:rPr lang="zh-CN" altLang="en-US"/>
              <a:t>自减</a:t>
            </a:r>
            <a:r>
              <a:rPr lang="en-US" altLang="zh-CN"/>
              <a:t>(――)</a:t>
            </a:r>
            <a:r>
              <a:rPr lang="zh-CN" altLang="en-US"/>
              <a:t>共</a:t>
            </a:r>
            <a:r>
              <a:rPr lang="en-US" altLang="zh-CN"/>
              <a:t>7</a:t>
            </a:r>
            <a:r>
              <a:rPr lang="zh-CN" altLang="en-US"/>
              <a:t>个。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21708" y="-268941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</a:rPr>
              <a:t>a. </a:t>
            </a:r>
            <a:r>
              <a:rPr lang="zh-CN" altLang="en-US" sz="3200" b="1" dirty="0">
                <a:solidFill>
                  <a:schemeClr val="accent5">
                    <a:lumMod val="75000"/>
                  </a:schemeClr>
                </a:solidFill>
              </a:rPr>
              <a:t>模运算符</a:t>
            </a:r>
            <a:endParaRPr lang="zh-CN" alt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565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40043" y="1502895"/>
            <a:ext cx="7886700" cy="4351338"/>
          </a:xfrm>
        </p:spPr>
        <p:txBody>
          <a:bodyPr/>
          <a:lstStyle/>
          <a:p>
            <a:r>
              <a:rPr lang="zh-CN" altLang="en-US" dirty="0"/>
              <a:t>求余数的运算符“</a:t>
            </a:r>
            <a:r>
              <a:rPr lang="en-US" altLang="zh-CN" dirty="0"/>
              <a:t>%”</a:t>
            </a:r>
            <a:r>
              <a:rPr lang="zh-CN" altLang="en-US" dirty="0"/>
              <a:t>也称为</a:t>
            </a:r>
            <a:r>
              <a:rPr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模运算符</a:t>
            </a:r>
            <a:r>
              <a:rPr lang="zh-CN" altLang="en-US" dirty="0"/>
              <a:t>。</a:t>
            </a:r>
            <a:endParaRPr lang="zh-CN" altLang="en-US" dirty="0"/>
          </a:p>
          <a:p>
            <a:pPr lvl="1"/>
            <a:r>
              <a:rPr lang="zh-CN" altLang="en-US" dirty="0"/>
              <a:t>它是</a:t>
            </a:r>
            <a:r>
              <a:rPr lang="zh-CN" altLang="en-US" u="sng" dirty="0"/>
              <a:t>双目运算符</a:t>
            </a:r>
            <a:r>
              <a:rPr lang="zh-CN" altLang="en-US" dirty="0"/>
              <a:t>，即需要有两个操作数。</a:t>
            </a:r>
            <a:endParaRPr lang="zh-CN" altLang="en-US" dirty="0"/>
          </a:p>
          <a:p>
            <a:pPr lvl="1"/>
            <a:r>
              <a:rPr lang="zh-CN" altLang="en-US" dirty="0">
                <a:solidFill>
                  <a:srgbClr val="0000FF"/>
                </a:solidFill>
              </a:rPr>
              <a:t>并且两个操作数都必须是整数类型</a:t>
            </a:r>
            <a:r>
              <a:rPr lang="zh-CN" altLang="en-US" dirty="0"/>
              <a:t>。</a:t>
            </a:r>
            <a:endParaRPr lang="zh-CN" altLang="en-US" dirty="0"/>
          </a:p>
          <a:p>
            <a:pPr lvl="1"/>
            <a:r>
              <a:rPr lang="en-US" altLang="zh-CN" dirty="0" err="1"/>
              <a:t>a%b</a:t>
            </a:r>
            <a:r>
              <a:rPr lang="zh-CN" altLang="en-US" dirty="0"/>
              <a:t>的结果就是</a:t>
            </a:r>
            <a:r>
              <a:rPr lang="en-US" altLang="zh-CN" dirty="0"/>
              <a:t>a</a:t>
            </a:r>
            <a:r>
              <a:rPr lang="zh-CN" altLang="en-US" dirty="0"/>
              <a:t>除以</a:t>
            </a:r>
            <a:r>
              <a:rPr lang="en-US" altLang="zh-CN" dirty="0"/>
              <a:t>b</a:t>
            </a:r>
            <a:r>
              <a:rPr lang="zh-CN" altLang="en-US" dirty="0"/>
              <a:t>的余数。</a:t>
            </a:r>
            <a:endParaRPr lang="zh-CN" altLang="en-US" dirty="0"/>
          </a:p>
          <a:p>
            <a:r>
              <a:rPr lang="zh-CN" altLang="en-US" dirty="0"/>
              <a:t>另外，任意一个正整数</a:t>
            </a:r>
            <a:r>
              <a:rPr lang="en-US" altLang="zh-CN" dirty="0"/>
              <a:t>NUM</a:t>
            </a:r>
            <a:r>
              <a:rPr lang="zh-CN" altLang="en-US" dirty="0"/>
              <a:t>对正整数</a:t>
            </a:r>
            <a:r>
              <a:rPr lang="en-US" altLang="zh-CN" dirty="0"/>
              <a:t>N</a:t>
            </a:r>
            <a:r>
              <a:rPr lang="zh-CN" altLang="en-US" dirty="0"/>
              <a:t>取余，结果总是落在</a:t>
            </a:r>
            <a:r>
              <a:rPr lang="en-US" altLang="zh-CN" dirty="0"/>
              <a:t>[0, 1, 2, …, N-1]</a:t>
            </a:r>
            <a:r>
              <a:rPr lang="zh-CN" altLang="en-US" dirty="0"/>
              <a:t>的范围内。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10951" y="-129726"/>
            <a:ext cx="7886700" cy="1325563"/>
          </a:xfrm>
        </p:spPr>
        <p:txBody>
          <a:bodyPr/>
          <a:lstStyle/>
          <a:p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</a:rPr>
              <a:t>b. </a:t>
            </a:r>
            <a:r>
              <a:rPr lang="zh-CN" altLang="en-US" sz="3200" b="1" dirty="0">
                <a:solidFill>
                  <a:schemeClr val="accent5">
                    <a:lumMod val="75000"/>
                  </a:schemeClr>
                </a:solidFill>
              </a:rPr>
              <a:t>除法运算符</a:t>
            </a:r>
            <a:endParaRPr lang="zh-CN" alt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667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C/C++</a:t>
            </a:r>
            <a:r>
              <a:rPr lang="zh-CN" altLang="en-US"/>
              <a:t>的除法运算符有个特殊之处，即：如果</a:t>
            </a:r>
            <a:r>
              <a:rPr lang="en-US" altLang="zh-CN"/>
              <a:t>a</a:t>
            </a:r>
            <a:r>
              <a:rPr lang="zh-CN" altLang="en-US"/>
              <a:t>、</a:t>
            </a:r>
            <a:r>
              <a:rPr lang="en-US" altLang="zh-CN"/>
              <a:t>b</a:t>
            </a:r>
            <a:r>
              <a:rPr lang="zh-CN" altLang="en-US"/>
              <a:t>是两个整数类型的变量或者常量，那么</a:t>
            </a:r>
            <a:r>
              <a:rPr lang="en-US" altLang="zh-CN"/>
              <a:t>a/b</a:t>
            </a:r>
            <a:r>
              <a:rPr lang="zh-CN" altLang="en-US"/>
              <a:t>的结果是</a:t>
            </a:r>
            <a:r>
              <a:rPr lang="en-US" altLang="zh-CN"/>
              <a:t>a</a:t>
            </a:r>
            <a:r>
              <a:rPr lang="zh-CN" altLang="en-US"/>
              <a:t>除以</a:t>
            </a:r>
            <a:r>
              <a:rPr lang="en-US" altLang="zh-CN"/>
              <a:t>b</a:t>
            </a:r>
            <a:r>
              <a:rPr lang="zh-CN" altLang="en-US"/>
              <a:t>的商，</a:t>
            </a:r>
            <a:r>
              <a:rPr lang="zh-CN" altLang="en-U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不保留余数</a:t>
            </a:r>
            <a:r>
              <a:rPr lang="zh-CN" altLang="en-US"/>
              <a:t>。</a:t>
            </a:r>
            <a:endParaRPr lang="zh-CN" altLang="en-US"/>
          </a:p>
          <a:p>
            <a:pPr lvl="1"/>
            <a:r>
              <a:rPr lang="zh-CN" altLang="en-US"/>
              <a:t>例如，表达式“</a:t>
            </a:r>
            <a:r>
              <a:rPr lang="en-US" altLang="zh-CN"/>
              <a:t>5/2”</a:t>
            </a:r>
            <a:r>
              <a:rPr lang="zh-CN" altLang="en-US"/>
              <a:t>的结果是</a:t>
            </a:r>
            <a:r>
              <a:rPr lang="en-US" altLang="zh-CN"/>
              <a:t>2</a:t>
            </a:r>
            <a:r>
              <a:rPr lang="zh-CN" altLang="en-US"/>
              <a:t>，而不是</a:t>
            </a:r>
            <a:r>
              <a:rPr lang="en-US" altLang="zh-CN"/>
              <a:t>2.5</a:t>
            </a:r>
            <a:r>
              <a:rPr lang="zh-CN" altLang="en-US"/>
              <a:t>，如果希望得到的结果保留余数，要使用表达式“</a:t>
            </a:r>
            <a:r>
              <a:rPr lang="en-US" altLang="zh-CN"/>
              <a:t>1.0*a/b”</a:t>
            </a:r>
            <a:r>
              <a:rPr lang="zh-CN" altLang="en-US"/>
              <a:t>。</a:t>
            </a:r>
            <a:endParaRPr lang="zh-CN" altLang="en-US"/>
          </a:p>
          <a:p>
            <a:pPr lvl="1"/>
            <a:r>
              <a:rPr lang="zh-CN" altLang="en-US"/>
              <a:t>又如，表达式“</a:t>
            </a:r>
            <a:r>
              <a:rPr lang="en-US" altLang="zh-CN"/>
              <a:t>1/5”</a:t>
            </a:r>
            <a:r>
              <a:rPr lang="zh-CN" altLang="en-US"/>
              <a:t>的结果是</a:t>
            </a:r>
            <a:r>
              <a:rPr lang="en-US" altLang="zh-CN"/>
              <a:t>0</a:t>
            </a:r>
            <a:r>
              <a:rPr lang="zh-CN" altLang="en-US"/>
              <a:t>，而不是</a:t>
            </a:r>
            <a:r>
              <a:rPr lang="en-US" altLang="zh-CN"/>
              <a:t>0.2</a:t>
            </a:r>
            <a:r>
              <a:rPr lang="zh-CN" altLang="en-US"/>
              <a:t>。</a:t>
            </a:r>
            <a:endParaRPr lang="zh-CN" altLang="en-US"/>
          </a:p>
        </p:txBody>
      </p:sp>
      <p:grpSp>
        <p:nvGrpSpPr>
          <p:cNvPr id="156679" name="Group 1031"/>
          <p:cNvGrpSpPr/>
          <p:nvPr/>
        </p:nvGrpSpPr>
        <p:grpSpPr bwMode="auto">
          <a:xfrm>
            <a:off x="381635" y="4661647"/>
            <a:ext cx="8458200" cy="1011238"/>
            <a:chOff x="192" y="2496"/>
            <a:chExt cx="5328" cy="637"/>
          </a:xfrm>
        </p:grpSpPr>
        <p:sp>
          <p:nvSpPr>
            <p:cNvPr id="156677" name="Rectangle 1029"/>
            <p:cNvSpPr>
              <a:spLocks noChangeArrowheads="1"/>
            </p:cNvSpPr>
            <p:nvPr/>
          </p:nvSpPr>
          <p:spPr bwMode="auto">
            <a:xfrm>
              <a:off x="688" y="2496"/>
              <a:ext cx="4832" cy="635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457200" indent="-457200" algn="l">
                <a:lnSpc>
                  <a:spcPct val="90000"/>
                </a:lnSpc>
              </a:pPr>
              <a:r>
                <a:rPr kumimoji="0" lang="zh-CN" altLang="en-US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思考</a:t>
              </a:r>
              <a:r>
                <a:rPr kumimoji="0" lang="en-US" altLang="zh-CN" sz="2000" dirty="0">
                  <a:solidFill>
                    <a:srgbClr val="FFC000"/>
                  </a:solidFill>
                  <a:latin typeface="Arial" panose="020B0604020202020204" pitchFamily="34" charset="0"/>
                </a:rPr>
                <a:t>(</a:t>
              </a:r>
              <a:r>
                <a:rPr kumimoji="0" lang="zh-CN" altLang="en-US" sz="2000" dirty="0">
                  <a:solidFill>
                    <a:srgbClr val="FFC000"/>
                  </a:solidFill>
                  <a:latin typeface="Arial" panose="020B0604020202020204" pitchFamily="34" charset="0"/>
                </a:rPr>
                <a:t>如果要求一个整数</a:t>
              </a:r>
              <a:r>
                <a:rPr kumimoji="0" lang="en-US" altLang="zh-CN" sz="2000" dirty="0">
                  <a:solidFill>
                    <a:srgbClr val="FFC000"/>
                  </a:solidFill>
                  <a:latin typeface="Arial" panose="020B0604020202020204" pitchFamily="34" charset="0"/>
                </a:rPr>
                <a:t>NUM</a:t>
              </a:r>
              <a:r>
                <a:rPr kumimoji="0" lang="zh-CN" altLang="en-US" sz="2000" dirty="0">
                  <a:solidFill>
                    <a:srgbClr val="FFC000"/>
                  </a:solidFill>
                  <a:latin typeface="Arial" panose="020B0604020202020204" pitchFamily="34" charset="0"/>
                </a:rPr>
                <a:t>各位数字之和</a:t>
              </a:r>
              <a:r>
                <a:rPr kumimoji="0" lang="en-US" altLang="zh-CN" sz="2000" dirty="0">
                  <a:solidFill>
                    <a:srgbClr val="FFC000"/>
                  </a:solidFill>
                  <a:latin typeface="Arial" panose="020B0604020202020204" pitchFamily="34" charset="0"/>
                </a:rPr>
                <a:t>)</a:t>
              </a:r>
              <a:r>
                <a:rPr kumimoji="0" lang="zh-CN" altLang="en-US" dirty="0">
                  <a:solidFill>
                    <a:srgbClr val="FFC000"/>
                  </a:solidFill>
                  <a:latin typeface="Arial" panose="020B0604020202020204" pitchFamily="34" charset="0"/>
                </a:rPr>
                <a:t>：</a:t>
              </a:r>
              <a:endParaRPr kumimoji="0" lang="zh-CN" altLang="en-US" dirty="0">
                <a:solidFill>
                  <a:srgbClr val="FFC000"/>
                </a:solidFill>
                <a:latin typeface="Arial" panose="020B0604020202020204" pitchFamily="34" charset="0"/>
              </a:endParaRPr>
            </a:p>
            <a:p>
              <a:pPr marL="457200" indent="-457200" algn="l">
                <a:lnSpc>
                  <a:spcPct val="90000"/>
                </a:lnSpc>
                <a:buFontTx/>
                <a:buAutoNum type="arabicPeriod"/>
              </a:pPr>
              <a:r>
                <a:rPr kumimoji="0" lang="zh-CN" altLang="en-US" sz="2000" dirty="0">
                  <a:solidFill>
                    <a:srgbClr val="FFC000"/>
                  </a:solidFill>
                  <a:latin typeface="Arial" panose="020B0604020202020204" pitchFamily="34" charset="0"/>
                </a:rPr>
                <a:t>如果</a:t>
              </a:r>
              <a:r>
                <a:rPr kumimoji="0" lang="en-US" altLang="zh-CN" sz="2000" dirty="0">
                  <a:solidFill>
                    <a:srgbClr val="FFC000"/>
                  </a:solidFill>
                  <a:latin typeface="Arial" panose="020B0604020202020204" pitchFamily="34" charset="0"/>
                </a:rPr>
                <a:t>NUM=379</a:t>
              </a:r>
              <a:r>
                <a:rPr kumimoji="0" lang="zh-CN" altLang="en-US" sz="2000" dirty="0">
                  <a:solidFill>
                    <a:srgbClr val="FFC000"/>
                  </a:solidFill>
                  <a:latin typeface="Arial" panose="020B0604020202020204" pitchFamily="34" charset="0"/>
                </a:rPr>
                <a:t>，如何取得各位上的数字？</a:t>
              </a:r>
              <a:endParaRPr kumimoji="0" lang="zh-CN" altLang="en-US" sz="2000" dirty="0">
                <a:solidFill>
                  <a:srgbClr val="FFC000"/>
                </a:solidFill>
                <a:latin typeface="Arial" panose="020B0604020202020204" pitchFamily="34" charset="0"/>
              </a:endParaRPr>
            </a:p>
            <a:p>
              <a:pPr marL="457200" indent="-457200" algn="l">
                <a:lnSpc>
                  <a:spcPct val="90000"/>
                </a:lnSpc>
                <a:buFontTx/>
                <a:buAutoNum type="arabicPeriod"/>
              </a:pPr>
              <a:r>
                <a:rPr kumimoji="0" lang="zh-CN" altLang="en-US" sz="2000" dirty="0">
                  <a:solidFill>
                    <a:srgbClr val="FFC000"/>
                  </a:solidFill>
                  <a:latin typeface="Arial" panose="020B0604020202020204" pitchFamily="34" charset="0"/>
                </a:rPr>
                <a:t>如果</a:t>
              </a:r>
              <a:r>
                <a:rPr kumimoji="0" lang="en-US" altLang="zh-CN" sz="2000" dirty="0">
                  <a:solidFill>
                    <a:srgbClr val="FFC000"/>
                  </a:solidFill>
                  <a:latin typeface="Arial" panose="020B0604020202020204" pitchFamily="34" charset="0"/>
                </a:rPr>
                <a:t>NUM</a:t>
              </a:r>
              <a:r>
                <a:rPr kumimoji="0" lang="zh-CN" altLang="en-US" sz="2000" dirty="0">
                  <a:solidFill>
                    <a:srgbClr val="FFC000"/>
                  </a:solidFill>
                  <a:latin typeface="Arial" panose="020B0604020202020204" pitchFamily="34" charset="0"/>
                </a:rPr>
                <a:t>的值为</a:t>
              </a:r>
              <a:r>
                <a:rPr kumimoji="0" lang="en-US" altLang="zh-CN" sz="2000" dirty="0">
                  <a:solidFill>
                    <a:srgbClr val="FFC000"/>
                  </a:solidFill>
                  <a:latin typeface="Arial" panose="020B0604020202020204" pitchFamily="34" charset="0"/>
                </a:rPr>
                <a:t>870289327</a:t>
              </a:r>
              <a:r>
                <a:rPr kumimoji="0" lang="zh-CN" altLang="en-US" sz="2000" dirty="0">
                  <a:solidFill>
                    <a:srgbClr val="FFC000"/>
                  </a:solidFill>
                  <a:latin typeface="Arial" panose="020B0604020202020204" pitchFamily="34" charset="0"/>
                </a:rPr>
                <a:t>， 又如何取得各位上的数字？</a:t>
              </a:r>
              <a:endParaRPr kumimoji="0" lang="zh-CN" altLang="en-US" sz="2000" dirty="0">
                <a:solidFill>
                  <a:srgbClr val="FFC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56678" name="Picture 1030" descr="问号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498"/>
              <a:ext cx="502" cy="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66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75497" y="-140484"/>
            <a:ext cx="7886700" cy="1325563"/>
          </a:xfrm>
        </p:spPr>
        <p:txBody>
          <a:bodyPr/>
          <a:lstStyle/>
          <a:p>
            <a:r>
              <a:rPr lang="en-US" altLang="zh-CN" sz="3200" b="1" dirty="0" smtClean="0">
                <a:solidFill>
                  <a:schemeClr val="accent5">
                    <a:lumMod val="75000"/>
                  </a:schemeClr>
                </a:solidFill>
              </a:rPr>
              <a:t>3. </a:t>
            </a:r>
            <a:r>
              <a:rPr lang="zh-CN" altLang="en-US" sz="3200" b="1" dirty="0">
                <a:solidFill>
                  <a:schemeClr val="accent5">
                    <a:lumMod val="75000"/>
                  </a:schemeClr>
                </a:solidFill>
              </a:rPr>
              <a:t>算术表达式</a:t>
            </a:r>
            <a:endParaRPr lang="zh-CN" alt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算术表达式就是通过算术运算符把变量、常量等连接起来的式子，如“</a:t>
            </a:r>
            <a:r>
              <a:rPr lang="en-US" altLang="zh-CN" dirty="0"/>
              <a:t>b%10 + 25”</a:t>
            </a:r>
            <a:r>
              <a:rPr lang="zh-CN" altLang="en-US" dirty="0"/>
              <a:t>、“</a:t>
            </a:r>
            <a:r>
              <a:rPr lang="en-US" altLang="zh-CN" dirty="0"/>
              <a:t>a*3 - 4*c”</a:t>
            </a:r>
            <a:r>
              <a:rPr lang="zh-CN" altLang="en-US" dirty="0"/>
              <a:t>等都是算术表达式。</a:t>
            </a:r>
            <a:endParaRPr lang="zh-CN" altLang="en-US" dirty="0"/>
          </a:p>
          <a:p>
            <a:r>
              <a:rPr lang="zh-CN" altLang="en-US" b="1" dirty="0">
                <a:solidFill>
                  <a:srgbClr val="0000FF"/>
                </a:solidFill>
              </a:rPr>
              <a:t>算术表达式的值就是算术运算的结果</a:t>
            </a:r>
            <a:r>
              <a:rPr lang="zh-CN" altLang="en-US" dirty="0"/>
              <a:t>。假设变量</a:t>
            </a:r>
            <a:r>
              <a:rPr lang="en-US" altLang="zh-CN" dirty="0"/>
              <a:t>a</a:t>
            </a:r>
            <a:r>
              <a:rPr lang="zh-CN" altLang="en-US" dirty="0"/>
              <a:t>、</a:t>
            </a:r>
            <a:r>
              <a:rPr lang="en-US" altLang="zh-CN" dirty="0"/>
              <a:t>b</a:t>
            </a:r>
            <a:r>
              <a:rPr lang="zh-CN" altLang="en-US" dirty="0"/>
              <a:t>、</a:t>
            </a:r>
            <a:r>
              <a:rPr lang="en-US" altLang="zh-CN" dirty="0"/>
              <a:t>c</a:t>
            </a:r>
            <a:r>
              <a:rPr lang="zh-CN" altLang="en-US" dirty="0"/>
              <a:t>的值分别为</a:t>
            </a:r>
            <a:r>
              <a:rPr lang="en-US" altLang="zh-CN" dirty="0"/>
              <a:t>27</a:t>
            </a:r>
            <a:r>
              <a:rPr lang="zh-CN" altLang="en-US" dirty="0"/>
              <a:t>、</a:t>
            </a:r>
            <a:r>
              <a:rPr lang="en-US" altLang="zh-CN" dirty="0"/>
              <a:t>5</a:t>
            </a:r>
            <a:r>
              <a:rPr lang="zh-CN" altLang="en-US" dirty="0"/>
              <a:t>、</a:t>
            </a:r>
            <a:r>
              <a:rPr lang="en-US" altLang="zh-CN" dirty="0"/>
              <a:t>2</a:t>
            </a:r>
            <a:r>
              <a:rPr lang="zh-CN" altLang="en-US" dirty="0"/>
              <a:t>，则前面两个表达式的值分别为</a:t>
            </a:r>
            <a:r>
              <a:rPr lang="en-US" altLang="zh-CN" dirty="0"/>
              <a:t>32</a:t>
            </a:r>
            <a:r>
              <a:rPr lang="zh-CN" altLang="en-US" dirty="0"/>
              <a:t>和</a:t>
            </a:r>
            <a:r>
              <a:rPr lang="en-US" altLang="zh-CN" dirty="0"/>
              <a:t>7</a:t>
            </a:r>
            <a:r>
              <a:rPr lang="zh-CN" altLang="en-US" dirty="0"/>
              <a:t>。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52051" y="-215787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CN" sz="3200" b="1" dirty="0">
                <a:solidFill>
                  <a:schemeClr val="accent5"/>
                </a:solidFill>
              </a:rPr>
              <a:t>2.2 </a:t>
            </a:r>
            <a:r>
              <a:rPr lang="zh-CN" altLang="en-US" sz="3200" b="1" dirty="0">
                <a:solidFill>
                  <a:schemeClr val="accent5"/>
                </a:solidFill>
              </a:rPr>
              <a:t>赋值运算符及赋值表达式</a:t>
            </a:r>
            <a:endParaRPr lang="zh-CN" altLang="en-US" sz="3200" b="1" dirty="0">
              <a:solidFill>
                <a:schemeClr val="accent5"/>
              </a:solidFill>
            </a:endParaRPr>
          </a:p>
        </p:txBody>
      </p:sp>
      <p:sp>
        <p:nvSpPr>
          <p:cNvPr id="15053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68787" y="1430767"/>
            <a:ext cx="8331200" cy="1676400"/>
          </a:xfrm>
        </p:spPr>
        <p:txBody>
          <a:bodyPr>
            <a:normAutofit fontScale="92500" lnSpcReduction="10000"/>
          </a:bodyPr>
          <a:lstStyle/>
          <a:p>
            <a:pPr marL="533400" indent="-533400">
              <a:buFontTx/>
              <a:buAutoNum type="arabicPeriod"/>
            </a:pPr>
            <a:r>
              <a:rPr lang="zh-CN" altLang="en-US" dirty="0"/>
              <a:t>赋值</a:t>
            </a:r>
            <a:r>
              <a:rPr lang="zh-CN" altLang="en-US" dirty="0" smtClean="0"/>
              <a:t>运算符</a:t>
            </a:r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  <a:p>
            <a:pPr marL="533400" indent="-533400"/>
            <a:r>
              <a:rPr lang="zh-CN" altLang="en-US" dirty="0"/>
              <a:t>赋值运算符“＝”用于对变量进行赋值。赋值的含义就是赋予变量一个新的值，替换原有的值。如：</a:t>
            </a:r>
            <a:endParaRPr lang="zh-CN" altLang="en-US" dirty="0"/>
          </a:p>
        </p:txBody>
      </p:sp>
      <p:sp>
        <p:nvSpPr>
          <p:cNvPr id="150532" name="AutoShape 1028"/>
          <p:cNvSpPr>
            <a:spLocks noChangeArrowheads="1"/>
          </p:cNvSpPr>
          <p:nvPr/>
        </p:nvSpPr>
        <p:spPr bwMode="auto">
          <a:xfrm>
            <a:off x="373567" y="3567056"/>
            <a:ext cx="8534400" cy="1371600"/>
          </a:xfrm>
          <a:prstGeom prst="horizontalScroll">
            <a:avLst>
              <a:gd name="adj" fmla="val 12190"/>
            </a:avLst>
          </a:prstGeom>
          <a:solidFill>
            <a:schemeClr val="bg1"/>
          </a:solidFill>
          <a:ln w="2540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000" anchor="ctr"/>
          <a:lstStyle/>
          <a:p>
            <a:pPr algn="l" eaLnBrk="1" hangingPunct="1">
              <a:spcBef>
                <a:spcPct val="20000"/>
              </a:spcBef>
            </a:pPr>
            <a:r>
              <a:rPr lang="en-US" altLang="zh-CN" dirty="0" err="1">
                <a:solidFill>
                  <a:srgbClr val="0000FF"/>
                </a:solidFill>
                <a:latin typeface="Arial" panose="020B0604020202020204" pitchFamily="34" charset="0"/>
              </a:rPr>
              <a:t>int</a:t>
            </a:r>
            <a:r>
              <a:rPr lang="en-US" altLang="zh-CN" dirty="0">
                <a:latin typeface="Arial" panose="020B0604020202020204" pitchFamily="34" charset="0"/>
              </a:rPr>
              <a:t> a = 5, b = 7;</a:t>
            </a:r>
            <a:endParaRPr lang="en-US" altLang="zh-CN" dirty="0">
              <a:latin typeface="Arial" panose="020B0604020202020204" pitchFamily="34" charset="0"/>
            </a:endParaRPr>
          </a:p>
          <a:p>
            <a:pPr algn="l" eaLnBrk="1" hangingPunct="1">
              <a:spcBef>
                <a:spcPct val="20000"/>
              </a:spcBef>
            </a:pPr>
            <a:r>
              <a:rPr lang="en-US" altLang="zh-CN" dirty="0">
                <a:latin typeface="Arial" panose="020B0604020202020204" pitchFamily="34" charset="0"/>
              </a:rPr>
              <a:t>a = b+3;  </a:t>
            </a:r>
            <a:r>
              <a:rPr lang="en-US" altLang="zh-CN" dirty="0">
                <a:solidFill>
                  <a:srgbClr val="008000"/>
                </a:solidFill>
                <a:latin typeface="Arial" panose="020B0604020202020204" pitchFamily="34" charset="0"/>
              </a:rPr>
              <a:t>//</a:t>
            </a:r>
            <a:r>
              <a:rPr lang="zh-CN" altLang="en-US" dirty="0">
                <a:solidFill>
                  <a:srgbClr val="008000"/>
                </a:solidFill>
                <a:latin typeface="Arial" panose="020B0604020202020204" pitchFamily="34" charset="0"/>
              </a:rPr>
              <a:t>把表达式</a:t>
            </a:r>
            <a:r>
              <a:rPr lang="en-US" altLang="zh-CN" dirty="0">
                <a:solidFill>
                  <a:srgbClr val="008000"/>
                </a:solidFill>
                <a:latin typeface="Arial" panose="020B0604020202020204" pitchFamily="34" charset="0"/>
              </a:rPr>
              <a:t>b+3</a:t>
            </a:r>
            <a:r>
              <a:rPr lang="zh-CN" altLang="en-US" dirty="0">
                <a:solidFill>
                  <a:srgbClr val="008000"/>
                </a:solidFill>
                <a:latin typeface="Arial" panose="020B0604020202020204" pitchFamily="34" charset="0"/>
              </a:rPr>
              <a:t>的值赋值给变量</a:t>
            </a:r>
            <a:r>
              <a:rPr lang="en-US" altLang="zh-CN" dirty="0">
                <a:solidFill>
                  <a:srgbClr val="008000"/>
                </a:solidFill>
                <a:latin typeface="Arial" panose="020B0604020202020204" pitchFamily="34" charset="0"/>
              </a:rPr>
              <a:t>a</a:t>
            </a:r>
            <a:r>
              <a:rPr lang="zh-CN" altLang="en-US" dirty="0">
                <a:solidFill>
                  <a:srgbClr val="008000"/>
                </a:solidFill>
                <a:latin typeface="Arial" panose="020B0604020202020204" pitchFamily="34" charset="0"/>
              </a:rPr>
              <a:t>，则</a:t>
            </a:r>
            <a:r>
              <a:rPr lang="en-US" altLang="zh-CN" dirty="0">
                <a:solidFill>
                  <a:srgbClr val="008000"/>
                </a:solidFill>
                <a:latin typeface="Arial" panose="020B0604020202020204" pitchFamily="34" charset="0"/>
              </a:rPr>
              <a:t>a</a:t>
            </a:r>
            <a:r>
              <a:rPr lang="zh-CN" altLang="en-US" dirty="0">
                <a:solidFill>
                  <a:srgbClr val="008000"/>
                </a:solidFill>
                <a:latin typeface="Arial" panose="020B0604020202020204" pitchFamily="34" charset="0"/>
              </a:rPr>
              <a:t>的值变为</a:t>
            </a:r>
            <a:r>
              <a:rPr lang="en-US" altLang="zh-CN" dirty="0">
                <a:solidFill>
                  <a:srgbClr val="008000"/>
                </a:solidFill>
                <a:latin typeface="Arial" panose="020B0604020202020204" pitchFamily="34" charset="0"/>
              </a:rPr>
              <a:t>10</a:t>
            </a:r>
            <a:endParaRPr lang="en-US" altLang="zh-CN" dirty="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05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2" grpId="0" bldLvl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526415" y="317500"/>
            <a:ext cx="3624580" cy="727710"/>
          </a:xfrm>
        </p:spPr>
        <p:txBody>
          <a:bodyPr/>
          <a:lstStyle/>
          <a:p>
            <a:pPr eaLnBrk="1" hangingPunct="1"/>
            <a:r>
              <a:rPr lang="zh-CN" altLang="en-US" b="1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资源访问</a:t>
            </a:r>
            <a:endParaRPr lang="zh-CN" altLang="en-US" b="1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195" y="1557338"/>
            <a:ext cx="7920880" cy="46085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35000"/>
              </a:spcBef>
            </a:pPr>
            <a:r>
              <a:rPr lang="zh-CN" altLang="en-US" b="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中国大学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MOOC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平台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400050" lvl="1" indent="0" eaLnBrk="1" hangingPunct="1">
              <a:lnSpc>
                <a:spcPct val="90000"/>
              </a:lnSpc>
              <a:spcBef>
                <a:spcPct val="35000"/>
              </a:spcBef>
              <a:buNone/>
            </a:pPr>
            <a:r>
              <a:rPr lang="en-US" altLang="zh-CN" dirty="0" smtClean="0">
                <a:latin typeface="Arial" panose="020B0604020202020204" pitchFamily="34" charset="0"/>
                <a:ea typeface="宋体" panose="02010600030101010101" pitchFamily="2" charset="-122"/>
                <a:hlinkClick r:id="rId1"/>
              </a:rPr>
              <a:t>https: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  <a:hlinkClick r:id="rId1"/>
              </a:rPr>
              <a:t>//www.icourses.cn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1" eaLnBrk="1" hangingPunct="1">
              <a:lnSpc>
                <a:spcPct val="90000"/>
              </a:lnSpc>
              <a:spcBef>
                <a:spcPct val="35000"/>
              </a:spcBef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课外：“程序设计入门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-C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语言”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 MOOC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，浙江大学翁恺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1" eaLnBrk="1" hangingPunct="1">
              <a:lnSpc>
                <a:spcPct val="90000"/>
              </a:lnSpc>
              <a:spcBef>
                <a:spcPct val="35000"/>
              </a:spcBef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课内：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SPOC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spcBef>
                <a:spcPct val="35000"/>
              </a:spcBef>
            </a:pP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PTA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程序设计类辅助教学平台：</a:t>
            </a:r>
            <a:r>
              <a:rPr lang="zh-CN" altLang="en-US" dirty="0" smtClean="0">
                <a:latin typeface="Arial" panose="020B0604020202020204" pitchFamily="34" charset="0"/>
                <a:ea typeface="宋体" panose="02010600030101010101" pitchFamily="2" charset="-122"/>
              </a:rPr>
              <a:t>上机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400050" lvl="1" indent="0" eaLnBrk="1" hangingPunct="1">
              <a:lnSpc>
                <a:spcPct val="90000"/>
              </a:lnSpc>
              <a:spcBef>
                <a:spcPct val="35000"/>
              </a:spcBef>
              <a:buNone/>
            </a:pP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  <a:hlinkClick r:id="rId2"/>
              </a:rPr>
              <a:t>https://pintia.cn/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>
              <a:spcBef>
                <a:spcPct val="35000"/>
              </a:spcBef>
              <a:buFont typeface="Wingdings" panose="05000000000000000000" charset="0"/>
              <a:buNone/>
            </a:pP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>
              <a:spcBef>
                <a:spcPct val="35000"/>
              </a:spcBef>
              <a:buFont typeface="Wingdings" panose="05000000000000000000" charset="0"/>
              <a:buNone/>
            </a:pP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>
              <a:spcBef>
                <a:spcPct val="35000"/>
              </a:spcBef>
              <a:buFont typeface="Wingdings" panose="05000000000000000000" charset="0"/>
              <a:buNone/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55" name="Rectangle 6"/>
          <p:cNvSpPr>
            <a:spLocks noChangeArrowheads="1"/>
          </p:cNvSpPr>
          <p:nvPr/>
        </p:nvSpPr>
        <p:spPr bwMode="auto">
          <a:xfrm>
            <a:off x="251460" y="5373688"/>
            <a:ext cx="8713788" cy="72072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charset="0"/>
              <a:buChar char="n"/>
            </a:pPr>
            <a:endParaRPr lang="zh-CN" altLang="en-US" sz="32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 Box 1026"/>
          <p:cNvSpPr txBox="1">
            <a:spLocks noChangeArrowheads="1"/>
          </p:cNvSpPr>
          <p:nvPr/>
        </p:nvSpPr>
        <p:spPr bwMode="auto">
          <a:xfrm>
            <a:off x="416560" y="1656715"/>
            <a:ext cx="7848600" cy="4461510"/>
          </a:xfrm>
          <a:prstGeom prst="rect">
            <a:avLst/>
          </a:prstGeom>
          <a:solidFill>
            <a:schemeClr val="bg1"/>
          </a:solidFill>
          <a:ln w="38100" cap="sq">
            <a:solidFill>
              <a:srgbClr val="00CC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000">
                <a:solidFill>
                  <a:srgbClr val="0000FF"/>
                </a:solidFill>
                <a:latin typeface="Arial" panose="020B0604020202020204" pitchFamily="34" charset="0"/>
              </a:rPr>
              <a:t>#include &lt;stdio.h&gt; </a:t>
            </a:r>
            <a:endParaRPr lang="en-US" altLang="zh-CN" sz="200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altLang="zh-CN" sz="2000">
                <a:solidFill>
                  <a:srgbClr val="0000FF"/>
                </a:solidFill>
                <a:latin typeface="Arial" panose="020B0604020202020204" pitchFamily="34" charset="0"/>
              </a:rPr>
              <a:t>int main( )</a:t>
            </a:r>
            <a:endParaRPr lang="en-US" altLang="zh-CN" sz="200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altLang="zh-CN" sz="2000">
                <a:solidFill>
                  <a:srgbClr val="0000FF"/>
                </a:solidFill>
                <a:latin typeface="Arial" panose="020B0604020202020204" pitchFamily="34" charset="0"/>
              </a:rPr>
              <a:t>{</a:t>
            </a:r>
            <a:endParaRPr lang="en-US" altLang="zh-CN" sz="200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altLang="zh-CN" sz="2000">
                <a:solidFill>
                  <a:srgbClr val="0000FF"/>
                </a:solidFill>
                <a:latin typeface="Arial" panose="020B0604020202020204" pitchFamily="34" charset="0"/>
              </a:rPr>
              <a:t>	int a, b;		//定义两个整型变量</a:t>
            </a:r>
            <a:endParaRPr lang="en-US" altLang="zh-CN" sz="200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altLang="zh-CN" sz="2000">
                <a:solidFill>
                  <a:srgbClr val="0000FF"/>
                </a:solidFill>
                <a:latin typeface="Arial" panose="020B0604020202020204" pitchFamily="34" charset="0"/>
              </a:rPr>
              <a:t>	scanf("%d %d",&amp;a,&amp;b);//(1)输入语句</a:t>
            </a:r>
            <a:endParaRPr lang="en-US" altLang="zh-CN" sz="200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altLang="zh-CN" sz="2000">
                <a:solidFill>
                  <a:srgbClr val="0000FF"/>
                </a:solidFill>
                <a:latin typeface="Arial" panose="020B0604020202020204" pitchFamily="34" charset="0"/>
              </a:rPr>
              <a:t>	a = a+b;	//(2) 此时a的值为a与b的和</a:t>
            </a:r>
            <a:endParaRPr lang="en-US" altLang="zh-CN" sz="200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altLang="zh-CN" sz="2000">
                <a:solidFill>
                  <a:srgbClr val="0000FF"/>
                </a:solidFill>
                <a:latin typeface="Arial" panose="020B0604020202020204" pitchFamily="34" charset="0"/>
              </a:rPr>
              <a:t>	b = a-b;		//(3) 赋值后，b的值为最初的a的值</a:t>
            </a:r>
            <a:endParaRPr lang="en-US" altLang="zh-CN" sz="200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altLang="zh-CN" sz="2000">
                <a:solidFill>
                  <a:srgbClr val="0000FF"/>
                </a:solidFill>
                <a:latin typeface="Arial" panose="020B0604020202020204" pitchFamily="34" charset="0"/>
              </a:rPr>
              <a:t>	a = a-b;		//(4) 赋值后，a的值为最初的b的值</a:t>
            </a:r>
            <a:endParaRPr lang="en-US" altLang="zh-CN" sz="200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altLang="zh-CN" sz="2000">
                <a:solidFill>
                  <a:srgbClr val="0000FF"/>
                </a:solidFill>
                <a:latin typeface="Arial" panose="020B0604020202020204" pitchFamily="34" charset="0"/>
              </a:rPr>
              <a:t>	printf("a=%d, b=%d\n",a,b);</a:t>
            </a:r>
            <a:endParaRPr lang="en-US" altLang="zh-CN" sz="200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altLang="zh-CN" sz="2000">
                <a:solidFill>
                  <a:srgbClr val="0000FF"/>
                </a:solidFill>
                <a:latin typeface="Arial" panose="020B0604020202020204" pitchFamily="34" charset="0"/>
              </a:rPr>
              <a:t>	//cout&lt;&lt;"a="&lt;&lt;a&lt;&lt;","&lt;&lt;"b="&lt;&lt;b&lt;&lt;endl;</a:t>
            </a:r>
            <a:endParaRPr lang="en-US" altLang="zh-CN" sz="200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altLang="zh-CN" sz="2000">
                <a:solidFill>
                  <a:srgbClr val="0000FF"/>
                </a:solidFill>
                <a:latin typeface="Arial" panose="020B0604020202020204" pitchFamily="34" charset="0"/>
              </a:rPr>
              <a:t>}</a:t>
            </a:r>
            <a:endParaRPr lang="en-US" altLang="zh-CN" sz="200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endParaRPr lang="en-US" altLang="zh-CN" sz="20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63843" name="AutoShape 1027"/>
          <p:cNvSpPr>
            <a:spLocks noChangeArrowheads="1"/>
          </p:cNvSpPr>
          <p:nvPr/>
        </p:nvSpPr>
        <p:spPr bwMode="auto">
          <a:xfrm>
            <a:off x="328295" y="463550"/>
            <a:ext cx="7395210" cy="5107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ap="rnd">
            <a:pattFill prst="pct60">
              <a:fgClr>
                <a:srgbClr val="C80000"/>
              </a:fgClr>
              <a:bgClr>
                <a:srgbClr val="FFFFFF"/>
              </a:bgClr>
            </a:patt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例</a:t>
            </a:r>
            <a:r>
              <a:rPr lang="en-US" altLang="zh-CN" sz="24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1.7</a:t>
            </a:r>
            <a:r>
              <a:rPr lang="en-US" altLang="zh-CN" sz="2400" b="1" dirty="0">
                <a:solidFill>
                  <a:schemeClr val="accent5"/>
                </a:solidFill>
                <a:latin typeface="Arial" panose="020B0604020202020204" pitchFamily="34" charset="0"/>
              </a:rPr>
              <a:t>  </a:t>
            </a:r>
            <a:r>
              <a:rPr lang="zh-CN" altLang="en-US" sz="2400" b="1" dirty="0">
                <a:solidFill>
                  <a:schemeClr val="accent5"/>
                </a:solidFill>
                <a:latin typeface="Arial" panose="020B0604020202020204" pitchFamily="34" charset="0"/>
              </a:rPr>
              <a:t>编写程序，实现交换程序中两个变量的值。</a:t>
            </a:r>
            <a:endParaRPr lang="zh-CN" altLang="en-US" sz="2400" b="1" dirty="0">
              <a:solidFill>
                <a:schemeClr val="accent5"/>
              </a:solidFill>
              <a:latin typeface="Arial" panose="020B0604020202020204" pitchFamily="34" charset="0"/>
            </a:endParaRPr>
          </a:p>
        </p:txBody>
      </p:sp>
      <p:sp>
        <p:nvSpPr>
          <p:cNvPr id="163844" name="AutoShape 1028"/>
          <p:cNvSpPr>
            <a:spLocks noChangeArrowheads="1"/>
          </p:cNvSpPr>
          <p:nvPr/>
        </p:nvSpPr>
        <p:spPr bwMode="auto">
          <a:xfrm>
            <a:off x="416560" y="1202690"/>
            <a:ext cx="8423275" cy="382648"/>
          </a:xfrm>
          <a:prstGeom prst="roundRect">
            <a:avLst>
              <a:gd name="adj" fmla="val 521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800000"/>
                </a:solidFill>
                <a:prstDash val="sysDot"/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方法：</a:t>
            </a:r>
            <a:r>
              <a:rPr lang="zh-CN" altLang="en-US" dirty="0">
                <a:latin typeface="Arial" panose="020B0604020202020204" pitchFamily="34" charset="0"/>
              </a:rPr>
              <a:t>不借助中间变量。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3845" name="AutoShape 1029"/>
          <p:cNvSpPr>
            <a:spLocks noChangeArrowheads="1"/>
          </p:cNvSpPr>
          <p:nvPr/>
        </p:nvSpPr>
        <p:spPr bwMode="auto">
          <a:xfrm>
            <a:off x="5639435" y="4038600"/>
            <a:ext cx="3429000" cy="1524000"/>
          </a:xfrm>
          <a:prstGeom prst="foldedCorner">
            <a:avLst>
              <a:gd name="adj" fmla="val 8782"/>
            </a:avLst>
          </a:prstGeom>
          <a:solidFill>
            <a:schemeClr val="tx1"/>
          </a:solidFill>
          <a:ln w="38100">
            <a:solidFill>
              <a:srgbClr val="B2B2B2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 anchor="ctr"/>
          <a:lstStyle/>
          <a:p>
            <a:pPr algn="l" eaLnBrk="1" hangingPunct="1">
              <a:spcBef>
                <a:spcPct val="20000"/>
              </a:spcBef>
            </a:pPr>
            <a:r>
              <a:rPr kumimoji="0"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运行情况如下：</a:t>
            </a:r>
            <a:endParaRPr kumimoji="0" lang="zh-CN" altLang="en-US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l" eaLnBrk="1" hangingPunct="1">
              <a:spcBef>
                <a:spcPct val="15000"/>
              </a:spcBef>
            </a:pPr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</a:rPr>
              <a:t>5 7↙(</a:t>
            </a:r>
            <a:r>
              <a:rPr lang="zh-CN" altLang="en-US">
                <a:solidFill>
                  <a:schemeClr val="bg1"/>
                </a:solidFill>
                <a:latin typeface="Arial" panose="020B0604020202020204" pitchFamily="34" charset="0"/>
              </a:rPr>
              <a:t>用户从键盘输入</a:t>
            </a:r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</a:rPr>
              <a:t>)</a:t>
            </a:r>
            <a:endParaRPr lang="en-US" altLang="zh-CN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l" eaLnBrk="1" hangingPunct="1">
              <a:spcBef>
                <a:spcPct val="15000"/>
              </a:spcBef>
            </a:pPr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</a:rPr>
              <a:t>a=7, b=5</a:t>
            </a:r>
            <a:endParaRPr lang="en-US" altLang="zh-CN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63855" name="Picture 103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" y="4290804"/>
            <a:ext cx="527685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38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638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638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6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3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2" grpId="0" bldLvl="0" animBg="1" autoUpdateAnimBg="0"/>
      <p:bldP spid="163843" grpId="0" bldLvl="0" animBg="1" autoUpdateAnimBg="0"/>
      <p:bldP spid="163844" grpId="0" bldLvl="0" animBg="1" autoUpdateAnimBg="0"/>
      <p:bldP spid="163845" grpId="0" bldLvl="0" animBg="1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15701" y="-231999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CN" sz="3200" b="1" dirty="0">
                <a:solidFill>
                  <a:schemeClr val="accent5"/>
                </a:solidFill>
              </a:rPr>
              <a:t>2.3 </a:t>
            </a:r>
            <a:r>
              <a:rPr lang="zh-CN" altLang="en-US" sz="3200" b="1" dirty="0">
                <a:solidFill>
                  <a:schemeClr val="accent5"/>
                </a:solidFill>
              </a:rPr>
              <a:t>关系运算符及关系表达式</a:t>
            </a:r>
            <a:endParaRPr lang="zh-CN" altLang="en-US" sz="3200" b="1" dirty="0">
              <a:solidFill>
                <a:schemeClr val="accent5"/>
              </a:solidFill>
            </a:endParaRP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7210" y="1231265"/>
            <a:ext cx="8331200" cy="3646842"/>
          </a:xfrm>
        </p:spPr>
        <p:txBody>
          <a:bodyPr>
            <a:normAutofit/>
          </a:bodyPr>
          <a:lstStyle/>
          <a:p>
            <a:pPr marL="533400" indent="-533400">
              <a:buFontTx/>
              <a:buAutoNum type="arabicPeriod"/>
            </a:pPr>
            <a:r>
              <a:rPr lang="zh-CN" altLang="en-US" sz="2400" dirty="0">
                <a:solidFill>
                  <a:srgbClr val="0000FF"/>
                </a:solidFill>
              </a:rPr>
              <a:t>关系运算符</a:t>
            </a:r>
            <a:endParaRPr lang="zh-CN" altLang="en-US" sz="2400" dirty="0">
              <a:solidFill>
                <a:srgbClr val="0000FF"/>
              </a:solidFill>
            </a:endParaRPr>
          </a:p>
          <a:p>
            <a:pPr marL="533400" indent="-533400"/>
            <a:r>
              <a:rPr lang="zh-CN" altLang="en-US" sz="2400" dirty="0"/>
              <a:t>关系运算符用于数值大小的比较。包括以下运算符：</a:t>
            </a:r>
            <a:endParaRPr lang="zh-CN" altLang="en-US" sz="2400" dirty="0"/>
          </a:p>
          <a:p>
            <a:pPr marL="952500" lvl="1" indent="-495300">
              <a:buFont typeface="Wingdings" panose="05000000000000000000" pitchFamily="2" charset="2"/>
              <a:buAutoNum type="arabicParenR"/>
            </a:pPr>
            <a:r>
              <a:rPr lang="en-US" altLang="zh-CN" dirty="0"/>
              <a:t>&lt;   	(</a:t>
            </a:r>
            <a:r>
              <a:rPr lang="zh-CN" altLang="en-US" dirty="0"/>
              <a:t>小于</a:t>
            </a:r>
            <a:r>
              <a:rPr lang="en-US" altLang="zh-CN" dirty="0"/>
              <a:t>) </a:t>
            </a:r>
            <a:endParaRPr lang="en-US" altLang="zh-CN" dirty="0"/>
          </a:p>
          <a:p>
            <a:pPr marL="952500" lvl="1" indent="-495300">
              <a:buFont typeface="Wingdings" panose="05000000000000000000" pitchFamily="2" charset="2"/>
              <a:buAutoNum type="arabicParenR"/>
            </a:pPr>
            <a:r>
              <a:rPr lang="en-US" altLang="zh-CN" dirty="0"/>
              <a:t>&lt;=  	(</a:t>
            </a:r>
            <a:r>
              <a:rPr lang="zh-CN" altLang="en-US" dirty="0"/>
              <a:t>小于或等于</a:t>
            </a:r>
            <a:r>
              <a:rPr lang="en-US" altLang="zh-CN" dirty="0"/>
              <a:t>)</a:t>
            </a:r>
            <a:endParaRPr lang="en-US" altLang="zh-CN" dirty="0"/>
          </a:p>
          <a:p>
            <a:pPr marL="952500" lvl="1" indent="-495300">
              <a:buFont typeface="Wingdings" panose="05000000000000000000" pitchFamily="2" charset="2"/>
              <a:buAutoNum type="arabicParenR"/>
            </a:pPr>
            <a:r>
              <a:rPr lang="en-US" altLang="zh-CN" dirty="0"/>
              <a:t>&gt;   	(</a:t>
            </a:r>
            <a:r>
              <a:rPr lang="zh-CN" altLang="en-US" dirty="0"/>
              <a:t>大于</a:t>
            </a:r>
            <a:r>
              <a:rPr lang="en-US" altLang="zh-CN" dirty="0"/>
              <a:t>) </a:t>
            </a:r>
            <a:endParaRPr lang="en-US" altLang="zh-CN" dirty="0"/>
          </a:p>
          <a:p>
            <a:pPr marL="952500" lvl="1" indent="-495300">
              <a:buFont typeface="Wingdings" panose="05000000000000000000" pitchFamily="2" charset="2"/>
              <a:buAutoNum type="arabicParenR"/>
            </a:pPr>
            <a:r>
              <a:rPr lang="en-US" altLang="zh-CN" dirty="0"/>
              <a:t>&gt;=  	(</a:t>
            </a:r>
            <a:r>
              <a:rPr lang="zh-CN" altLang="en-US" dirty="0"/>
              <a:t>大于或等于</a:t>
            </a:r>
            <a:r>
              <a:rPr lang="en-US" altLang="zh-CN" dirty="0"/>
              <a:t>)</a:t>
            </a:r>
            <a:endParaRPr lang="en-US" altLang="zh-CN" dirty="0"/>
          </a:p>
          <a:p>
            <a:pPr marL="952500" lvl="1" indent="-495300">
              <a:buFont typeface="Wingdings" panose="05000000000000000000" pitchFamily="2" charset="2"/>
              <a:buAutoNum type="arabicParenR"/>
            </a:pPr>
            <a:r>
              <a:rPr lang="en-US" altLang="zh-CN" dirty="0"/>
              <a:t>==  	(</a:t>
            </a:r>
            <a:r>
              <a:rPr lang="zh-CN" altLang="en-US" dirty="0"/>
              <a:t>等于</a:t>
            </a:r>
            <a:r>
              <a:rPr lang="en-US" altLang="zh-CN" dirty="0"/>
              <a:t>)</a:t>
            </a:r>
            <a:endParaRPr lang="en-US" altLang="zh-CN" dirty="0"/>
          </a:p>
          <a:p>
            <a:pPr marL="952500" lvl="1" indent="-495300">
              <a:buFont typeface="Wingdings" panose="05000000000000000000" pitchFamily="2" charset="2"/>
              <a:buAutoNum type="arabicParenR"/>
            </a:pPr>
            <a:r>
              <a:rPr lang="en-US" altLang="zh-CN" dirty="0"/>
              <a:t>!=	(</a:t>
            </a:r>
            <a:r>
              <a:rPr lang="zh-CN" altLang="en-US" dirty="0"/>
              <a:t>不等于</a:t>
            </a:r>
            <a:r>
              <a:rPr lang="en-US" altLang="zh-CN" dirty="0"/>
              <a:t>)</a:t>
            </a:r>
            <a:endParaRPr lang="en-US" altLang="zh-CN" dirty="0"/>
          </a:p>
        </p:txBody>
      </p:sp>
      <p:sp>
        <p:nvSpPr>
          <p:cNvPr id="151556" name="AutoShape 4"/>
          <p:cNvSpPr>
            <a:spLocks noChangeArrowheads="1"/>
          </p:cNvSpPr>
          <p:nvPr/>
        </p:nvSpPr>
        <p:spPr bwMode="auto">
          <a:xfrm>
            <a:off x="537209" y="5017042"/>
            <a:ext cx="8334375" cy="671046"/>
          </a:xfrm>
          <a:prstGeom prst="roundRect">
            <a:avLst>
              <a:gd name="adj" fmla="val 521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800000"/>
                </a:solidFill>
                <a:prstDash val="sysDot"/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Aft>
                <a:spcPct val="25000"/>
              </a:spcAft>
            </a:pPr>
            <a:r>
              <a:rPr lang="zh-CN" altLang="en-US" b="1" dirty="0">
                <a:solidFill>
                  <a:srgbClr val="0000FF"/>
                </a:solidFill>
                <a:latin typeface="Arial" panose="020B0604020202020204" pitchFamily="34" charset="0"/>
              </a:rPr>
              <a:t>注意：</a:t>
            </a:r>
            <a:r>
              <a:rPr lang="zh-CN" altLang="en-US" dirty="0">
                <a:latin typeface="Arial" panose="020B0604020202020204" pitchFamily="34" charset="0"/>
              </a:rPr>
              <a:t>在判断两个表达式是否相等时，一定要用两个等于号“＝＝”，而不能用一个等于号“＝”，后者表示赋值。</a:t>
            </a:r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515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6" grpId="0" bldLvl="0" animBg="1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46405" y="-215153"/>
            <a:ext cx="7886700" cy="1325563"/>
          </a:xfrm>
        </p:spPr>
        <p:txBody>
          <a:bodyPr/>
          <a:lstStyle/>
          <a:p>
            <a:r>
              <a:rPr lang="zh-CN" altLang="en-US" sz="3200" b="1" dirty="0">
                <a:solidFill>
                  <a:schemeClr val="accent5"/>
                </a:solidFill>
              </a:rPr>
              <a:t>2. 关系表达式</a:t>
            </a:r>
            <a:endParaRPr lang="zh-CN" altLang="en-US" sz="3200" b="1" dirty="0">
              <a:solidFill>
                <a:schemeClr val="accent5"/>
              </a:solidFill>
            </a:endParaRP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5779" y="1452282"/>
            <a:ext cx="8331200" cy="1447800"/>
          </a:xfrm>
        </p:spPr>
        <p:txBody>
          <a:bodyPr/>
          <a:lstStyle/>
          <a:p>
            <a:r>
              <a:rPr lang="zh-CN" altLang="en-US" dirty="0"/>
              <a:t>用关系运算符将两个表达式连接起来的式子，称为关系表达式。关系表达式的一般形式可以表示为：</a:t>
            </a:r>
            <a:endParaRPr lang="zh-CN" altLang="en-US" dirty="0"/>
          </a:p>
        </p:txBody>
      </p:sp>
      <p:sp>
        <p:nvSpPr>
          <p:cNvPr id="178180" name="AutoShape 4"/>
          <p:cNvSpPr>
            <a:spLocks noChangeArrowheads="1"/>
          </p:cNvSpPr>
          <p:nvPr/>
        </p:nvSpPr>
        <p:spPr bwMode="auto">
          <a:xfrm>
            <a:off x="2437448" y="2734236"/>
            <a:ext cx="4876800" cy="475058"/>
          </a:xfrm>
          <a:prstGeom prst="parallelogram">
            <a:avLst>
              <a:gd name="adj" fmla="val 28158"/>
            </a:avLst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kumimoji="0" lang="zh-CN" altLang="en-US" b="1" i="1" dirty="0">
                <a:latin typeface="Arial" panose="020B0604020202020204" pitchFamily="34" charset="0"/>
              </a:rPr>
              <a:t>表达式 关系运算符 表达式</a:t>
            </a:r>
            <a:endParaRPr kumimoji="0" lang="zh-CN" altLang="en-US" b="1" i="1" dirty="0">
              <a:latin typeface="Arial" panose="020B0604020202020204" pitchFamily="34" charset="0"/>
            </a:endParaRPr>
          </a:p>
        </p:txBody>
      </p:sp>
      <p:sp>
        <p:nvSpPr>
          <p:cNvPr id="178181" name="AutoShape 5"/>
          <p:cNvSpPr>
            <a:spLocks noChangeArrowheads="1"/>
          </p:cNvSpPr>
          <p:nvPr/>
        </p:nvSpPr>
        <p:spPr bwMode="auto">
          <a:xfrm>
            <a:off x="904717" y="3629586"/>
            <a:ext cx="7942262" cy="671046"/>
          </a:xfrm>
          <a:prstGeom prst="roundRect">
            <a:avLst>
              <a:gd name="adj" fmla="val 521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800000"/>
                </a:solidFill>
                <a:prstDash val="sysDot"/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Aft>
                <a:spcPct val="25000"/>
              </a:spcAft>
            </a:pPr>
            <a:r>
              <a:rPr lang="zh-CN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关系表达式的值是逻辑型数据</a:t>
            </a:r>
            <a:r>
              <a:rPr lang="en-US" altLang="zh-CN" dirty="0">
                <a:latin typeface="Arial" panose="020B0604020202020204" pitchFamily="34" charset="0"/>
              </a:rPr>
              <a:t>(</a:t>
            </a:r>
            <a:r>
              <a:rPr lang="zh-CN" altLang="en-US" dirty="0">
                <a:latin typeface="Arial" panose="020B0604020202020204" pitchFamily="34" charset="0"/>
              </a:rPr>
              <a:t>详见</a:t>
            </a:r>
            <a:r>
              <a:rPr lang="en-US" altLang="zh-CN" dirty="0">
                <a:latin typeface="Arial" panose="020B0604020202020204" pitchFamily="34" charset="0"/>
              </a:rPr>
              <a:t>1.3.5)</a:t>
            </a:r>
            <a:r>
              <a:rPr lang="zh-CN" altLang="en-US" dirty="0">
                <a:latin typeface="Arial" panose="020B0604020202020204" pitchFamily="34" charset="0"/>
              </a:rPr>
              <a:t>，其值只有两种：</a:t>
            </a:r>
            <a:r>
              <a:rPr lang="en-US" altLang="zh-CN" dirty="0">
                <a:latin typeface="Arial" panose="020B0604020202020204" pitchFamily="34" charset="0"/>
              </a:rPr>
              <a:t>0</a:t>
            </a:r>
            <a:r>
              <a:rPr lang="zh-CN" altLang="en-US" dirty="0">
                <a:latin typeface="Arial" panose="020B0604020202020204" pitchFamily="34" charset="0"/>
              </a:rPr>
              <a:t>或者</a:t>
            </a:r>
            <a:r>
              <a:rPr lang="en-US" altLang="zh-CN" dirty="0">
                <a:latin typeface="Arial" panose="020B0604020202020204" pitchFamily="34" charset="0"/>
              </a:rPr>
              <a:t>1</a:t>
            </a:r>
            <a:r>
              <a:rPr lang="zh-CN" altLang="en-US" dirty="0">
                <a:latin typeface="Arial" panose="020B0604020202020204" pitchFamily="34" charset="0"/>
              </a:rPr>
              <a:t>。</a:t>
            </a:r>
            <a:r>
              <a:rPr lang="en-US" altLang="zh-CN" dirty="0">
                <a:latin typeface="Arial" panose="020B0604020202020204" pitchFamily="34" charset="0"/>
              </a:rPr>
              <a:t>0</a:t>
            </a:r>
            <a:r>
              <a:rPr lang="zh-CN" altLang="en-US" dirty="0">
                <a:latin typeface="Arial" panose="020B0604020202020204" pitchFamily="34" charset="0"/>
              </a:rPr>
              <a:t>代表关系判断不成立，</a:t>
            </a:r>
            <a:r>
              <a:rPr lang="en-US" altLang="zh-CN" dirty="0">
                <a:latin typeface="Arial" panose="020B0604020202020204" pitchFamily="34" charset="0"/>
              </a:rPr>
              <a:t>1</a:t>
            </a:r>
            <a:r>
              <a:rPr lang="zh-CN" altLang="en-US" dirty="0">
                <a:latin typeface="Arial" panose="020B0604020202020204" pitchFamily="34" charset="0"/>
              </a:rPr>
              <a:t>代表关系判断成立。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78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0" grpId="0" animBg="1" autoUpdateAnimBg="0" build="p"/>
      <p:bldP spid="178181" grpId="0" bldLvl="0" animBg="1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29553" y="-269575"/>
            <a:ext cx="7886700" cy="1325563"/>
          </a:xfrm>
        </p:spPr>
        <p:txBody>
          <a:bodyPr>
            <a:normAutofit/>
          </a:bodyPr>
          <a:lstStyle/>
          <a:p>
            <a:pPr algn="l">
              <a:buClrTx/>
              <a:buSzTx/>
              <a:buFontTx/>
            </a:pPr>
            <a:r>
              <a:rPr lang="en-US" altLang="zh-CN" sz="3200" b="1" dirty="0">
                <a:solidFill>
                  <a:schemeClr val="accent5"/>
                </a:solidFill>
              </a:rPr>
              <a:t>2.4</a:t>
            </a:r>
            <a:r>
              <a:rPr lang="zh-CN" altLang="en-US" sz="3200" b="1" dirty="0">
                <a:solidFill>
                  <a:schemeClr val="accent5"/>
                </a:solidFill>
              </a:rPr>
              <a:t> 逻辑运算符及逻辑表达式</a:t>
            </a:r>
            <a:endParaRPr lang="zh-CN" altLang="en-US" sz="3200" b="1" dirty="0">
              <a:solidFill>
                <a:schemeClr val="accent5"/>
              </a:solidFill>
            </a:endParaRP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4035" y="1203063"/>
            <a:ext cx="8331200" cy="3429000"/>
          </a:xfrm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zh-CN" altLang="en-US" sz="3200" dirty="0"/>
              <a:t>逻辑型数据</a:t>
            </a:r>
            <a:endParaRPr lang="zh-CN" altLang="en-US" sz="3200" dirty="0"/>
          </a:p>
          <a:p>
            <a:pPr marL="533400" indent="-533400"/>
            <a:r>
              <a:rPr lang="zh-CN" altLang="en-US" dirty="0" smtClean="0"/>
              <a:t>布尔</a:t>
            </a:r>
            <a:r>
              <a:rPr lang="zh-CN" altLang="en-US" dirty="0"/>
              <a:t>型</a:t>
            </a:r>
            <a:r>
              <a:rPr lang="en-US" altLang="zh-CN" dirty="0"/>
              <a:t>(</a:t>
            </a:r>
            <a:r>
              <a:rPr lang="en-US" altLang="zh-CN" dirty="0" err="1"/>
              <a:t>bool</a:t>
            </a:r>
            <a:r>
              <a:rPr lang="en-US" altLang="zh-CN" dirty="0"/>
              <a:t>)</a:t>
            </a:r>
            <a:r>
              <a:rPr lang="zh-CN" altLang="en-US" dirty="0"/>
              <a:t>。</a:t>
            </a:r>
            <a:endParaRPr lang="zh-CN" altLang="en-US" dirty="0"/>
          </a:p>
          <a:p>
            <a:pPr marL="533400" indent="-533400"/>
            <a:r>
              <a:rPr lang="zh-CN" altLang="en-US" dirty="0"/>
              <a:t>逻辑型数据同样有两种形式：</a:t>
            </a:r>
            <a:r>
              <a:rPr lang="zh-CN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常量</a:t>
            </a:r>
            <a:r>
              <a:rPr lang="zh-CN" altLang="en-US" dirty="0"/>
              <a:t>和</a:t>
            </a:r>
            <a:r>
              <a:rPr lang="zh-CN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变量</a:t>
            </a:r>
            <a:r>
              <a:rPr lang="zh-CN" altLang="en-US" dirty="0"/>
              <a:t>。</a:t>
            </a:r>
            <a:endParaRPr lang="zh-CN" altLang="en-US" dirty="0"/>
          </a:p>
          <a:p>
            <a:pPr marL="952500" lvl="1" indent="-495300"/>
            <a:r>
              <a:rPr lang="zh-CN" altLang="en-US" dirty="0"/>
              <a:t>逻辑型常量只有两个，即</a:t>
            </a:r>
            <a:r>
              <a:rPr lang="en-US" altLang="zh-CN" dirty="0"/>
              <a:t>false(</a:t>
            </a:r>
            <a:r>
              <a:rPr lang="zh-CN" altLang="en-US" dirty="0"/>
              <a:t>假</a:t>
            </a:r>
            <a:r>
              <a:rPr lang="en-US" altLang="zh-CN" dirty="0"/>
              <a:t>)</a:t>
            </a:r>
            <a:r>
              <a:rPr lang="zh-CN" altLang="en-US" dirty="0"/>
              <a:t>和</a:t>
            </a:r>
            <a:r>
              <a:rPr lang="en-US" altLang="zh-CN" dirty="0"/>
              <a:t>true(</a:t>
            </a:r>
            <a:r>
              <a:rPr lang="zh-CN" altLang="en-US" dirty="0"/>
              <a:t>真</a:t>
            </a:r>
            <a:r>
              <a:rPr lang="en-US" altLang="zh-CN" dirty="0"/>
              <a:t>)</a:t>
            </a:r>
            <a:r>
              <a:rPr lang="zh-CN" altLang="en-US" dirty="0"/>
              <a:t>。</a:t>
            </a:r>
            <a:endParaRPr lang="zh-CN" altLang="en-US" dirty="0"/>
          </a:p>
          <a:p>
            <a:pPr marL="952500" lvl="1" indent="-495300"/>
            <a:r>
              <a:rPr lang="zh-CN" altLang="en-US" dirty="0"/>
              <a:t>逻辑型变量要用类型标识符</a:t>
            </a:r>
            <a:r>
              <a:rPr lang="en-US" altLang="zh-CN" dirty="0" err="1"/>
              <a:t>bool</a:t>
            </a:r>
            <a:r>
              <a:rPr lang="zh-CN" altLang="en-US" dirty="0"/>
              <a:t>来定义，它的值只能是</a:t>
            </a:r>
            <a:r>
              <a:rPr lang="en-US" altLang="zh-CN" dirty="0"/>
              <a:t>true</a:t>
            </a:r>
            <a:r>
              <a:rPr lang="zh-CN" altLang="en-US" dirty="0"/>
              <a:t>和</a:t>
            </a:r>
            <a:r>
              <a:rPr lang="en-US" altLang="zh-CN" dirty="0"/>
              <a:t>false</a:t>
            </a:r>
            <a:r>
              <a:rPr lang="zh-CN" altLang="en-US" dirty="0"/>
              <a:t>之一。</a:t>
            </a:r>
            <a:endParaRPr lang="zh-CN" altLang="en-US" dirty="0"/>
          </a:p>
        </p:txBody>
      </p:sp>
      <p:sp>
        <p:nvSpPr>
          <p:cNvPr id="152580" name="AutoShape 4"/>
          <p:cNvSpPr>
            <a:spLocks noChangeArrowheads="1"/>
          </p:cNvSpPr>
          <p:nvPr/>
        </p:nvSpPr>
        <p:spPr bwMode="auto">
          <a:xfrm>
            <a:off x="381635" y="3887096"/>
            <a:ext cx="8305800" cy="1676400"/>
          </a:xfrm>
          <a:prstGeom prst="horizontalScroll">
            <a:avLst>
              <a:gd name="adj" fmla="val 12190"/>
            </a:avLst>
          </a:prstGeom>
          <a:solidFill>
            <a:schemeClr val="bg1"/>
          </a:solidFill>
          <a:ln w="2540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000" anchor="ctr"/>
          <a:lstStyle/>
          <a:p>
            <a:pPr algn="l" eaLnBrk="1" hangingPunct="1">
              <a:spcBef>
                <a:spcPct val="20000"/>
              </a:spcBef>
            </a:pPr>
            <a:r>
              <a:rPr lang="en-US" altLang="zh-CN">
                <a:solidFill>
                  <a:srgbClr val="008000"/>
                </a:solidFill>
                <a:latin typeface="Arial" panose="020B0604020202020204" pitchFamily="34" charset="0"/>
              </a:rPr>
              <a:t>//</a:t>
            </a:r>
            <a:r>
              <a:rPr lang="zh-CN" altLang="en-US">
                <a:solidFill>
                  <a:srgbClr val="008000"/>
                </a:solidFill>
                <a:latin typeface="Arial" panose="020B0604020202020204" pitchFamily="34" charset="0"/>
              </a:rPr>
              <a:t>定义逻辑变量</a:t>
            </a:r>
            <a:r>
              <a:rPr lang="en-US" altLang="zh-CN">
                <a:solidFill>
                  <a:srgbClr val="008000"/>
                </a:solidFill>
                <a:latin typeface="Arial" panose="020B0604020202020204" pitchFamily="34" charset="0"/>
              </a:rPr>
              <a:t>found</a:t>
            </a:r>
            <a:r>
              <a:rPr lang="zh-CN" altLang="en-US">
                <a:solidFill>
                  <a:srgbClr val="008000"/>
                </a:solidFill>
                <a:latin typeface="Arial" panose="020B0604020202020204" pitchFamily="34" charset="0"/>
              </a:rPr>
              <a:t>和</a:t>
            </a:r>
            <a:r>
              <a:rPr lang="en-US" altLang="zh-CN">
                <a:solidFill>
                  <a:srgbClr val="008000"/>
                </a:solidFill>
                <a:latin typeface="Arial" panose="020B0604020202020204" pitchFamily="34" charset="0"/>
              </a:rPr>
              <a:t>flag</a:t>
            </a:r>
            <a:r>
              <a:rPr lang="zh-CN" altLang="en-US">
                <a:solidFill>
                  <a:srgbClr val="008000"/>
                </a:solidFill>
                <a:latin typeface="Arial" panose="020B0604020202020204" pitchFamily="34" charset="0"/>
              </a:rPr>
              <a:t>，并使</a:t>
            </a:r>
            <a:r>
              <a:rPr lang="en-US" altLang="zh-CN">
                <a:solidFill>
                  <a:srgbClr val="008000"/>
                </a:solidFill>
                <a:latin typeface="Arial" panose="020B0604020202020204" pitchFamily="34" charset="0"/>
              </a:rPr>
              <a:t>flag</a:t>
            </a:r>
            <a:r>
              <a:rPr lang="zh-CN" altLang="en-US">
                <a:solidFill>
                  <a:srgbClr val="008000"/>
                </a:solidFill>
                <a:latin typeface="Arial" panose="020B0604020202020204" pitchFamily="34" charset="0"/>
              </a:rPr>
              <a:t>的初值为</a:t>
            </a:r>
            <a:r>
              <a:rPr lang="en-US" altLang="zh-CN">
                <a:solidFill>
                  <a:srgbClr val="008000"/>
                </a:solidFill>
                <a:latin typeface="Arial" panose="020B0604020202020204" pitchFamily="34" charset="0"/>
              </a:rPr>
              <a:t>false</a:t>
            </a:r>
            <a:endParaRPr lang="en-US" altLang="zh-CN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algn="l" eaLnBrk="1" hangingPunct="1">
              <a:spcBef>
                <a:spcPct val="20000"/>
              </a:spcBef>
            </a:pPr>
            <a:r>
              <a:rPr lang="en-US" altLang="zh-CN">
                <a:solidFill>
                  <a:srgbClr val="0000FF"/>
                </a:solidFill>
                <a:latin typeface="Arial" panose="020B0604020202020204" pitchFamily="34" charset="0"/>
              </a:rPr>
              <a:t>bool</a:t>
            </a:r>
            <a:r>
              <a:rPr lang="en-US" altLang="zh-CN">
                <a:latin typeface="Arial" panose="020B0604020202020204" pitchFamily="34" charset="0"/>
              </a:rPr>
              <a:t> found, flag = </a:t>
            </a:r>
            <a:r>
              <a:rPr lang="en-US" altLang="zh-CN">
                <a:solidFill>
                  <a:srgbClr val="0000FF"/>
                </a:solidFill>
                <a:latin typeface="Arial" panose="020B0604020202020204" pitchFamily="34" charset="0"/>
              </a:rPr>
              <a:t>false</a:t>
            </a:r>
            <a:r>
              <a:rPr lang="en-US" altLang="zh-CN">
                <a:latin typeface="Arial" panose="020B0604020202020204" pitchFamily="34" charset="0"/>
              </a:rPr>
              <a:t>;</a:t>
            </a:r>
            <a:endParaRPr lang="en-US" altLang="zh-CN">
              <a:latin typeface="Arial" panose="020B0604020202020204" pitchFamily="34" charset="0"/>
            </a:endParaRPr>
          </a:p>
          <a:p>
            <a:pPr algn="l" eaLnBrk="1" hangingPunct="1">
              <a:spcBef>
                <a:spcPct val="20000"/>
              </a:spcBef>
            </a:pPr>
            <a:r>
              <a:rPr lang="en-US" altLang="zh-CN">
                <a:latin typeface="Arial" panose="020B0604020202020204" pitchFamily="34" charset="0"/>
              </a:rPr>
              <a:t>found = </a:t>
            </a:r>
            <a:r>
              <a:rPr lang="en-US" altLang="zh-CN">
                <a:solidFill>
                  <a:srgbClr val="0000FF"/>
                </a:solidFill>
                <a:latin typeface="Arial" panose="020B0604020202020204" pitchFamily="34" charset="0"/>
              </a:rPr>
              <a:t>true</a:t>
            </a:r>
            <a:r>
              <a:rPr lang="en-US" altLang="zh-CN">
                <a:latin typeface="Arial" panose="020B0604020202020204" pitchFamily="34" charset="0"/>
              </a:rPr>
              <a:t>;		</a:t>
            </a:r>
            <a:r>
              <a:rPr lang="en-US" altLang="zh-CN">
                <a:solidFill>
                  <a:srgbClr val="008000"/>
                </a:solidFill>
                <a:latin typeface="Arial" panose="020B0604020202020204" pitchFamily="34" charset="0"/>
              </a:rPr>
              <a:t>//</a:t>
            </a:r>
            <a:r>
              <a:rPr lang="zh-CN" altLang="en-US">
                <a:solidFill>
                  <a:srgbClr val="008000"/>
                </a:solidFill>
                <a:latin typeface="Arial" panose="020B0604020202020204" pitchFamily="34" charset="0"/>
              </a:rPr>
              <a:t>将逻辑常量</a:t>
            </a:r>
            <a:r>
              <a:rPr lang="en-US" altLang="zh-CN">
                <a:solidFill>
                  <a:srgbClr val="008000"/>
                </a:solidFill>
                <a:latin typeface="Arial" panose="020B0604020202020204" pitchFamily="34" charset="0"/>
              </a:rPr>
              <a:t>true</a:t>
            </a:r>
            <a:r>
              <a:rPr lang="zh-CN" altLang="en-US">
                <a:solidFill>
                  <a:srgbClr val="008000"/>
                </a:solidFill>
                <a:latin typeface="Arial" panose="020B0604020202020204" pitchFamily="34" charset="0"/>
              </a:rPr>
              <a:t>赋给逻辑变量</a:t>
            </a:r>
            <a:r>
              <a:rPr lang="en-US" altLang="zh-CN">
                <a:solidFill>
                  <a:srgbClr val="008000"/>
                </a:solidFill>
                <a:latin typeface="Arial" panose="020B0604020202020204" pitchFamily="34" charset="0"/>
              </a:rPr>
              <a:t>found</a:t>
            </a:r>
            <a:endParaRPr lang="en-US" altLang="zh-CN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sp>
        <p:nvSpPr>
          <p:cNvPr id="152581" name="AutoShape 5"/>
          <p:cNvSpPr>
            <a:spLocks noChangeArrowheads="1"/>
          </p:cNvSpPr>
          <p:nvPr/>
        </p:nvSpPr>
        <p:spPr bwMode="auto">
          <a:xfrm>
            <a:off x="534035" y="5486400"/>
            <a:ext cx="8334375" cy="682486"/>
          </a:xfrm>
          <a:prstGeom prst="roundRect">
            <a:avLst>
              <a:gd name="adj" fmla="val 521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800000"/>
                </a:solidFill>
                <a:prstDash val="sysDot"/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Aft>
                <a:spcPct val="25000"/>
              </a:spcAft>
            </a:pPr>
            <a:r>
              <a:rPr lang="zh-CN" altLang="en-US" b="1">
                <a:solidFill>
                  <a:srgbClr val="0000FF"/>
                </a:solidFill>
                <a:latin typeface="Arial" panose="020B0604020202020204" pitchFamily="34" charset="0"/>
              </a:rPr>
              <a:t>注意：</a:t>
            </a:r>
            <a:r>
              <a:rPr lang="zh-CN" altLang="en-US">
                <a:latin typeface="Arial" panose="020B0604020202020204" pitchFamily="34" charset="0"/>
              </a:rPr>
              <a:t>编译系统在处理逻辑型数据时，将</a:t>
            </a:r>
            <a:r>
              <a:rPr lang="en-US" altLang="zh-CN">
                <a:solidFill>
                  <a:srgbClr val="0000FF"/>
                </a:solidFill>
                <a:latin typeface="Arial" panose="020B0604020202020204" pitchFamily="34" charset="0"/>
              </a:rPr>
              <a:t>false</a:t>
            </a:r>
            <a:r>
              <a:rPr lang="zh-CN" altLang="en-US">
                <a:latin typeface="Arial" panose="020B0604020202020204" pitchFamily="34" charset="0"/>
              </a:rPr>
              <a:t>处理为</a:t>
            </a:r>
            <a:r>
              <a:rPr lang="en-US" altLang="zh-CN">
                <a:latin typeface="Arial" panose="020B0604020202020204" pitchFamily="34" charset="0"/>
              </a:rPr>
              <a:t>0</a:t>
            </a:r>
            <a:r>
              <a:rPr lang="zh-CN" altLang="en-US">
                <a:latin typeface="Arial" panose="020B0604020202020204" pitchFamily="34" charset="0"/>
              </a:rPr>
              <a:t>，将</a:t>
            </a:r>
            <a:r>
              <a:rPr lang="en-US" altLang="zh-CN">
                <a:solidFill>
                  <a:srgbClr val="0000FF"/>
                </a:solidFill>
                <a:latin typeface="Arial" panose="020B0604020202020204" pitchFamily="34" charset="0"/>
              </a:rPr>
              <a:t>true</a:t>
            </a:r>
            <a:r>
              <a:rPr lang="zh-CN" altLang="en-US">
                <a:latin typeface="Arial" panose="020B0604020202020204" pitchFamily="34" charset="0"/>
              </a:rPr>
              <a:t>处理为</a:t>
            </a:r>
            <a:r>
              <a:rPr lang="en-US" altLang="zh-CN">
                <a:latin typeface="Arial" panose="020B0604020202020204" pitchFamily="34" charset="0"/>
              </a:rPr>
              <a:t>1</a:t>
            </a:r>
            <a:r>
              <a:rPr lang="zh-CN" altLang="en-US">
                <a:latin typeface="Arial" panose="020B0604020202020204" pitchFamily="34" charset="0"/>
              </a:rPr>
              <a:t>，在内存中占一个字节，而不是将字符串“</a:t>
            </a:r>
            <a:r>
              <a:rPr lang="en-US" altLang="zh-CN">
                <a:latin typeface="Arial" panose="020B0604020202020204" pitchFamily="34" charset="0"/>
              </a:rPr>
              <a:t>false”</a:t>
            </a:r>
            <a:r>
              <a:rPr lang="zh-CN" altLang="en-US">
                <a:latin typeface="Arial" panose="020B0604020202020204" pitchFamily="34" charset="0"/>
              </a:rPr>
              <a:t>和“</a:t>
            </a:r>
            <a:r>
              <a:rPr lang="en-US" altLang="zh-CN">
                <a:latin typeface="Arial" panose="020B0604020202020204" pitchFamily="34" charset="0"/>
              </a:rPr>
              <a:t>true”</a:t>
            </a:r>
            <a:r>
              <a:rPr lang="zh-CN" altLang="en-US">
                <a:latin typeface="Arial" panose="020B0604020202020204" pitchFamily="34" charset="0"/>
              </a:rPr>
              <a:t>存放在内存中。</a:t>
            </a:r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25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525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0" grpId="0" bldLvl="0" animBg="1" autoUpdateAnimBg="0"/>
      <p:bldP spid="152581" grpId="0" bldLvl="0" animBg="1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97012" y="-172122"/>
            <a:ext cx="7886700" cy="1325563"/>
          </a:xfrm>
        </p:spPr>
        <p:txBody>
          <a:bodyPr/>
          <a:lstStyle/>
          <a:p>
            <a:r>
              <a:rPr lang="zh-CN" altLang="en-US" sz="3200" b="1" dirty="0">
                <a:solidFill>
                  <a:schemeClr val="accent5"/>
                </a:solidFill>
              </a:rPr>
              <a:t>2. 逻辑运算符</a:t>
            </a:r>
            <a:endParaRPr lang="zh-CN" altLang="en-US" sz="3200" b="1" dirty="0">
              <a:solidFill>
                <a:schemeClr val="accent5"/>
              </a:solidFill>
            </a:endParaRP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逻辑运算符用于数据的逻辑操作，可以将多个关系表达式组合成复杂的关系判断。</a:t>
            </a:r>
            <a:endParaRPr lang="zh-CN" altLang="en-US"/>
          </a:p>
          <a:p>
            <a:r>
              <a:rPr lang="zh-CN" altLang="en-US"/>
              <a:t>逻辑运算符包括</a:t>
            </a:r>
            <a:r>
              <a:rPr lang="en-US" altLang="zh-CN"/>
              <a:t>3</a:t>
            </a:r>
            <a:r>
              <a:rPr lang="zh-CN" altLang="en-US"/>
              <a:t>种：</a:t>
            </a:r>
            <a:endParaRPr lang="zh-CN" altLang="en-US"/>
          </a:p>
          <a:p>
            <a:pPr lvl="1"/>
            <a:r>
              <a:rPr lang="zh-CN" altLang="en-US"/>
              <a:t>逻辑“与”</a:t>
            </a:r>
            <a:r>
              <a:rPr lang="en-US" altLang="zh-CN"/>
              <a:t>(</a:t>
            </a:r>
            <a:r>
              <a:rPr lang="zh-CN" altLang="en-US"/>
              <a:t>＆＆</a:t>
            </a:r>
            <a:r>
              <a:rPr lang="en-US" altLang="zh-CN"/>
              <a:t>)</a:t>
            </a:r>
            <a:r>
              <a:rPr lang="zh-CN" altLang="en-US"/>
              <a:t>；</a:t>
            </a:r>
            <a:endParaRPr lang="zh-CN" altLang="en-US"/>
          </a:p>
          <a:p>
            <a:pPr lvl="1"/>
            <a:r>
              <a:rPr lang="zh-CN" altLang="en-US"/>
              <a:t>逻辑“或”</a:t>
            </a:r>
            <a:r>
              <a:rPr lang="en-US" altLang="zh-CN"/>
              <a:t>(‖)</a:t>
            </a:r>
            <a:r>
              <a:rPr lang="zh-CN" altLang="en-US"/>
              <a:t>；</a:t>
            </a:r>
            <a:endParaRPr lang="zh-CN" altLang="en-US"/>
          </a:p>
          <a:p>
            <a:pPr lvl="1"/>
            <a:r>
              <a:rPr lang="zh-CN" altLang="en-US"/>
              <a:t>逻辑“非”</a:t>
            </a:r>
            <a:r>
              <a:rPr lang="en-US" altLang="zh-CN"/>
              <a:t>(!) </a:t>
            </a:r>
            <a:r>
              <a:rPr lang="zh-CN" altLang="en-US"/>
              <a:t>。</a:t>
            </a:r>
            <a:endParaRPr lang="zh-CN" altLang="en-US"/>
          </a:p>
          <a:p>
            <a:pPr lvl="1">
              <a:buFont typeface="Wingdings" panose="05000000000000000000" pitchFamily="2" charset="2"/>
              <a:buNone/>
            </a:pPr>
            <a:r>
              <a:rPr lang="zh-CN" altLang="en-US"/>
              <a:t>前两者是双目运算符，第三个是单目运算符。</a:t>
            </a:r>
            <a:endParaRPr lang="zh-CN" altLang="en-US"/>
          </a:p>
        </p:txBody>
      </p:sp>
      <p:sp>
        <p:nvSpPr>
          <p:cNvPr id="174084" name="AutoShape 4"/>
          <p:cNvSpPr>
            <a:spLocks noChangeArrowheads="1"/>
          </p:cNvSpPr>
          <p:nvPr/>
        </p:nvSpPr>
        <p:spPr bwMode="auto">
          <a:xfrm>
            <a:off x="2656523" y="4719638"/>
            <a:ext cx="3135312" cy="538888"/>
          </a:xfrm>
          <a:prstGeom prst="roundRect">
            <a:avLst>
              <a:gd name="adj" fmla="val 5213"/>
            </a:avLst>
          </a:prstGeom>
          <a:noFill/>
          <a:ln w="19050" cap="rnd">
            <a:solidFill>
              <a:srgbClr val="80000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Aft>
                <a:spcPct val="25000"/>
              </a:spcAft>
            </a:pPr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&amp;	ampersand</a:t>
            </a:r>
            <a:endParaRPr lang="en-US" altLang="zh-CN" sz="2800" b="1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740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4" grpId="0" bldLvl="0" animBg="1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3" name="AutoShape 5"/>
          <p:cNvSpPr>
            <a:spLocks noChangeArrowheads="1"/>
          </p:cNvSpPr>
          <p:nvPr/>
        </p:nvSpPr>
        <p:spPr bwMode="auto">
          <a:xfrm>
            <a:off x="518795" y="3055937"/>
            <a:ext cx="8227807" cy="1333387"/>
          </a:xfrm>
          <a:prstGeom prst="roundRect">
            <a:avLst>
              <a:gd name="adj" fmla="val 5213"/>
            </a:avLst>
          </a:prstGeom>
          <a:noFill/>
          <a:ln w="19050" cap="rnd">
            <a:solidFill>
              <a:srgbClr val="80000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Aft>
                <a:spcPct val="25000"/>
              </a:spcAft>
            </a:pPr>
            <a:r>
              <a:rPr lang="zh-CN" altLang="en-US" b="1">
                <a:solidFill>
                  <a:srgbClr val="0000FF"/>
                </a:solidFill>
                <a:latin typeface="Arial" panose="020B0604020202020204" pitchFamily="34" charset="0"/>
              </a:rPr>
              <a:t>逻辑“与”</a:t>
            </a:r>
            <a:r>
              <a:rPr lang="en-US" altLang="zh-CN" b="1">
                <a:solidFill>
                  <a:srgbClr val="0000FF"/>
                </a:solidFill>
                <a:latin typeface="Arial" panose="020B0604020202020204" pitchFamily="34" charset="0"/>
              </a:rPr>
              <a:t>(</a:t>
            </a:r>
            <a:r>
              <a:rPr lang="zh-CN" altLang="en-US" b="1">
                <a:solidFill>
                  <a:srgbClr val="0000FF"/>
                </a:solidFill>
                <a:latin typeface="Arial" panose="020B0604020202020204" pitchFamily="34" charset="0"/>
              </a:rPr>
              <a:t>＆＆</a:t>
            </a:r>
            <a:r>
              <a:rPr lang="en-US" altLang="zh-CN" b="1">
                <a:solidFill>
                  <a:srgbClr val="0000FF"/>
                </a:solidFill>
                <a:latin typeface="Arial" panose="020B0604020202020204" pitchFamily="34" charset="0"/>
              </a:rPr>
              <a:t>)</a:t>
            </a:r>
            <a:r>
              <a:rPr lang="zh-CN" altLang="en-US" b="1">
                <a:solidFill>
                  <a:srgbClr val="0000FF"/>
                </a:solidFill>
                <a:latin typeface="Arial" panose="020B0604020202020204" pitchFamily="34" charset="0"/>
              </a:rPr>
              <a:t>运算</a:t>
            </a:r>
            <a:r>
              <a:rPr lang="zh-CN" altLang="en-US">
                <a:latin typeface="Arial" panose="020B0604020202020204" pitchFamily="34" charset="0"/>
              </a:rPr>
              <a:t>：当且仅当表达式</a:t>
            </a:r>
            <a:r>
              <a:rPr lang="en-US" altLang="zh-CN">
                <a:latin typeface="Arial" panose="020B0604020202020204" pitchFamily="34" charset="0"/>
              </a:rPr>
              <a:t>exp1</a:t>
            </a:r>
            <a:r>
              <a:rPr lang="zh-CN" altLang="en-US">
                <a:latin typeface="Arial" panose="020B0604020202020204" pitchFamily="34" charset="0"/>
              </a:rPr>
              <a:t>和表达式</a:t>
            </a:r>
            <a:r>
              <a:rPr lang="en-US" altLang="zh-CN">
                <a:latin typeface="Arial" panose="020B0604020202020204" pitchFamily="34" charset="0"/>
              </a:rPr>
              <a:t>exp2</a:t>
            </a:r>
            <a:r>
              <a:rPr lang="zh-CN" altLang="en-US">
                <a:latin typeface="Arial" panose="020B0604020202020204" pitchFamily="34" charset="0"/>
              </a:rPr>
              <a:t>的值都为真</a:t>
            </a:r>
            <a:r>
              <a:rPr lang="en-US" altLang="zh-CN">
                <a:latin typeface="Arial" panose="020B0604020202020204" pitchFamily="34" charset="0"/>
              </a:rPr>
              <a:t>(</a:t>
            </a:r>
            <a:r>
              <a:rPr lang="zh-CN" altLang="en-US">
                <a:latin typeface="Arial" panose="020B0604020202020204" pitchFamily="34" charset="0"/>
              </a:rPr>
              <a:t>非</a:t>
            </a:r>
            <a:r>
              <a:rPr lang="en-US" altLang="zh-CN">
                <a:latin typeface="Arial" panose="020B0604020202020204" pitchFamily="34" charset="0"/>
              </a:rPr>
              <a:t>0)</a:t>
            </a:r>
            <a:r>
              <a:rPr lang="zh-CN" altLang="en-US">
                <a:latin typeface="Arial" panose="020B0604020202020204" pitchFamily="34" charset="0"/>
              </a:rPr>
              <a:t>时，“</a:t>
            </a:r>
            <a:r>
              <a:rPr lang="en-US" altLang="zh-CN">
                <a:latin typeface="Arial" panose="020B0604020202020204" pitchFamily="34" charset="0"/>
              </a:rPr>
              <a:t>exp1</a:t>
            </a:r>
            <a:r>
              <a:rPr lang="zh-CN" altLang="en-US">
                <a:latin typeface="Arial" panose="020B0604020202020204" pitchFamily="34" charset="0"/>
              </a:rPr>
              <a:t>＆＆</a:t>
            </a:r>
            <a:r>
              <a:rPr lang="en-US" altLang="zh-CN">
                <a:latin typeface="Arial" panose="020B0604020202020204" pitchFamily="34" charset="0"/>
              </a:rPr>
              <a:t>exp2”</a:t>
            </a:r>
            <a:r>
              <a:rPr lang="zh-CN" altLang="en-US">
                <a:latin typeface="Arial" panose="020B0604020202020204" pitchFamily="34" charset="0"/>
              </a:rPr>
              <a:t>的结果才为真，其他情况，“</a:t>
            </a:r>
            <a:r>
              <a:rPr lang="en-US" altLang="zh-CN">
                <a:latin typeface="Arial" panose="020B0604020202020204" pitchFamily="34" charset="0"/>
              </a:rPr>
              <a:t>exp1</a:t>
            </a:r>
            <a:r>
              <a:rPr lang="zh-CN" altLang="en-US">
                <a:latin typeface="Arial" panose="020B0604020202020204" pitchFamily="34" charset="0"/>
              </a:rPr>
              <a:t>＆＆</a:t>
            </a:r>
            <a:r>
              <a:rPr lang="en-US" altLang="zh-CN">
                <a:latin typeface="Arial" panose="020B0604020202020204" pitchFamily="34" charset="0"/>
              </a:rPr>
              <a:t>exp2”</a:t>
            </a:r>
            <a:r>
              <a:rPr lang="zh-CN" altLang="en-US">
                <a:latin typeface="Arial" panose="020B0604020202020204" pitchFamily="34" charset="0"/>
              </a:rPr>
              <a:t>的结果均为假。</a:t>
            </a:r>
            <a:endParaRPr lang="zh-CN" altLang="en-US">
              <a:latin typeface="Arial" panose="020B0604020202020204" pitchFamily="34" charset="0"/>
            </a:endParaRPr>
          </a:p>
          <a:p>
            <a:pPr algn="l">
              <a:spcAft>
                <a:spcPct val="25000"/>
              </a:spcAft>
            </a:pPr>
            <a:r>
              <a:rPr lang="zh-CN" altLang="en-US">
                <a:latin typeface="Arial" panose="020B0604020202020204" pitchFamily="34" charset="0"/>
              </a:rPr>
              <a:t>例如，如果</a:t>
            </a:r>
            <a:r>
              <a:rPr lang="en-US" altLang="zh-CN">
                <a:latin typeface="Arial" panose="020B0604020202020204" pitchFamily="34" charset="0"/>
              </a:rPr>
              <a:t>n</a:t>
            </a:r>
            <a:r>
              <a:rPr lang="zh-CN" altLang="en-US">
                <a:latin typeface="Arial" panose="020B0604020202020204" pitchFamily="34" charset="0"/>
              </a:rPr>
              <a:t>的值为</a:t>
            </a:r>
            <a:r>
              <a:rPr lang="en-US" altLang="zh-CN">
                <a:latin typeface="Arial" panose="020B0604020202020204" pitchFamily="34" charset="0"/>
              </a:rPr>
              <a:t>4</a:t>
            </a:r>
            <a:r>
              <a:rPr lang="zh-CN" altLang="en-US">
                <a:latin typeface="Arial" panose="020B0604020202020204" pitchFamily="34" charset="0"/>
              </a:rPr>
              <a:t>，那么“</a:t>
            </a:r>
            <a:r>
              <a:rPr lang="en-US" altLang="zh-CN">
                <a:latin typeface="Arial" panose="020B0604020202020204" pitchFamily="34" charset="0"/>
              </a:rPr>
              <a:t>n&gt;4 </a:t>
            </a:r>
            <a:r>
              <a:rPr lang="zh-CN" altLang="en-US">
                <a:latin typeface="Arial" panose="020B0604020202020204" pitchFamily="34" charset="0"/>
              </a:rPr>
              <a:t>＆＆ </a:t>
            </a:r>
            <a:r>
              <a:rPr lang="en-US" altLang="zh-CN">
                <a:latin typeface="Arial" panose="020B0604020202020204" pitchFamily="34" charset="0"/>
              </a:rPr>
              <a:t>n&lt;5”</a:t>
            </a:r>
            <a:r>
              <a:rPr lang="zh-CN" altLang="en-US">
                <a:latin typeface="Arial" panose="020B0604020202020204" pitchFamily="34" charset="0"/>
              </a:rPr>
              <a:t>的值就是假；“</a:t>
            </a:r>
            <a:r>
              <a:rPr lang="en-US" altLang="zh-CN">
                <a:latin typeface="Arial" panose="020B0604020202020204" pitchFamily="34" charset="0"/>
              </a:rPr>
              <a:t>n&gt;=2 </a:t>
            </a:r>
            <a:r>
              <a:rPr lang="zh-CN" altLang="en-US">
                <a:latin typeface="Arial" panose="020B0604020202020204" pitchFamily="34" charset="0"/>
              </a:rPr>
              <a:t>＆＆ </a:t>
            </a:r>
            <a:r>
              <a:rPr lang="en-US" altLang="zh-CN">
                <a:latin typeface="Arial" panose="020B0604020202020204" pitchFamily="34" charset="0"/>
              </a:rPr>
              <a:t>n&lt;5”</a:t>
            </a:r>
            <a:r>
              <a:rPr lang="zh-CN" altLang="en-US">
                <a:latin typeface="Arial" panose="020B0604020202020204" pitchFamily="34" charset="0"/>
              </a:rPr>
              <a:t>的值就是真。</a:t>
            </a: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76134" name="AutoShape 6"/>
          <p:cNvSpPr>
            <a:spLocks noChangeArrowheads="1"/>
          </p:cNvSpPr>
          <p:nvPr/>
        </p:nvSpPr>
        <p:spPr bwMode="auto">
          <a:xfrm>
            <a:off x="534035" y="4714875"/>
            <a:ext cx="8343900" cy="671628"/>
          </a:xfrm>
          <a:prstGeom prst="roundRect">
            <a:avLst>
              <a:gd name="adj" fmla="val 5213"/>
            </a:avLst>
          </a:prstGeom>
          <a:noFill/>
          <a:ln w="19050" cap="rnd">
            <a:solidFill>
              <a:srgbClr val="80000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Aft>
                <a:spcPct val="25000"/>
              </a:spcAft>
            </a:pPr>
            <a:r>
              <a:rPr lang="zh-CN" altLang="en-US" b="1">
                <a:solidFill>
                  <a:srgbClr val="0000FF"/>
                </a:solidFill>
                <a:latin typeface="Arial" panose="020B0604020202020204" pitchFamily="34" charset="0"/>
              </a:rPr>
              <a:t>逻辑“或”</a:t>
            </a:r>
            <a:r>
              <a:rPr lang="en-US" altLang="zh-CN" b="1">
                <a:solidFill>
                  <a:srgbClr val="0000FF"/>
                </a:solidFill>
                <a:latin typeface="Arial" panose="020B0604020202020204" pitchFamily="34" charset="0"/>
              </a:rPr>
              <a:t>(‖)</a:t>
            </a:r>
            <a:r>
              <a:rPr lang="zh-CN" altLang="en-US" b="1">
                <a:solidFill>
                  <a:srgbClr val="0000FF"/>
                </a:solidFill>
                <a:latin typeface="Arial" panose="020B0604020202020204" pitchFamily="34" charset="0"/>
              </a:rPr>
              <a:t>运算</a:t>
            </a:r>
            <a:r>
              <a:rPr lang="zh-CN" altLang="en-US">
                <a:latin typeface="Arial" panose="020B0604020202020204" pitchFamily="34" charset="0"/>
              </a:rPr>
              <a:t>。例子：如果</a:t>
            </a:r>
            <a:r>
              <a:rPr lang="en-US" altLang="zh-CN">
                <a:latin typeface="Arial" panose="020B0604020202020204" pitchFamily="34" charset="0"/>
              </a:rPr>
              <a:t>n</a:t>
            </a:r>
            <a:r>
              <a:rPr lang="zh-CN" altLang="en-US">
                <a:latin typeface="Arial" panose="020B0604020202020204" pitchFamily="34" charset="0"/>
              </a:rPr>
              <a:t>的值为</a:t>
            </a:r>
            <a:r>
              <a:rPr lang="en-US" altLang="zh-CN">
                <a:latin typeface="Arial" panose="020B0604020202020204" pitchFamily="34" charset="0"/>
              </a:rPr>
              <a:t>4</a:t>
            </a:r>
            <a:r>
              <a:rPr lang="zh-CN" altLang="en-US">
                <a:latin typeface="Arial" panose="020B0604020202020204" pitchFamily="34" charset="0"/>
              </a:rPr>
              <a:t>，那么“</a:t>
            </a:r>
            <a:r>
              <a:rPr lang="en-US" altLang="zh-CN">
                <a:latin typeface="Arial" panose="020B0604020202020204" pitchFamily="34" charset="0"/>
              </a:rPr>
              <a:t>n&gt;4 ‖ n&lt;5”</a:t>
            </a:r>
            <a:r>
              <a:rPr lang="zh-CN" altLang="en-US">
                <a:latin typeface="Arial" panose="020B0604020202020204" pitchFamily="34" charset="0"/>
              </a:rPr>
              <a:t>的值就是真；“</a:t>
            </a:r>
            <a:r>
              <a:rPr lang="en-US" altLang="zh-CN">
                <a:latin typeface="Arial" panose="020B0604020202020204" pitchFamily="34" charset="0"/>
              </a:rPr>
              <a:t>n&lt;=2 ‖ n&gt;5”</a:t>
            </a:r>
            <a:r>
              <a:rPr lang="zh-CN" altLang="en-US">
                <a:latin typeface="Arial" panose="020B0604020202020204" pitchFamily="34" charset="0"/>
              </a:rPr>
              <a:t>的值就是假。</a:t>
            </a: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76135" name="AutoShape 7"/>
          <p:cNvSpPr>
            <a:spLocks noChangeArrowheads="1"/>
          </p:cNvSpPr>
          <p:nvPr/>
        </p:nvSpPr>
        <p:spPr bwMode="auto">
          <a:xfrm>
            <a:off x="534035" y="5930900"/>
            <a:ext cx="8334375" cy="383230"/>
          </a:xfrm>
          <a:prstGeom prst="roundRect">
            <a:avLst>
              <a:gd name="adj" fmla="val 5213"/>
            </a:avLst>
          </a:prstGeom>
          <a:noFill/>
          <a:ln w="19050" cap="rnd">
            <a:solidFill>
              <a:srgbClr val="80000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Aft>
                <a:spcPct val="25000"/>
              </a:spcAft>
            </a:pPr>
            <a:r>
              <a:rPr lang="zh-CN" altLang="en-US" b="1">
                <a:solidFill>
                  <a:srgbClr val="0000FF"/>
                </a:solidFill>
                <a:latin typeface="Arial" panose="020B0604020202020204" pitchFamily="34" charset="0"/>
              </a:rPr>
              <a:t>逻辑“非”</a:t>
            </a:r>
            <a:r>
              <a:rPr lang="en-US" altLang="zh-CN" b="1">
                <a:solidFill>
                  <a:srgbClr val="0000FF"/>
                </a:solidFill>
                <a:latin typeface="Arial" panose="020B0604020202020204" pitchFamily="34" charset="0"/>
              </a:rPr>
              <a:t>( </a:t>
            </a:r>
            <a:r>
              <a:rPr lang="zh-CN" altLang="en-US" b="1">
                <a:solidFill>
                  <a:srgbClr val="0000FF"/>
                </a:solidFill>
                <a:latin typeface="Arial" panose="020B0604020202020204" pitchFamily="34" charset="0"/>
              </a:rPr>
              <a:t>！</a:t>
            </a:r>
            <a:r>
              <a:rPr lang="en-US" altLang="zh-CN" b="1">
                <a:solidFill>
                  <a:srgbClr val="0000FF"/>
                </a:solidFill>
                <a:latin typeface="Arial" panose="020B0604020202020204" pitchFamily="34" charset="0"/>
              </a:rPr>
              <a:t>)</a:t>
            </a:r>
            <a:r>
              <a:rPr lang="zh-CN" altLang="en-US" b="1">
                <a:solidFill>
                  <a:srgbClr val="0000FF"/>
                </a:solidFill>
                <a:latin typeface="Arial" panose="020B0604020202020204" pitchFamily="34" charset="0"/>
              </a:rPr>
              <a:t>运算</a:t>
            </a:r>
            <a:r>
              <a:rPr lang="zh-CN" altLang="en-US">
                <a:latin typeface="Arial" panose="020B0604020202020204" pitchFamily="34" charset="0"/>
              </a:rPr>
              <a:t>。例子：表达式“！</a:t>
            </a:r>
            <a:r>
              <a:rPr lang="en-US" altLang="zh-CN">
                <a:latin typeface="Arial" panose="020B0604020202020204" pitchFamily="34" charset="0"/>
              </a:rPr>
              <a:t>(4&lt;5)”</a:t>
            </a:r>
            <a:r>
              <a:rPr lang="zh-CN" altLang="en-US">
                <a:latin typeface="Arial" panose="020B0604020202020204" pitchFamily="34" charset="0"/>
              </a:rPr>
              <a:t>的值就是假。</a:t>
            </a:r>
            <a:endParaRPr lang="zh-CN" altLang="en-US">
              <a:latin typeface="Arial" panose="020B0604020202020204" pitchFamily="34" charset="0"/>
            </a:endParaRPr>
          </a:p>
        </p:txBody>
      </p:sp>
      <p:pic>
        <p:nvPicPr>
          <p:cNvPr id="176137" name="Picture 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" y="799465"/>
            <a:ext cx="8209280" cy="2019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76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76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76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3" grpId="0" bldLvl="0" animBg="1" autoUpdateAnimBg="0"/>
      <p:bldP spid="176134" grpId="0" bldLvl="0" animBg="1" autoUpdateAnimBg="0"/>
      <p:bldP spid="176135" grpId="0" bldLvl="0" animBg="1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8527" y="-129726"/>
            <a:ext cx="7886700" cy="1325563"/>
          </a:xfrm>
        </p:spPr>
        <p:txBody>
          <a:bodyPr/>
          <a:lstStyle/>
          <a:p>
            <a:pPr algn="l">
              <a:buClrTx/>
              <a:buSzTx/>
              <a:buFontTx/>
            </a:pPr>
            <a:r>
              <a:rPr lang="zh-CN" altLang="en-US" sz="3200" b="1" dirty="0">
                <a:solidFill>
                  <a:schemeClr val="accent5"/>
                </a:solidFill>
              </a:rPr>
              <a:t>3. 逻辑表达式</a:t>
            </a:r>
            <a:endParaRPr lang="zh-CN" altLang="en-US" sz="3200" b="1" dirty="0">
              <a:solidFill>
                <a:schemeClr val="accent5"/>
              </a:solidFill>
            </a:endParaRP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8485" y="1215614"/>
            <a:ext cx="8331200" cy="1143000"/>
          </a:xfrm>
        </p:spPr>
        <p:txBody>
          <a:bodyPr/>
          <a:lstStyle/>
          <a:p>
            <a:r>
              <a:rPr lang="zh-CN" altLang="en-US"/>
              <a:t>将两个关系表达式用逻辑运算符连接起来就成为一个逻辑表达式。其一般形式为：</a:t>
            </a:r>
            <a:endParaRPr lang="zh-CN" altLang="en-US"/>
          </a:p>
        </p:txBody>
      </p:sp>
      <p:sp>
        <p:nvSpPr>
          <p:cNvPr id="175108" name="AutoShape 4"/>
          <p:cNvSpPr>
            <a:spLocks noChangeArrowheads="1"/>
          </p:cNvSpPr>
          <p:nvPr/>
        </p:nvSpPr>
        <p:spPr bwMode="auto">
          <a:xfrm>
            <a:off x="2342216" y="2121049"/>
            <a:ext cx="4876800" cy="475058"/>
          </a:xfrm>
          <a:prstGeom prst="parallelogram">
            <a:avLst>
              <a:gd name="adj" fmla="val 28158"/>
            </a:avLst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kumimoji="0" lang="zh-CN" altLang="en-US" b="1" i="1" dirty="0">
                <a:latin typeface="Arial" panose="020B0604020202020204" pitchFamily="34" charset="0"/>
              </a:rPr>
              <a:t>表达式 逻辑运算符 表达式</a:t>
            </a:r>
            <a:endParaRPr kumimoji="0" lang="zh-CN" altLang="en-US" b="1" i="1" dirty="0">
              <a:latin typeface="Arial" panose="020B0604020202020204" pitchFamily="34" charset="0"/>
            </a:endParaRPr>
          </a:p>
        </p:txBody>
      </p:sp>
      <p:sp>
        <p:nvSpPr>
          <p:cNvPr id="175109" name="AutoShape 5"/>
          <p:cNvSpPr>
            <a:spLocks noChangeArrowheads="1"/>
          </p:cNvSpPr>
          <p:nvPr/>
        </p:nvSpPr>
        <p:spPr bwMode="auto">
          <a:xfrm>
            <a:off x="829310" y="2874963"/>
            <a:ext cx="8316913" cy="924129"/>
          </a:xfrm>
          <a:prstGeom prst="roundRect">
            <a:avLst>
              <a:gd name="adj" fmla="val 521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800000"/>
                </a:solidFill>
                <a:prstDash val="sysDot"/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Aft>
                <a:spcPct val="25000"/>
              </a:spcAft>
            </a:pPr>
            <a:r>
              <a:rPr lang="zh-CN" altLang="en-US">
                <a:latin typeface="Arial" panose="020B0604020202020204" pitchFamily="34" charset="0"/>
              </a:rPr>
              <a:t>注意：数学上的关系式“</a:t>
            </a:r>
            <a:r>
              <a:rPr lang="en-US" altLang="zh-CN">
                <a:latin typeface="Arial" panose="020B0604020202020204" pitchFamily="34" charset="0"/>
              </a:rPr>
              <a:t>3&lt;x&lt;5”</a:t>
            </a:r>
            <a:r>
              <a:rPr lang="zh-CN" altLang="en-US">
                <a:latin typeface="Arial" panose="020B0604020202020204" pitchFamily="34" charset="0"/>
              </a:rPr>
              <a:t>，在</a:t>
            </a:r>
            <a:r>
              <a:rPr lang="en-US" altLang="zh-CN">
                <a:latin typeface="Arial" panose="020B0604020202020204" pitchFamily="34" charset="0"/>
              </a:rPr>
              <a:t>C/C++</a:t>
            </a:r>
            <a:r>
              <a:rPr lang="zh-CN" altLang="en-US">
                <a:latin typeface="Arial" panose="020B0604020202020204" pitchFamily="34" charset="0"/>
              </a:rPr>
              <a:t>语言中要表示成：</a:t>
            </a:r>
            <a:endParaRPr lang="zh-CN" altLang="en-US">
              <a:latin typeface="Arial" panose="020B0604020202020204" pitchFamily="34" charset="0"/>
            </a:endParaRPr>
          </a:p>
          <a:p>
            <a:pPr>
              <a:spcAft>
                <a:spcPct val="25000"/>
              </a:spcAft>
            </a:pP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</a:rPr>
              <a:t>x&gt;3 &amp;&amp; x&lt;5</a:t>
            </a:r>
            <a:endParaRPr lang="en-US" altLang="zh-CN" sz="28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75110" name="AutoShape 6"/>
          <p:cNvSpPr>
            <a:spLocks noChangeArrowheads="1"/>
          </p:cNvSpPr>
          <p:nvPr/>
        </p:nvSpPr>
        <p:spPr bwMode="auto">
          <a:xfrm>
            <a:off x="826135" y="4195763"/>
            <a:ext cx="8083550" cy="1068407"/>
          </a:xfrm>
          <a:prstGeom prst="roundRect">
            <a:avLst>
              <a:gd name="adj" fmla="val 521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800000"/>
                </a:solidFill>
                <a:prstDash val="sysDot"/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Aft>
                <a:spcPct val="25000"/>
              </a:spcAft>
            </a:pPr>
            <a:r>
              <a:rPr lang="zh-CN" altLang="en-U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逻辑表达式的值是一个逻辑值，即为“真”或“假”。</a:t>
            </a:r>
            <a:endParaRPr lang="zh-CN" altLang="en-US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algn="l">
              <a:spcAft>
                <a:spcPct val="25000"/>
              </a:spcAft>
            </a:pPr>
            <a:r>
              <a:rPr lang="zh-CN" altLang="en-US">
                <a:latin typeface="Arial" panose="020B0604020202020204" pitchFamily="34" charset="0"/>
              </a:rPr>
              <a:t>例如上面的例子中，如果</a:t>
            </a:r>
            <a:r>
              <a:rPr lang="en-US" altLang="zh-CN">
                <a:latin typeface="Arial" panose="020B0604020202020204" pitchFamily="34" charset="0"/>
              </a:rPr>
              <a:t>x</a:t>
            </a:r>
            <a:r>
              <a:rPr lang="zh-CN" altLang="en-US">
                <a:latin typeface="Arial" panose="020B0604020202020204" pitchFamily="34" charset="0"/>
              </a:rPr>
              <a:t>的值为</a:t>
            </a:r>
            <a:r>
              <a:rPr lang="en-US" altLang="zh-CN">
                <a:latin typeface="Arial" panose="020B0604020202020204" pitchFamily="34" charset="0"/>
              </a:rPr>
              <a:t>4</a:t>
            </a:r>
            <a:r>
              <a:rPr lang="zh-CN" altLang="en-US">
                <a:latin typeface="Arial" panose="020B0604020202020204" pitchFamily="34" charset="0"/>
              </a:rPr>
              <a:t>，则关系表达式“</a:t>
            </a:r>
            <a:r>
              <a:rPr lang="en-US" altLang="zh-CN">
                <a:latin typeface="Arial" panose="020B0604020202020204" pitchFamily="34" charset="0"/>
              </a:rPr>
              <a:t>x&gt;3”</a:t>
            </a:r>
            <a:r>
              <a:rPr lang="zh-CN" altLang="en-US">
                <a:latin typeface="Arial" panose="020B0604020202020204" pitchFamily="34" charset="0"/>
              </a:rPr>
              <a:t>的值为</a:t>
            </a:r>
            <a:r>
              <a:rPr lang="en-US" altLang="zh-CN">
                <a:solidFill>
                  <a:srgbClr val="0000FF"/>
                </a:solidFill>
                <a:latin typeface="Arial" panose="020B0604020202020204" pitchFamily="34" charset="0"/>
              </a:rPr>
              <a:t>true</a:t>
            </a:r>
            <a:r>
              <a:rPr lang="zh-CN" altLang="en-US">
                <a:latin typeface="Arial" panose="020B0604020202020204" pitchFamily="34" charset="0"/>
              </a:rPr>
              <a:t>，关系表达式“</a:t>
            </a:r>
            <a:r>
              <a:rPr lang="en-US" altLang="zh-CN">
                <a:latin typeface="Arial" panose="020B0604020202020204" pitchFamily="34" charset="0"/>
              </a:rPr>
              <a:t>x&lt;3”</a:t>
            </a:r>
            <a:r>
              <a:rPr lang="zh-CN" altLang="en-US">
                <a:latin typeface="Arial" panose="020B0604020202020204" pitchFamily="34" charset="0"/>
              </a:rPr>
              <a:t>的值也为</a:t>
            </a:r>
            <a:r>
              <a:rPr lang="en-US" altLang="zh-CN">
                <a:solidFill>
                  <a:srgbClr val="0000FF"/>
                </a:solidFill>
                <a:latin typeface="Arial" panose="020B0604020202020204" pitchFamily="34" charset="0"/>
              </a:rPr>
              <a:t>true</a:t>
            </a:r>
            <a:r>
              <a:rPr lang="zh-CN" altLang="en-US">
                <a:latin typeface="Arial" panose="020B0604020202020204" pitchFamily="34" charset="0"/>
              </a:rPr>
              <a:t>，因此整个逻辑表达式的值为</a:t>
            </a:r>
            <a:r>
              <a:rPr lang="en-US" altLang="zh-CN">
                <a:solidFill>
                  <a:srgbClr val="0000FF"/>
                </a:solidFill>
                <a:latin typeface="Arial" panose="020B0604020202020204" pitchFamily="34" charset="0"/>
              </a:rPr>
              <a:t>true</a:t>
            </a:r>
            <a:r>
              <a:rPr lang="zh-CN" altLang="en-US">
                <a:latin typeface="Arial" panose="020B0604020202020204" pitchFamily="34" charset="0"/>
              </a:rPr>
              <a:t>。</a:t>
            </a:r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75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75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8" grpId="0" animBg="1" autoUpdateAnimBg="0" build="p"/>
      <p:bldP spid="175109" grpId="0" bldLvl="0" animBg="1" autoUpdateAnimBg="0"/>
      <p:bldP spid="175110" grpId="0" bldLvl="0" animBg="1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AutoShape 3"/>
          <p:cNvSpPr>
            <a:spLocks noChangeArrowheads="1"/>
          </p:cNvSpPr>
          <p:nvPr/>
        </p:nvSpPr>
        <p:spPr bwMode="auto">
          <a:xfrm>
            <a:off x="508635" y="280035"/>
            <a:ext cx="3154363" cy="5298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ap="rnd">
            <a:pattFill prst="pct60">
              <a:fgClr>
                <a:srgbClr val="C80000"/>
              </a:fgClr>
              <a:bgClr>
                <a:srgbClr val="FFFFFF"/>
              </a:bgClr>
            </a:patt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buClrTx/>
              <a:buSzTx/>
              <a:buFontTx/>
            </a:pPr>
            <a:r>
              <a:rPr lang="zh-CN" altLang="en-US" sz="2800" b="1" dirty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例 闰年的判定。</a:t>
            </a:r>
            <a:endParaRPr lang="zh-CN" altLang="en-US" sz="2800" b="1" dirty="0">
              <a:solidFill>
                <a:schemeClr val="accent5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5893" name="AutoShape 5"/>
          <p:cNvSpPr>
            <a:spLocks noChangeArrowheads="1"/>
          </p:cNvSpPr>
          <p:nvPr/>
        </p:nvSpPr>
        <p:spPr bwMode="auto">
          <a:xfrm>
            <a:off x="297815" y="1184275"/>
            <a:ext cx="8686800" cy="682486"/>
          </a:xfrm>
          <a:prstGeom prst="roundRect">
            <a:avLst>
              <a:gd name="adj" fmla="val 521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800000"/>
                </a:solidFill>
                <a:prstDash val="sysDot"/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en-US">
                <a:latin typeface="Arial" panose="020B0604020202020204" pitchFamily="34" charset="0"/>
              </a:rPr>
              <a:t>闰年的条件是符合下面两者之一： ① 能被</a:t>
            </a:r>
            <a:r>
              <a:rPr lang="en-US" altLang="zh-CN">
                <a:latin typeface="Arial" panose="020B0604020202020204" pitchFamily="34" charset="0"/>
              </a:rPr>
              <a:t>4</a:t>
            </a:r>
            <a:r>
              <a:rPr lang="zh-CN" altLang="en-US">
                <a:latin typeface="Arial" panose="020B0604020202020204" pitchFamily="34" charset="0"/>
              </a:rPr>
              <a:t>整除，但不能被</a:t>
            </a:r>
            <a:r>
              <a:rPr lang="en-US" altLang="zh-CN">
                <a:latin typeface="Arial" panose="020B0604020202020204" pitchFamily="34" charset="0"/>
              </a:rPr>
              <a:t>100</a:t>
            </a:r>
            <a:r>
              <a:rPr lang="zh-CN" altLang="en-US">
                <a:latin typeface="Arial" panose="020B0604020202020204" pitchFamily="34" charset="0"/>
              </a:rPr>
              <a:t>整除。② 能被</a:t>
            </a:r>
            <a:r>
              <a:rPr lang="en-US" altLang="zh-CN">
                <a:latin typeface="Arial" panose="020B0604020202020204" pitchFamily="34" charset="0"/>
              </a:rPr>
              <a:t>100</a:t>
            </a:r>
            <a:r>
              <a:rPr lang="zh-CN" altLang="en-US">
                <a:latin typeface="Arial" panose="020B0604020202020204" pitchFamily="34" charset="0"/>
              </a:rPr>
              <a:t>整除，又能被</a:t>
            </a:r>
            <a:r>
              <a:rPr lang="en-US" altLang="zh-CN">
                <a:latin typeface="Arial" panose="020B0604020202020204" pitchFamily="34" charset="0"/>
              </a:rPr>
              <a:t>400</a:t>
            </a:r>
            <a:r>
              <a:rPr lang="zh-CN" altLang="en-US">
                <a:latin typeface="Arial" panose="020B0604020202020204" pitchFamily="34" charset="0"/>
              </a:rPr>
              <a:t>整除。例如</a:t>
            </a:r>
            <a:r>
              <a:rPr lang="en-US" altLang="zh-CN">
                <a:latin typeface="Arial" panose="020B0604020202020204" pitchFamily="34" charset="0"/>
              </a:rPr>
              <a:t>2004</a:t>
            </a:r>
            <a:r>
              <a:rPr lang="zh-CN" altLang="en-US">
                <a:latin typeface="Arial" panose="020B0604020202020204" pitchFamily="34" charset="0"/>
              </a:rPr>
              <a:t>、 </a:t>
            </a:r>
            <a:r>
              <a:rPr lang="en-US" altLang="zh-CN">
                <a:latin typeface="Arial" panose="020B0604020202020204" pitchFamily="34" charset="0"/>
              </a:rPr>
              <a:t>2000</a:t>
            </a:r>
            <a:r>
              <a:rPr lang="zh-CN" altLang="en-US">
                <a:latin typeface="Arial" panose="020B0604020202020204" pitchFamily="34" charset="0"/>
              </a:rPr>
              <a:t>年是闰年，</a:t>
            </a:r>
            <a:r>
              <a:rPr lang="en-US" altLang="zh-CN">
                <a:latin typeface="Arial" panose="020B0604020202020204" pitchFamily="34" charset="0"/>
              </a:rPr>
              <a:t>2005</a:t>
            </a:r>
            <a:r>
              <a:rPr lang="zh-CN" altLang="en-US">
                <a:latin typeface="Arial" panose="020B0604020202020204" pitchFamily="34" charset="0"/>
              </a:rPr>
              <a:t>、 </a:t>
            </a:r>
            <a:r>
              <a:rPr lang="en-US" altLang="zh-CN">
                <a:latin typeface="Arial" panose="020B0604020202020204" pitchFamily="34" charset="0"/>
              </a:rPr>
              <a:t>2100</a:t>
            </a:r>
            <a:r>
              <a:rPr lang="zh-CN" altLang="en-US">
                <a:latin typeface="Arial" panose="020B0604020202020204" pitchFamily="34" charset="0"/>
              </a:rPr>
              <a:t>年不是闰年。</a:t>
            </a: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65894" name="Oval 6"/>
          <p:cNvSpPr>
            <a:spLocks noChangeArrowheads="1"/>
          </p:cNvSpPr>
          <p:nvPr/>
        </p:nvSpPr>
        <p:spPr bwMode="auto">
          <a:xfrm>
            <a:off x="5906135" y="2984500"/>
            <a:ext cx="3238500" cy="32385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grpSp>
        <p:nvGrpSpPr>
          <p:cNvPr id="165895" name="Group 7"/>
          <p:cNvGrpSpPr/>
          <p:nvPr/>
        </p:nvGrpSpPr>
        <p:grpSpPr bwMode="auto">
          <a:xfrm>
            <a:off x="6007735" y="4267200"/>
            <a:ext cx="1866900" cy="1219200"/>
            <a:chOff x="2536" y="2880"/>
            <a:chExt cx="1176" cy="768"/>
          </a:xfrm>
        </p:grpSpPr>
        <p:sp>
          <p:nvSpPr>
            <p:cNvPr id="165896" name="Line 8"/>
            <p:cNvSpPr>
              <a:spLocks noChangeShapeType="1"/>
            </p:cNvSpPr>
            <p:nvPr/>
          </p:nvSpPr>
          <p:spPr bwMode="auto">
            <a:xfrm>
              <a:off x="2536" y="2880"/>
              <a:ext cx="0" cy="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5897" name="Line 9"/>
            <p:cNvSpPr>
              <a:spLocks noChangeShapeType="1"/>
            </p:cNvSpPr>
            <p:nvPr/>
          </p:nvSpPr>
          <p:spPr bwMode="auto">
            <a:xfrm>
              <a:off x="2632" y="2880"/>
              <a:ext cx="0" cy="7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5898" name="Line 10"/>
            <p:cNvSpPr>
              <a:spLocks noChangeShapeType="1"/>
            </p:cNvSpPr>
            <p:nvPr/>
          </p:nvSpPr>
          <p:spPr bwMode="auto">
            <a:xfrm>
              <a:off x="2744" y="2880"/>
              <a:ext cx="0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5899" name="Line 11"/>
            <p:cNvSpPr>
              <a:spLocks noChangeShapeType="1"/>
            </p:cNvSpPr>
            <p:nvPr/>
          </p:nvSpPr>
          <p:spPr bwMode="auto">
            <a:xfrm>
              <a:off x="2864" y="2880"/>
              <a:ext cx="0" cy="6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5900" name="Line 12"/>
            <p:cNvSpPr>
              <a:spLocks noChangeShapeType="1"/>
            </p:cNvSpPr>
            <p:nvPr/>
          </p:nvSpPr>
          <p:spPr bwMode="auto">
            <a:xfrm>
              <a:off x="2976" y="2880"/>
              <a:ext cx="0" cy="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5901" name="Line 13"/>
            <p:cNvSpPr>
              <a:spLocks noChangeShapeType="1"/>
            </p:cNvSpPr>
            <p:nvPr/>
          </p:nvSpPr>
          <p:spPr bwMode="auto">
            <a:xfrm>
              <a:off x="3088" y="2880"/>
              <a:ext cx="0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5902" name="Line 14"/>
            <p:cNvSpPr>
              <a:spLocks noChangeShapeType="1"/>
            </p:cNvSpPr>
            <p:nvPr/>
          </p:nvSpPr>
          <p:spPr bwMode="auto">
            <a:xfrm>
              <a:off x="3184" y="2880"/>
              <a:ext cx="0" cy="43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5903" name="Line 15"/>
            <p:cNvSpPr>
              <a:spLocks noChangeShapeType="1"/>
            </p:cNvSpPr>
            <p:nvPr/>
          </p:nvSpPr>
          <p:spPr bwMode="auto">
            <a:xfrm>
              <a:off x="3280" y="2880"/>
              <a:ext cx="0" cy="3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5904" name="Line 16"/>
            <p:cNvSpPr>
              <a:spLocks noChangeShapeType="1"/>
            </p:cNvSpPr>
            <p:nvPr/>
          </p:nvSpPr>
          <p:spPr bwMode="auto">
            <a:xfrm>
              <a:off x="3384" y="2880"/>
              <a:ext cx="0" cy="29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5905" name="Line 17"/>
            <p:cNvSpPr>
              <a:spLocks noChangeShapeType="1"/>
            </p:cNvSpPr>
            <p:nvPr/>
          </p:nvSpPr>
          <p:spPr bwMode="auto">
            <a:xfrm>
              <a:off x="3488" y="2880"/>
              <a:ext cx="0" cy="2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5906" name="Line 18"/>
            <p:cNvSpPr>
              <a:spLocks noChangeShapeType="1"/>
            </p:cNvSpPr>
            <p:nvPr/>
          </p:nvSpPr>
          <p:spPr bwMode="auto">
            <a:xfrm>
              <a:off x="3600" y="2880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5907" name="Line 19"/>
            <p:cNvSpPr>
              <a:spLocks noChangeShapeType="1"/>
            </p:cNvSpPr>
            <p:nvPr/>
          </p:nvSpPr>
          <p:spPr bwMode="auto">
            <a:xfrm>
              <a:off x="3712" y="2880"/>
              <a:ext cx="0" cy="1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165908" name="Line 20"/>
          <p:cNvSpPr>
            <a:spLocks noChangeShapeType="1"/>
          </p:cNvSpPr>
          <p:nvPr/>
        </p:nvSpPr>
        <p:spPr bwMode="auto">
          <a:xfrm>
            <a:off x="8077835" y="2895600"/>
            <a:ext cx="0" cy="3429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zh-CN" altLang="en-US"/>
          </a:p>
        </p:txBody>
      </p:sp>
      <p:sp>
        <p:nvSpPr>
          <p:cNvPr id="165909" name="Line 21"/>
          <p:cNvSpPr>
            <a:spLocks noChangeShapeType="1"/>
          </p:cNvSpPr>
          <p:nvPr/>
        </p:nvSpPr>
        <p:spPr bwMode="auto">
          <a:xfrm flipV="1">
            <a:off x="5487035" y="4267200"/>
            <a:ext cx="2590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zh-CN" altLang="en-US"/>
          </a:p>
        </p:txBody>
      </p:sp>
      <p:sp>
        <p:nvSpPr>
          <p:cNvPr id="165910" name="Text Box 22"/>
          <p:cNvSpPr txBox="1">
            <a:spLocks noChangeArrowheads="1"/>
          </p:cNvSpPr>
          <p:nvPr/>
        </p:nvSpPr>
        <p:spPr bwMode="auto">
          <a:xfrm>
            <a:off x="8154035" y="4267200"/>
            <a:ext cx="990600" cy="615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 eaLnBrk="1" hangingPunct="1">
              <a:spcBef>
                <a:spcPct val="2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zh-CN" sz="2000">
                <a:latin typeface="Arial" panose="020B0604020202020204" pitchFamily="34" charset="0"/>
              </a:rPr>
              <a:t>Ⅰ</a:t>
            </a:r>
            <a:r>
              <a:rPr lang="zh-CN" altLang="en-US" sz="2000">
                <a:latin typeface="Arial" panose="020B0604020202020204" pitchFamily="34" charset="0"/>
              </a:rPr>
              <a:t>不能被</a:t>
            </a:r>
            <a:r>
              <a:rPr lang="en-US" altLang="zh-CN" sz="2000">
                <a:latin typeface="Arial" panose="020B0604020202020204" pitchFamily="34" charset="0"/>
              </a:rPr>
              <a:t>4</a:t>
            </a:r>
            <a:r>
              <a:rPr lang="zh-CN" altLang="en-US" sz="2000">
                <a:latin typeface="Arial" panose="020B0604020202020204" pitchFamily="34" charset="0"/>
              </a:rPr>
              <a:t>整除</a:t>
            </a:r>
            <a:endParaRPr lang="zh-CN" altLang="en-US" sz="2000">
              <a:latin typeface="Arial" panose="020B0604020202020204" pitchFamily="34" charset="0"/>
            </a:endParaRPr>
          </a:p>
        </p:txBody>
      </p:sp>
      <p:sp>
        <p:nvSpPr>
          <p:cNvPr id="165911" name="Line 23"/>
          <p:cNvSpPr>
            <a:spLocks noChangeShapeType="1"/>
          </p:cNvSpPr>
          <p:nvPr/>
        </p:nvSpPr>
        <p:spPr bwMode="auto">
          <a:xfrm flipH="1">
            <a:off x="5791835" y="4267200"/>
            <a:ext cx="2286000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zh-CN" altLang="en-US"/>
          </a:p>
        </p:txBody>
      </p:sp>
      <p:sp>
        <p:nvSpPr>
          <p:cNvPr id="165912" name="Text Box 24"/>
          <p:cNvSpPr txBox="1">
            <a:spLocks noChangeArrowheads="1"/>
          </p:cNvSpPr>
          <p:nvPr/>
        </p:nvSpPr>
        <p:spPr bwMode="auto">
          <a:xfrm>
            <a:off x="4420235" y="3962400"/>
            <a:ext cx="1143000" cy="615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 eaLnBrk="1" hangingPunct="1">
              <a:spcBef>
                <a:spcPct val="2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zh-CN" sz="2000">
                <a:latin typeface="Arial" panose="020B0604020202020204" pitchFamily="34" charset="0"/>
              </a:rPr>
              <a:t>(2) </a:t>
            </a:r>
            <a:r>
              <a:rPr lang="zh-CN" altLang="en-US" sz="2000">
                <a:latin typeface="Arial" panose="020B0604020202020204" pitchFamily="34" charset="0"/>
              </a:rPr>
              <a:t>能否被</a:t>
            </a:r>
            <a:r>
              <a:rPr lang="en-US" altLang="zh-CN" sz="2000">
                <a:latin typeface="Arial" panose="020B0604020202020204" pitchFamily="34" charset="0"/>
              </a:rPr>
              <a:t>100</a:t>
            </a:r>
            <a:r>
              <a:rPr lang="zh-CN" altLang="en-US" sz="2000">
                <a:latin typeface="Arial" panose="020B0604020202020204" pitchFamily="34" charset="0"/>
              </a:rPr>
              <a:t>整除</a:t>
            </a:r>
            <a:endParaRPr lang="zh-CN" altLang="en-US" sz="2000">
              <a:latin typeface="Arial" panose="020B0604020202020204" pitchFamily="34" charset="0"/>
            </a:endParaRPr>
          </a:p>
        </p:txBody>
      </p:sp>
      <p:sp>
        <p:nvSpPr>
          <p:cNvPr id="165913" name="Text Box 25"/>
          <p:cNvSpPr txBox="1">
            <a:spLocks noChangeArrowheads="1"/>
          </p:cNvSpPr>
          <p:nvPr/>
        </p:nvSpPr>
        <p:spPr bwMode="auto">
          <a:xfrm>
            <a:off x="4725035" y="5486400"/>
            <a:ext cx="1219200" cy="615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 eaLnBrk="1" hangingPunct="1">
              <a:spcBef>
                <a:spcPct val="2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zh-CN" sz="2000">
                <a:latin typeface="Arial" panose="020B0604020202020204" pitchFamily="34" charset="0"/>
              </a:rPr>
              <a:t>(3) </a:t>
            </a:r>
            <a:r>
              <a:rPr lang="zh-CN" altLang="en-US" sz="2000">
                <a:latin typeface="Arial" panose="020B0604020202020204" pitchFamily="34" charset="0"/>
              </a:rPr>
              <a:t>能否被</a:t>
            </a:r>
            <a:r>
              <a:rPr lang="en-US" altLang="zh-CN" sz="2000">
                <a:latin typeface="Arial" panose="020B0604020202020204" pitchFamily="34" charset="0"/>
              </a:rPr>
              <a:t>400</a:t>
            </a:r>
            <a:r>
              <a:rPr lang="zh-CN" altLang="en-US" sz="2000">
                <a:latin typeface="Arial" panose="020B0604020202020204" pitchFamily="34" charset="0"/>
              </a:rPr>
              <a:t>整除</a:t>
            </a:r>
            <a:endParaRPr lang="zh-CN" altLang="en-US" sz="2000">
              <a:latin typeface="Arial" panose="020B0604020202020204" pitchFamily="34" charset="0"/>
            </a:endParaRPr>
          </a:p>
        </p:txBody>
      </p:sp>
      <p:sp>
        <p:nvSpPr>
          <p:cNvPr id="165914" name="Text Box 26"/>
          <p:cNvSpPr txBox="1">
            <a:spLocks noChangeArrowheads="1"/>
          </p:cNvSpPr>
          <p:nvPr/>
        </p:nvSpPr>
        <p:spPr bwMode="auto">
          <a:xfrm>
            <a:off x="6630035" y="5105400"/>
            <a:ext cx="1371600" cy="923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zh-CN" sz="2000">
                <a:latin typeface="Arial" panose="020B0604020202020204" pitchFamily="34" charset="0"/>
              </a:rPr>
              <a:t>Ⅳ </a:t>
            </a:r>
            <a:r>
              <a:rPr lang="zh-CN" altLang="en-US" sz="2000">
                <a:latin typeface="Arial" panose="020B0604020202020204" pitchFamily="34" charset="0"/>
              </a:rPr>
              <a:t>能被</a:t>
            </a:r>
            <a:r>
              <a:rPr lang="en-US" altLang="zh-CN" sz="2000">
                <a:latin typeface="Arial" panose="020B0604020202020204" pitchFamily="34" charset="0"/>
              </a:rPr>
              <a:t>100</a:t>
            </a:r>
            <a:r>
              <a:rPr lang="zh-CN" altLang="en-US" sz="2000">
                <a:latin typeface="Arial" panose="020B0604020202020204" pitchFamily="34" charset="0"/>
              </a:rPr>
              <a:t>整除</a:t>
            </a:r>
            <a:r>
              <a:rPr lang="en-US" altLang="zh-CN" sz="2000">
                <a:latin typeface="Arial" panose="020B0604020202020204" pitchFamily="34" charset="0"/>
              </a:rPr>
              <a:t>,</a:t>
            </a:r>
            <a:r>
              <a:rPr lang="zh-CN" altLang="en-US" sz="2000">
                <a:latin typeface="Arial" panose="020B0604020202020204" pitchFamily="34" charset="0"/>
              </a:rPr>
              <a:t>但不能被</a:t>
            </a:r>
            <a:r>
              <a:rPr lang="en-US" altLang="zh-CN" sz="2000">
                <a:latin typeface="Arial" panose="020B0604020202020204" pitchFamily="34" charset="0"/>
              </a:rPr>
              <a:t>400</a:t>
            </a:r>
            <a:r>
              <a:rPr lang="zh-CN" altLang="en-US" sz="2000">
                <a:latin typeface="Arial" panose="020B0604020202020204" pitchFamily="34" charset="0"/>
              </a:rPr>
              <a:t>整除</a:t>
            </a:r>
            <a:endParaRPr lang="zh-CN" altLang="en-US" sz="2000">
              <a:latin typeface="Arial" panose="020B0604020202020204" pitchFamily="34" charset="0"/>
            </a:endParaRPr>
          </a:p>
        </p:txBody>
      </p:sp>
      <p:sp>
        <p:nvSpPr>
          <p:cNvPr id="165915" name="Text Box 27"/>
          <p:cNvSpPr txBox="1">
            <a:spLocks noChangeArrowheads="1"/>
          </p:cNvSpPr>
          <p:nvPr/>
        </p:nvSpPr>
        <p:spPr bwMode="auto">
          <a:xfrm>
            <a:off x="6020435" y="4343400"/>
            <a:ext cx="1447800" cy="615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zh-CN" sz="2000">
                <a:latin typeface="Arial" panose="020B0604020202020204" pitchFamily="34" charset="0"/>
              </a:rPr>
              <a:t>Ⅲ </a:t>
            </a:r>
            <a:r>
              <a:rPr lang="zh-CN" altLang="en-US" sz="2000">
                <a:latin typeface="Arial" panose="020B0604020202020204" pitchFamily="34" charset="0"/>
              </a:rPr>
              <a:t>能被</a:t>
            </a:r>
            <a:r>
              <a:rPr lang="en-US" altLang="zh-CN" sz="2000">
                <a:latin typeface="Arial" panose="020B0604020202020204" pitchFamily="34" charset="0"/>
              </a:rPr>
              <a:t>400</a:t>
            </a:r>
            <a:r>
              <a:rPr lang="zh-CN" altLang="en-US" sz="2000">
                <a:latin typeface="Arial" panose="020B0604020202020204" pitchFamily="34" charset="0"/>
              </a:rPr>
              <a:t>整除</a:t>
            </a:r>
            <a:endParaRPr lang="zh-CN" altLang="en-US" sz="2000">
              <a:latin typeface="Arial" panose="020B0604020202020204" pitchFamily="34" charset="0"/>
            </a:endParaRPr>
          </a:p>
        </p:txBody>
      </p:sp>
      <p:grpSp>
        <p:nvGrpSpPr>
          <p:cNvPr id="165916" name="Group 28"/>
          <p:cNvGrpSpPr/>
          <p:nvPr/>
        </p:nvGrpSpPr>
        <p:grpSpPr bwMode="auto">
          <a:xfrm>
            <a:off x="5995035" y="2971800"/>
            <a:ext cx="2082800" cy="1308100"/>
            <a:chOff x="2528" y="2064"/>
            <a:chExt cx="1312" cy="824"/>
          </a:xfrm>
        </p:grpSpPr>
        <p:sp>
          <p:nvSpPr>
            <p:cNvPr id="165917" name="Line 29"/>
            <p:cNvSpPr>
              <a:spLocks noChangeShapeType="1"/>
            </p:cNvSpPr>
            <p:nvPr/>
          </p:nvSpPr>
          <p:spPr bwMode="auto">
            <a:xfrm flipH="1">
              <a:off x="2544" y="2160"/>
              <a:ext cx="576" cy="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5918" name="Line 30"/>
            <p:cNvSpPr>
              <a:spLocks noChangeShapeType="1"/>
            </p:cNvSpPr>
            <p:nvPr/>
          </p:nvSpPr>
          <p:spPr bwMode="auto">
            <a:xfrm flipH="1">
              <a:off x="2528" y="2096"/>
              <a:ext cx="768" cy="7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5919" name="Line 31"/>
            <p:cNvSpPr>
              <a:spLocks noChangeShapeType="1"/>
            </p:cNvSpPr>
            <p:nvPr/>
          </p:nvSpPr>
          <p:spPr bwMode="auto">
            <a:xfrm flipH="1">
              <a:off x="2640" y="2064"/>
              <a:ext cx="816" cy="8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5920" name="Line 32"/>
            <p:cNvSpPr>
              <a:spLocks noChangeShapeType="1"/>
            </p:cNvSpPr>
            <p:nvPr/>
          </p:nvSpPr>
          <p:spPr bwMode="auto">
            <a:xfrm flipH="1">
              <a:off x="2768" y="2064"/>
              <a:ext cx="816" cy="8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5921" name="Line 33"/>
            <p:cNvSpPr>
              <a:spLocks noChangeShapeType="1"/>
            </p:cNvSpPr>
            <p:nvPr/>
          </p:nvSpPr>
          <p:spPr bwMode="auto">
            <a:xfrm flipH="1">
              <a:off x="2896" y="2080"/>
              <a:ext cx="800" cy="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5922" name="Line 34"/>
            <p:cNvSpPr>
              <a:spLocks noChangeShapeType="1"/>
            </p:cNvSpPr>
            <p:nvPr/>
          </p:nvSpPr>
          <p:spPr bwMode="auto">
            <a:xfrm flipH="1">
              <a:off x="3016" y="2104"/>
              <a:ext cx="768" cy="7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5923" name="Line 35"/>
            <p:cNvSpPr>
              <a:spLocks noChangeShapeType="1"/>
            </p:cNvSpPr>
            <p:nvPr/>
          </p:nvSpPr>
          <p:spPr bwMode="auto">
            <a:xfrm flipH="1">
              <a:off x="3152" y="2192"/>
              <a:ext cx="672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5924" name="Line 36"/>
            <p:cNvSpPr>
              <a:spLocks noChangeShapeType="1"/>
            </p:cNvSpPr>
            <p:nvPr/>
          </p:nvSpPr>
          <p:spPr bwMode="auto">
            <a:xfrm flipH="1">
              <a:off x="3272" y="2304"/>
              <a:ext cx="568" cy="5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5925" name="Line 37"/>
            <p:cNvSpPr>
              <a:spLocks noChangeShapeType="1"/>
            </p:cNvSpPr>
            <p:nvPr/>
          </p:nvSpPr>
          <p:spPr bwMode="auto">
            <a:xfrm flipH="1">
              <a:off x="3400" y="2448"/>
              <a:ext cx="440" cy="4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5926" name="Line 38"/>
            <p:cNvSpPr>
              <a:spLocks noChangeShapeType="1"/>
            </p:cNvSpPr>
            <p:nvPr/>
          </p:nvSpPr>
          <p:spPr bwMode="auto">
            <a:xfrm flipH="1">
              <a:off x="3560" y="2592"/>
              <a:ext cx="280" cy="2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5927" name="Line 39"/>
            <p:cNvSpPr>
              <a:spLocks noChangeShapeType="1"/>
            </p:cNvSpPr>
            <p:nvPr/>
          </p:nvSpPr>
          <p:spPr bwMode="auto">
            <a:xfrm flipH="1">
              <a:off x="3688" y="2728"/>
              <a:ext cx="144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165928" name="Text Box 40"/>
          <p:cNvSpPr txBox="1">
            <a:spLocks noChangeArrowheads="1"/>
          </p:cNvSpPr>
          <p:nvPr/>
        </p:nvSpPr>
        <p:spPr bwMode="auto">
          <a:xfrm>
            <a:off x="6249035" y="3505200"/>
            <a:ext cx="1828800" cy="615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 eaLnBrk="1" hangingPunct="1">
              <a:spcBef>
                <a:spcPct val="2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zh-CN" sz="2000">
                <a:latin typeface="Arial" panose="020B0604020202020204" pitchFamily="34" charset="0"/>
              </a:rPr>
              <a:t>Ⅱ </a:t>
            </a:r>
            <a:r>
              <a:rPr lang="zh-CN" altLang="en-US" sz="2000">
                <a:latin typeface="Arial" panose="020B0604020202020204" pitchFamily="34" charset="0"/>
              </a:rPr>
              <a:t>能被</a:t>
            </a:r>
            <a:r>
              <a:rPr lang="en-US" altLang="zh-CN" sz="2000">
                <a:latin typeface="Arial" panose="020B0604020202020204" pitchFamily="34" charset="0"/>
              </a:rPr>
              <a:t>4</a:t>
            </a:r>
            <a:r>
              <a:rPr lang="zh-CN" altLang="en-US" sz="2000">
                <a:latin typeface="Arial" panose="020B0604020202020204" pitchFamily="34" charset="0"/>
              </a:rPr>
              <a:t>整除</a:t>
            </a:r>
            <a:r>
              <a:rPr lang="en-US" altLang="zh-CN" sz="2000">
                <a:latin typeface="Arial" panose="020B0604020202020204" pitchFamily="34" charset="0"/>
              </a:rPr>
              <a:t>,</a:t>
            </a:r>
            <a:r>
              <a:rPr lang="zh-CN" altLang="en-US" sz="2000">
                <a:latin typeface="Arial" panose="020B0604020202020204" pitchFamily="34" charset="0"/>
              </a:rPr>
              <a:t>但不能被</a:t>
            </a:r>
            <a:r>
              <a:rPr lang="en-US" altLang="zh-CN" sz="2000">
                <a:latin typeface="Arial" panose="020B0604020202020204" pitchFamily="34" charset="0"/>
              </a:rPr>
              <a:t>100</a:t>
            </a:r>
            <a:r>
              <a:rPr lang="zh-CN" altLang="en-US" sz="2000">
                <a:latin typeface="Arial" panose="020B0604020202020204" pitchFamily="34" charset="0"/>
              </a:rPr>
              <a:t>整除</a:t>
            </a:r>
            <a:endParaRPr lang="zh-CN" altLang="en-US" sz="2000">
              <a:latin typeface="Arial" panose="020B0604020202020204" pitchFamily="34" charset="0"/>
            </a:endParaRPr>
          </a:p>
        </p:txBody>
      </p:sp>
      <p:sp>
        <p:nvSpPr>
          <p:cNvPr id="165929" name="Text Box 41"/>
          <p:cNvSpPr txBox="1">
            <a:spLocks noChangeArrowheads="1"/>
          </p:cNvSpPr>
          <p:nvPr/>
        </p:nvSpPr>
        <p:spPr bwMode="auto">
          <a:xfrm>
            <a:off x="6934835" y="6248400"/>
            <a:ext cx="1920875" cy="307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 eaLnBrk="1" hangingPunct="1">
              <a:spcBef>
                <a:spcPct val="2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zh-CN" sz="2000">
                <a:latin typeface="Arial" panose="020B0604020202020204" pitchFamily="34" charset="0"/>
              </a:rPr>
              <a:t>(1) </a:t>
            </a:r>
            <a:r>
              <a:rPr lang="zh-CN" altLang="en-US" sz="2000">
                <a:latin typeface="Arial" panose="020B0604020202020204" pitchFamily="34" charset="0"/>
              </a:rPr>
              <a:t>能否被</a:t>
            </a:r>
            <a:r>
              <a:rPr lang="en-US" altLang="zh-CN" sz="2000">
                <a:latin typeface="Arial" panose="020B0604020202020204" pitchFamily="34" charset="0"/>
              </a:rPr>
              <a:t>4</a:t>
            </a:r>
            <a:r>
              <a:rPr lang="zh-CN" altLang="en-US" sz="2000">
                <a:latin typeface="Arial" panose="020B0604020202020204" pitchFamily="34" charset="0"/>
              </a:rPr>
              <a:t>整除</a:t>
            </a:r>
            <a:endParaRPr lang="zh-CN" altLang="en-US" sz="2000">
              <a:latin typeface="Arial" panose="020B0604020202020204" pitchFamily="34" charset="0"/>
            </a:endParaRPr>
          </a:p>
        </p:txBody>
      </p:sp>
      <p:sp>
        <p:nvSpPr>
          <p:cNvPr id="165931" name="AutoShape 43"/>
          <p:cNvSpPr>
            <a:spLocks noChangeArrowheads="1"/>
          </p:cNvSpPr>
          <p:nvPr/>
        </p:nvSpPr>
        <p:spPr bwMode="auto">
          <a:xfrm>
            <a:off x="297498" y="2079625"/>
            <a:ext cx="5189537" cy="382648"/>
          </a:xfrm>
          <a:prstGeom prst="roundRect">
            <a:avLst>
              <a:gd name="adj" fmla="val 521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800000"/>
                </a:solidFill>
                <a:prstDash val="sysDot"/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en-US">
                <a:latin typeface="Arial" panose="020B0604020202020204" pitchFamily="34" charset="0"/>
              </a:rPr>
              <a:t>假设整个圆代表所有年份的集合。</a:t>
            </a: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65932" name="AutoShape 44"/>
          <p:cNvSpPr>
            <a:spLocks noChangeArrowheads="1"/>
          </p:cNvSpPr>
          <p:nvPr/>
        </p:nvSpPr>
        <p:spPr bwMode="auto">
          <a:xfrm>
            <a:off x="300673" y="2724150"/>
            <a:ext cx="5199062" cy="671046"/>
          </a:xfrm>
          <a:prstGeom prst="roundRect">
            <a:avLst>
              <a:gd name="adj" fmla="val 521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800000"/>
                </a:solidFill>
                <a:prstDash val="sysDot"/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en-US">
                <a:latin typeface="Arial" panose="020B0604020202020204" pitchFamily="34" charset="0"/>
              </a:rPr>
              <a:t>条件</a:t>
            </a:r>
            <a:r>
              <a:rPr lang="en-US" altLang="zh-CN">
                <a:latin typeface="Arial" panose="020B0604020202020204" pitchFamily="34" charset="0"/>
              </a:rPr>
              <a:t>(1)</a:t>
            </a:r>
            <a:r>
              <a:rPr lang="zh-CN" altLang="en-US">
                <a:latin typeface="Arial" panose="020B0604020202020204" pitchFamily="34" charset="0"/>
              </a:rPr>
              <a:t>将整个集合一分为二；其中子集</a:t>
            </a:r>
            <a:r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(Ⅰ)</a:t>
            </a:r>
            <a:r>
              <a:rPr lang="zh-CN" altLang="en-US">
                <a:latin typeface="Arial" panose="020B0604020202020204" pitchFamily="34" charset="0"/>
              </a:rPr>
              <a:t>是平年。</a:t>
            </a: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65933" name="AutoShape 45"/>
          <p:cNvSpPr>
            <a:spLocks noChangeArrowheads="1"/>
          </p:cNvSpPr>
          <p:nvPr/>
        </p:nvSpPr>
        <p:spPr bwMode="auto">
          <a:xfrm>
            <a:off x="300673" y="3886200"/>
            <a:ext cx="3967162" cy="671046"/>
          </a:xfrm>
          <a:prstGeom prst="roundRect">
            <a:avLst>
              <a:gd name="adj" fmla="val 521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800000"/>
                </a:solidFill>
                <a:prstDash val="sysDot"/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en-US">
                <a:latin typeface="Arial" panose="020B0604020202020204" pitchFamily="34" charset="0"/>
              </a:rPr>
              <a:t>条件</a:t>
            </a:r>
            <a:r>
              <a:rPr lang="en-US" altLang="zh-CN">
                <a:latin typeface="Arial" panose="020B0604020202020204" pitchFamily="34" charset="0"/>
              </a:rPr>
              <a:t>(2)</a:t>
            </a:r>
            <a:r>
              <a:rPr lang="zh-CN" altLang="en-US">
                <a:latin typeface="Arial" panose="020B0604020202020204" pitchFamily="34" charset="0"/>
              </a:rPr>
              <a:t>将剩下部分又一分为二；其中子集</a:t>
            </a:r>
            <a:r>
              <a:rPr lang="en-US" altLang="zh-CN">
                <a:latin typeface="Arial" panose="020B0604020202020204" pitchFamily="34" charset="0"/>
              </a:rPr>
              <a:t>(Ⅱ)</a:t>
            </a:r>
            <a:r>
              <a:rPr lang="zh-CN" altLang="en-US">
                <a:latin typeface="Arial" panose="020B0604020202020204" pitchFamily="34" charset="0"/>
              </a:rPr>
              <a:t>是闰年</a:t>
            </a: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65934" name="AutoShape 46"/>
          <p:cNvSpPr>
            <a:spLocks noChangeArrowheads="1"/>
          </p:cNvSpPr>
          <p:nvPr/>
        </p:nvSpPr>
        <p:spPr bwMode="auto">
          <a:xfrm>
            <a:off x="299085" y="5102225"/>
            <a:ext cx="3979863" cy="682486"/>
          </a:xfrm>
          <a:prstGeom prst="roundRect">
            <a:avLst>
              <a:gd name="adj" fmla="val 521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800000"/>
                </a:solidFill>
                <a:prstDash val="sysDot"/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en-US">
                <a:latin typeface="Arial" panose="020B0604020202020204" pitchFamily="34" charset="0"/>
              </a:rPr>
              <a:t>条件</a:t>
            </a:r>
            <a:r>
              <a:rPr lang="en-US" altLang="zh-CN">
                <a:latin typeface="Arial" panose="020B0604020202020204" pitchFamily="34" charset="0"/>
              </a:rPr>
              <a:t>(3)</a:t>
            </a:r>
            <a:r>
              <a:rPr lang="zh-CN" altLang="en-US">
                <a:latin typeface="Arial" panose="020B0604020202020204" pitchFamily="34" charset="0"/>
              </a:rPr>
              <a:t>又将剩下部分一分为二；其中子集</a:t>
            </a:r>
            <a:r>
              <a:rPr lang="en-US" altLang="zh-CN">
                <a:latin typeface="Arial" panose="020B0604020202020204" pitchFamily="34" charset="0"/>
              </a:rPr>
              <a:t>(Ⅲ)</a:t>
            </a:r>
            <a:r>
              <a:rPr lang="zh-CN" altLang="en-US">
                <a:latin typeface="Arial" panose="020B0604020202020204" pitchFamily="34" charset="0"/>
              </a:rPr>
              <a:t>是闰年，子集</a:t>
            </a:r>
            <a:r>
              <a:rPr lang="en-US" altLang="zh-CN">
                <a:latin typeface="Arial" panose="020B0604020202020204" pitchFamily="34" charset="0"/>
              </a:rPr>
              <a:t>(Ⅳ)</a:t>
            </a:r>
            <a:r>
              <a:rPr lang="zh-CN" altLang="en-US">
                <a:latin typeface="Arial" panose="020B0604020202020204" pitchFamily="34" charset="0"/>
              </a:rPr>
              <a:t>是平年。</a:t>
            </a:r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58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658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659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1659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1659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500"/>
                                        <p:tgtEl>
                                          <p:spTgt spid="1659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659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658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1" grpId="0" bldLvl="0" animBg="1" autoUpdateAnimBg="0"/>
      <p:bldP spid="165893" grpId="0" bldLvl="0" animBg="1" autoUpdateAnimBg="0"/>
      <p:bldP spid="165894" grpId="0" bldLvl="0" animBg="1"/>
      <p:bldP spid="165908" grpId="0" bldLvl="0" animBg="1"/>
      <p:bldP spid="165909" grpId="0" bldLvl="0" animBg="1"/>
      <p:bldP spid="165910" grpId="0" bldLvl="0" animBg="1" autoUpdateAnimBg="0"/>
      <p:bldP spid="165911" grpId="0" bldLvl="0" animBg="1"/>
      <p:bldP spid="165912" grpId="0" bldLvl="0" animBg="1" autoUpdateAnimBg="0"/>
      <p:bldP spid="165913" grpId="0" bldLvl="0" animBg="1" autoUpdateAnimBg="0"/>
      <p:bldP spid="165914" grpId="0" bldLvl="0" animBg="1" autoUpdateAnimBg="0"/>
      <p:bldP spid="165915" grpId="0" bldLvl="0" animBg="1" autoUpdateAnimBg="0"/>
      <p:bldP spid="165928" grpId="0" bldLvl="0" animBg="1" autoUpdateAnimBg="0"/>
      <p:bldP spid="165929" grpId="0" bldLvl="0" animBg="1" autoUpdateAnimBg="0"/>
      <p:bldP spid="165931" grpId="0" bldLvl="0" animBg="1" autoUpdateAnimBg="0"/>
      <p:bldP spid="165932" grpId="0" bldLvl="0" animBg="1" autoUpdateAnimBg="0"/>
      <p:bldP spid="165933" grpId="0" bldLvl="0" animBg="1" autoUpdateAnimBg="0"/>
      <p:bldP spid="165934" grpId="0" bldLvl="0" animBg="1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6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435" y="1403350"/>
            <a:ext cx="4267200" cy="42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6917" name="AutoShape 5"/>
          <p:cNvSpPr>
            <a:spLocks noChangeArrowheads="1"/>
          </p:cNvSpPr>
          <p:nvPr/>
        </p:nvSpPr>
        <p:spPr bwMode="auto">
          <a:xfrm>
            <a:off x="378609" y="1269047"/>
            <a:ext cx="8766175" cy="1907723"/>
          </a:xfrm>
          <a:prstGeom prst="roundRect">
            <a:avLst>
              <a:gd name="adj" fmla="val 521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800000"/>
                </a:solidFill>
                <a:prstDash val="sysDot"/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Aft>
                <a:spcPct val="25000"/>
              </a:spcAft>
            </a:pPr>
            <a:r>
              <a:rPr lang="zh-CN" altLang="en-US" dirty="0">
                <a:latin typeface="Arial" panose="020B0604020202020204" pitchFamily="34" charset="0"/>
              </a:rPr>
              <a:t>假设用变量</a:t>
            </a:r>
            <a:r>
              <a:rPr lang="en-US" altLang="zh-CN" dirty="0">
                <a:latin typeface="Arial" panose="020B0604020202020204" pitchFamily="34" charset="0"/>
              </a:rPr>
              <a:t>year</a:t>
            </a:r>
            <a:r>
              <a:rPr lang="zh-CN" altLang="en-US" dirty="0">
                <a:latin typeface="Arial" panose="020B0604020202020204" pitchFamily="34" charset="0"/>
              </a:rPr>
              <a:t>表示年份。</a:t>
            </a:r>
            <a:endParaRPr lang="zh-CN" altLang="en-US" dirty="0">
              <a:latin typeface="Arial" panose="020B0604020202020204" pitchFamily="34" charset="0"/>
            </a:endParaRPr>
          </a:p>
          <a:p>
            <a:pPr algn="l">
              <a:spcAft>
                <a:spcPct val="25000"/>
              </a:spcAft>
            </a:pPr>
            <a:r>
              <a:rPr lang="zh-CN" altLang="en-US" dirty="0">
                <a:latin typeface="Arial" panose="020B0604020202020204" pitchFamily="34" charset="0"/>
              </a:rPr>
              <a:t>则子集</a:t>
            </a:r>
            <a:r>
              <a:rPr lang="en-US" altLang="zh-CN" dirty="0">
                <a:latin typeface="Arial" panose="020B0604020202020204" pitchFamily="34" charset="0"/>
              </a:rPr>
              <a:t>(Ⅱ)</a:t>
            </a:r>
            <a:r>
              <a:rPr lang="zh-CN" altLang="en-US" dirty="0">
                <a:latin typeface="Arial" panose="020B0604020202020204" pitchFamily="34" charset="0"/>
              </a:rPr>
              <a:t>所表示的年份可以用下面的关系表达式表示：</a:t>
            </a:r>
            <a:endParaRPr lang="zh-CN" altLang="en-US" dirty="0">
              <a:latin typeface="Arial" panose="020B0604020202020204" pitchFamily="34" charset="0"/>
            </a:endParaRPr>
          </a:p>
          <a:p>
            <a:pPr algn="l">
              <a:spcAft>
                <a:spcPct val="25000"/>
              </a:spcAft>
            </a:pPr>
            <a:r>
              <a:rPr lang="en-US" altLang="zh-CN" dirty="0">
                <a:latin typeface="Arial" panose="020B0604020202020204" pitchFamily="34" charset="0"/>
              </a:rPr>
              <a:t>(year % 4 == 0 &amp;&amp; year % 100 != 0)</a:t>
            </a:r>
            <a:endParaRPr lang="en-US" altLang="zh-CN" dirty="0">
              <a:latin typeface="Arial" panose="020B0604020202020204" pitchFamily="34" charset="0"/>
            </a:endParaRPr>
          </a:p>
          <a:p>
            <a:pPr algn="l">
              <a:spcAft>
                <a:spcPct val="25000"/>
              </a:spcAft>
            </a:pPr>
            <a:r>
              <a:rPr lang="zh-CN" altLang="en-US" dirty="0">
                <a:latin typeface="Arial" panose="020B0604020202020204" pitchFamily="34" charset="0"/>
              </a:rPr>
              <a:t>子集</a:t>
            </a:r>
            <a:r>
              <a:rPr lang="en-US" altLang="zh-CN" dirty="0">
                <a:latin typeface="Arial" panose="020B0604020202020204" pitchFamily="34" charset="0"/>
              </a:rPr>
              <a:t>(Ⅲ)</a:t>
            </a:r>
            <a:r>
              <a:rPr lang="zh-CN" altLang="en-US" dirty="0">
                <a:latin typeface="Arial" panose="020B0604020202020204" pitchFamily="34" charset="0"/>
              </a:rPr>
              <a:t>所表示的年份可以用关系表达式表示：</a:t>
            </a:r>
            <a:endParaRPr lang="zh-CN" altLang="en-US" dirty="0">
              <a:latin typeface="Arial" panose="020B0604020202020204" pitchFamily="34" charset="0"/>
            </a:endParaRPr>
          </a:p>
          <a:p>
            <a:pPr algn="l">
              <a:spcAft>
                <a:spcPct val="25000"/>
              </a:spcAft>
            </a:pPr>
            <a:r>
              <a:rPr lang="en-US" altLang="zh-CN" dirty="0">
                <a:latin typeface="Arial" panose="020B0604020202020204" pitchFamily="34" charset="0"/>
              </a:rPr>
              <a:t>year % 400 == 0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166918" name="AutoShape 6"/>
          <p:cNvSpPr>
            <a:spLocks noChangeArrowheads="1"/>
          </p:cNvSpPr>
          <p:nvPr/>
        </p:nvSpPr>
        <p:spPr bwMode="auto">
          <a:xfrm>
            <a:off x="241935" y="3176587"/>
            <a:ext cx="4940300" cy="671628"/>
          </a:xfrm>
          <a:prstGeom prst="roundRect">
            <a:avLst>
              <a:gd name="adj" fmla="val 5213"/>
            </a:avLst>
          </a:prstGeom>
          <a:noFill/>
          <a:ln w="19050" cap="rnd">
            <a:solidFill>
              <a:srgbClr val="80000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Aft>
                <a:spcPct val="25000"/>
              </a:spcAft>
            </a:pPr>
            <a:r>
              <a:rPr lang="zh-CN" altLang="en-US">
                <a:latin typeface="Arial" panose="020B0604020202020204" pitchFamily="34" charset="0"/>
              </a:rPr>
              <a:t>二者是逻辑“或”的关系。因此可以用下面的逻辑表达式来判定闰年：</a:t>
            </a: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66919" name="AutoShape 7"/>
          <p:cNvSpPr>
            <a:spLocks noChangeArrowheads="1"/>
          </p:cNvSpPr>
          <p:nvPr/>
        </p:nvSpPr>
        <p:spPr bwMode="auto">
          <a:xfrm>
            <a:off x="381635" y="5759824"/>
            <a:ext cx="8305800" cy="838200"/>
          </a:xfrm>
          <a:prstGeom prst="horizontalScroll">
            <a:avLst>
              <a:gd name="adj" fmla="val 22157"/>
            </a:avLst>
          </a:prstGeom>
          <a:solidFill>
            <a:schemeClr val="bg1"/>
          </a:solidFill>
          <a:ln w="2540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000" anchor="ctr"/>
          <a:lstStyle/>
          <a:p>
            <a:pPr algn="l" eaLnBrk="1" hangingPunct="1">
              <a:spcBef>
                <a:spcPct val="20000"/>
              </a:spcBef>
            </a:pPr>
            <a:r>
              <a:rPr lang="en-US" altLang="zh-CN" dirty="0">
                <a:latin typeface="Arial" panose="020B0604020202020204" pitchFamily="34" charset="0"/>
              </a:rPr>
              <a:t>(year % 4 == 0 &amp;&amp; year % 100 != 0) || year % 400 == 0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grpSp>
        <p:nvGrpSpPr>
          <p:cNvPr id="166920" name="Group 8"/>
          <p:cNvGrpSpPr/>
          <p:nvPr/>
        </p:nvGrpSpPr>
        <p:grpSpPr bwMode="auto">
          <a:xfrm>
            <a:off x="76835" y="4856163"/>
            <a:ext cx="5334000" cy="1011237"/>
            <a:chOff x="720" y="2976"/>
            <a:chExt cx="3360" cy="637"/>
          </a:xfrm>
        </p:grpSpPr>
        <p:sp>
          <p:nvSpPr>
            <p:cNvPr id="166921" name="Rectangle 9"/>
            <p:cNvSpPr>
              <a:spLocks noChangeArrowheads="1"/>
            </p:cNvSpPr>
            <p:nvPr/>
          </p:nvSpPr>
          <p:spPr bwMode="auto">
            <a:xfrm>
              <a:off x="1216" y="2976"/>
              <a:ext cx="2864" cy="635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l">
                <a:lnSpc>
                  <a:spcPct val="90000"/>
                </a:lnSpc>
              </a:pPr>
              <a:r>
                <a:rPr kumimoji="0" lang="zh-CN" altLang="en-US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问题</a:t>
              </a:r>
              <a:r>
                <a:rPr kumimoji="0" lang="zh-CN" altLang="en-US" dirty="0">
                  <a:solidFill>
                    <a:srgbClr val="FFC000"/>
                  </a:solidFill>
                  <a:latin typeface="Arial" panose="020B0604020202020204" pitchFamily="34" charset="0"/>
                </a:rPr>
                <a:t>：当</a:t>
              </a:r>
              <a:r>
                <a:rPr kumimoji="0" lang="en-US" altLang="zh-CN" dirty="0">
                  <a:solidFill>
                    <a:srgbClr val="FFC000"/>
                  </a:solidFill>
                  <a:latin typeface="Arial" panose="020B0604020202020204" pitchFamily="34" charset="0"/>
                </a:rPr>
                <a:t>year</a:t>
              </a:r>
              <a:r>
                <a:rPr kumimoji="0" lang="zh-CN" altLang="en-US" dirty="0">
                  <a:solidFill>
                    <a:srgbClr val="FFC000"/>
                  </a:solidFill>
                  <a:latin typeface="Arial" panose="020B0604020202020204" pitchFamily="34" charset="0"/>
                </a:rPr>
                <a:t>的值分别为</a:t>
              </a:r>
              <a:r>
                <a:rPr kumimoji="0" lang="en-US" altLang="zh-CN" dirty="0">
                  <a:solidFill>
                    <a:srgbClr val="FFC000"/>
                  </a:solidFill>
                  <a:latin typeface="Arial" panose="020B0604020202020204" pitchFamily="34" charset="0"/>
                </a:rPr>
                <a:t>1997, 2001, 1900, </a:t>
              </a:r>
              <a:r>
                <a:rPr kumimoji="0" lang="en-US" altLang="zh-CN" dirty="0" smtClean="0">
                  <a:solidFill>
                    <a:srgbClr val="FFC000"/>
                  </a:solidFill>
                  <a:latin typeface="Arial" panose="020B0604020202020204" pitchFamily="34" charset="0"/>
                </a:rPr>
                <a:t>2017</a:t>
              </a:r>
              <a:r>
                <a:rPr kumimoji="0" lang="zh-CN" altLang="en-US" dirty="0" smtClean="0">
                  <a:solidFill>
                    <a:srgbClr val="FFC000"/>
                  </a:solidFill>
                  <a:latin typeface="Arial" panose="020B0604020202020204" pitchFamily="34" charset="0"/>
                </a:rPr>
                <a:t>时</a:t>
              </a:r>
              <a:r>
                <a:rPr kumimoji="0" lang="zh-CN" altLang="en-US" dirty="0">
                  <a:solidFill>
                    <a:srgbClr val="FFC000"/>
                  </a:solidFill>
                  <a:latin typeface="Arial" panose="020B0604020202020204" pitchFamily="34" charset="0"/>
                </a:rPr>
                <a:t>，该表达式的值分别是多少？</a:t>
              </a:r>
              <a:endParaRPr kumimoji="0" lang="zh-CN" altLang="en-US" dirty="0">
                <a:solidFill>
                  <a:srgbClr val="FFC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66922" name="Picture 10" descr="问号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978"/>
              <a:ext cx="502" cy="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69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669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669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69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7" grpId="0" bldLvl="0" animBg="1" autoUpdateAnimBg="0"/>
      <p:bldP spid="166918" grpId="0" bldLvl="0" animBg="1" autoUpdateAnimBg="0"/>
      <p:bldP spid="166919" grpId="0" bldLvl="0" animBg="1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4" name="Rectangle 4"/>
          <p:cNvSpPr>
            <a:spLocks noGrp="1" noChangeArrowheads="1"/>
          </p:cNvSpPr>
          <p:nvPr>
            <p:ph type="title"/>
          </p:nvPr>
        </p:nvSpPr>
        <p:spPr>
          <a:xfrm>
            <a:off x="607769" y="-129726"/>
            <a:ext cx="7886700" cy="1325563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chemeClr val="accent5"/>
                </a:solidFill>
              </a:rPr>
              <a:t>3 类型转换</a:t>
            </a:r>
            <a:endParaRPr lang="zh-CN" altLang="en-US" sz="3200" b="1" dirty="0">
              <a:solidFill>
                <a:schemeClr val="accent5"/>
              </a:solidFill>
            </a:endParaRPr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在</a:t>
            </a:r>
            <a:r>
              <a:rPr lang="en-US" altLang="zh-CN" dirty="0"/>
              <a:t>C/C++</a:t>
            </a:r>
            <a:r>
              <a:rPr lang="zh-CN" altLang="en-US" dirty="0"/>
              <a:t>语言中有两种类型转换：</a:t>
            </a:r>
            <a:r>
              <a:rPr lang="zh-CN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自动类型转换</a:t>
            </a:r>
            <a:r>
              <a:rPr lang="zh-CN" altLang="en-US" dirty="0"/>
              <a:t>和</a:t>
            </a:r>
            <a:r>
              <a:rPr lang="zh-CN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强制类型转换</a:t>
            </a:r>
            <a:r>
              <a:rPr lang="zh-CN" altLang="en-US" dirty="0"/>
              <a:t>。</a:t>
            </a:r>
            <a:endParaRPr lang="zh-CN" altLang="en-US" dirty="0"/>
          </a:p>
          <a:p>
            <a:r>
              <a:rPr lang="zh-CN" altLang="en-US" dirty="0"/>
              <a:t>每种类型转换适用范围、使用方法、处理规则等都不一样。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-183514"/>
            <a:ext cx="7886700" cy="1325563"/>
          </a:xfrm>
        </p:spPr>
        <p:txBody>
          <a:bodyPr/>
          <a:lstStyle/>
          <a:p>
            <a:pPr eaLnBrk="1" hangingPunct="1"/>
            <a:r>
              <a:rPr lang="zh-CN" altLang="en-US" sz="4000" b="1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教材和参考书</a:t>
            </a:r>
            <a:endParaRPr lang="zh-CN" altLang="en-US" sz="4000" b="1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4163" y="1628775"/>
            <a:ext cx="8352928" cy="5040313"/>
          </a:xfrm>
        </p:spPr>
        <p:txBody>
          <a:bodyPr/>
          <a:lstStyle/>
          <a:p>
            <a:pPr eaLnBrk="1" hangingPunct="1">
              <a:lnSpc>
                <a:spcPct val="140000"/>
              </a:lnSpc>
              <a:spcBef>
                <a:spcPct val="30000"/>
              </a:spcBef>
            </a:pP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语言程序设计，高等教育出版社，何钦铭、颜晖，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2015</a:t>
            </a:r>
            <a:endParaRPr lang="en-US" altLang="zh-CN" sz="24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eaLnBrk="1" hangingPunct="1">
              <a:lnSpc>
                <a:spcPct val="140000"/>
              </a:lnSpc>
              <a:spcBef>
                <a:spcPct val="30000"/>
              </a:spcBef>
            </a:pP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语言程序设计实验指导，高等教育出版社，颜晖等，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2015</a:t>
            </a:r>
            <a:endParaRPr lang="en-US" altLang="zh-CN" sz="24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eaLnBrk="1" hangingPunct="1">
              <a:lnSpc>
                <a:spcPct val="140000"/>
              </a:lnSpc>
            </a:pPr>
            <a:r>
              <a:rPr lang="en-US" altLang="zh-CN" sz="2400" dirty="0"/>
              <a:t>C</a:t>
            </a:r>
            <a:r>
              <a:rPr lang="zh-CN" altLang="en-US" sz="2400" dirty="0"/>
              <a:t>程序设计语</a:t>
            </a:r>
            <a:r>
              <a:rPr lang="zh-CN" altLang="en-US" sz="2400" dirty="0" smtClean="0"/>
              <a:t>言</a:t>
            </a:r>
            <a:r>
              <a:rPr lang="zh-CN" altLang="zh-CN" sz="2400" dirty="0"/>
              <a:t>（</a:t>
            </a:r>
            <a:r>
              <a:rPr lang="zh-CN" altLang="en-US" sz="2400" dirty="0" smtClean="0"/>
              <a:t>第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版</a:t>
            </a:r>
            <a:r>
              <a:rPr lang="en-US" altLang="zh-CN" sz="2400" dirty="0"/>
              <a:t>•</a:t>
            </a:r>
            <a:r>
              <a:rPr lang="zh-CN" altLang="en-US" sz="2400" dirty="0" smtClean="0"/>
              <a:t>新版</a:t>
            </a:r>
            <a:r>
              <a:rPr lang="zh-CN" altLang="zh-CN" sz="2400" dirty="0" smtClean="0"/>
              <a:t>）</a:t>
            </a:r>
            <a:r>
              <a:rPr lang="zh-CN" altLang="zh-CN" sz="2400" dirty="0"/>
              <a:t>，</a:t>
            </a:r>
            <a:r>
              <a:rPr lang="en-US" altLang="zh-CN" sz="2400" dirty="0" smtClean="0">
                <a:latin typeface="Arial" panose="020B0604020202020204" pitchFamily="34" charset="0"/>
                <a:ea typeface="宋体" panose="02010600030101010101" pitchFamily="2" charset="-122"/>
              </a:rPr>
              <a:t>[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美</a:t>
            </a:r>
            <a:r>
              <a:rPr lang="en-US" altLang="zh-CN" sz="2400" dirty="0" smtClean="0">
                <a:latin typeface="Arial" panose="020B0604020202020204" pitchFamily="34" charset="0"/>
                <a:ea typeface="宋体" panose="02010600030101010101" pitchFamily="2" charset="-122"/>
              </a:rPr>
              <a:t>]</a:t>
            </a:r>
            <a:r>
              <a:rPr lang="is-IS" altLang="zh-CN" sz="2400" dirty="0"/>
              <a:t> Brian </a:t>
            </a:r>
            <a:r>
              <a:rPr lang="is-IS" altLang="zh-CN" sz="2400" dirty="0" smtClean="0"/>
              <a:t>W</a:t>
            </a:r>
            <a:r>
              <a:rPr lang="en-US" altLang="zh-CN" sz="2400" dirty="0" smtClean="0"/>
              <a:t>. </a:t>
            </a:r>
            <a:r>
              <a:rPr lang="is-IS" altLang="zh-CN" sz="2400" dirty="0" smtClean="0"/>
              <a:t>Kernighan</a:t>
            </a:r>
            <a:r>
              <a:rPr lang="is-IS" altLang="zh-CN" sz="2400" dirty="0"/>
              <a:t> </a:t>
            </a:r>
            <a:r>
              <a:rPr lang="is-IS" altLang="zh-CN" sz="2400" dirty="0" smtClean="0"/>
              <a:t>&amp; Dennis M</a:t>
            </a:r>
            <a:r>
              <a:rPr lang="en-US" altLang="zh-CN" sz="2400" dirty="0" smtClean="0"/>
              <a:t>. </a:t>
            </a:r>
            <a:r>
              <a:rPr lang="is-IS" altLang="zh-CN" sz="2400" dirty="0" smtClean="0"/>
              <a:t>Ritchie</a:t>
            </a:r>
            <a:r>
              <a:rPr lang="zh-CN" altLang="en-US" sz="2400" dirty="0" smtClean="0">
                <a:latin typeface="Arial" panose="020B0604020202020204" pitchFamily="34" charset="0"/>
                <a:ea typeface="宋体" panose="02010600030101010101" pitchFamily="2" charset="-122"/>
              </a:rPr>
              <a:t>，徐宝文等译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，机械工业出版社，</a:t>
            </a:r>
            <a:r>
              <a:rPr lang="en-US" altLang="zh-CN" sz="2400" dirty="0" smtClean="0">
                <a:latin typeface="Arial" panose="020B0604020202020204" pitchFamily="34" charset="0"/>
                <a:ea typeface="宋体" panose="02010600030101010101" pitchFamily="2" charset="-122"/>
              </a:rPr>
              <a:t>2007</a:t>
            </a:r>
            <a:endParaRPr lang="en-US" altLang="zh-CN" sz="2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140000"/>
              </a:lnSpc>
              <a:spcBef>
                <a:spcPct val="30000"/>
              </a:spcBef>
            </a:pP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程序设计（第三版），潭浩强等，清华大学出版社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00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5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8" name="Rectangle 4"/>
          <p:cNvSpPr>
            <a:spLocks noGrp="1" noChangeArrowheads="1"/>
          </p:cNvSpPr>
          <p:nvPr>
            <p:ph type="title"/>
          </p:nvPr>
        </p:nvSpPr>
        <p:spPr>
          <a:xfrm>
            <a:off x="629285" y="-194272"/>
            <a:ext cx="7886700" cy="1325563"/>
          </a:xfrm>
        </p:spPr>
        <p:txBody>
          <a:bodyPr/>
          <a:lstStyle/>
          <a:p>
            <a:r>
              <a:rPr lang="en-US" altLang="zh-CN" sz="3200" b="1" dirty="0">
                <a:solidFill>
                  <a:srgbClr val="0070C0"/>
                </a:solidFill>
              </a:rPr>
              <a:t>1. </a:t>
            </a:r>
            <a:r>
              <a:rPr lang="zh-CN" altLang="en-US" sz="3200" b="1" dirty="0">
                <a:solidFill>
                  <a:srgbClr val="0070C0"/>
                </a:solidFill>
              </a:rPr>
              <a:t>自动类型转换</a:t>
            </a:r>
            <a:endParaRPr lang="zh-CN" altLang="en-US" sz="3200" b="1" dirty="0">
              <a:solidFill>
                <a:srgbClr val="0070C0"/>
              </a:solidFill>
            </a:endParaRPr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29061" y="1304103"/>
            <a:ext cx="8331200" cy="3962400"/>
          </a:xfrm>
        </p:spPr>
        <p:txBody>
          <a:bodyPr/>
          <a:lstStyle/>
          <a:p>
            <a:r>
              <a:rPr lang="zh-CN" altLang="en-US" sz="2400" dirty="0"/>
              <a:t>在表达式中经常会有不同类型数据之间进行运算，如：</a:t>
            </a:r>
            <a:r>
              <a:rPr lang="en-US" altLang="zh-CN" sz="2400" dirty="0"/>
              <a:t>10+'a'+1.5-8765.1234*'b'</a:t>
            </a:r>
            <a:endParaRPr lang="en-US" altLang="zh-CN" sz="2400" dirty="0"/>
          </a:p>
          <a:p>
            <a:r>
              <a:rPr lang="zh-CN" altLang="en-US" sz="2400" dirty="0"/>
              <a:t>不同类型的数据要先转换成同一类型，然后进行运算。转换的规则按图</a:t>
            </a:r>
            <a:r>
              <a:rPr lang="en-US" altLang="zh-CN" sz="2400" dirty="0"/>
              <a:t>1.6</a:t>
            </a:r>
            <a:r>
              <a:rPr lang="zh-CN" altLang="en-US" sz="2400" dirty="0"/>
              <a:t>所示</a:t>
            </a:r>
            <a:r>
              <a:rPr lang="zh-CN" altLang="en-US" sz="2400" dirty="0" smtClean="0"/>
              <a:t>。</a:t>
            </a:r>
            <a:endParaRPr lang="zh-CN" altLang="en-US" sz="2400" dirty="0"/>
          </a:p>
        </p:txBody>
      </p:sp>
      <p:pic>
        <p:nvPicPr>
          <p:cNvPr id="154630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597" y="3305810"/>
            <a:ext cx="337185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24510" y="477520"/>
            <a:ext cx="411543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eaLnBrk="1" hangingPunct="1"/>
            <a:r>
              <a:rPr lang="zh-CN" altLang="en-US" sz="2800" b="1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运算符的优先级和结合性</a:t>
            </a:r>
            <a:endParaRPr lang="zh-CN" altLang="en-US" sz="2800" b="1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1375" y="1174115"/>
            <a:ext cx="5791200" cy="5334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</a:rPr>
              <a:t>( )</a:t>
            </a:r>
            <a:endParaRPr lang="zh-CN" altLang="en-US" sz="28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</a:rPr>
              <a:t>!  -  +  ++  --   (类型名）</a:t>
            </a:r>
            <a:r>
              <a:rPr lang="en-US" altLang="zh-CN" sz="2800">
                <a:latin typeface="Arial" panose="020B0604020202020204" pitchFamily="34" charset="0"/>
                <a:ea typeface="宋体" panose="02010600030101010101" pitchFamily="2" charset="-122"/>
              </a:rPr>
              <a:t>sizeof</a:t>
            </a:r>
            <a:endParaRPr lang="en-US" altLang="zh-CN" sz="28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</a:rPr>
              <a:t>* 	/   %		</a:t>
            </a:r>
            <a:endParaRPr lang="zh-CN" altLang="en-US" sz="28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</a:rPr>
              <a:t>+	-</a:t>
            </a:r>
            <a:endParaRPr lang="zh-CN" altLang="en-US" sz="28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</a:rPr>
              <a:t>&lt;  &lt;=  &gt;  &gt;=</a:t>
            </a:r>
            <a:endParaRPr lang="zh-CN" altLang="en-US" sz="28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</a:rPr>
              <a:t>==  !=</a:t>
            </a:r>
            <a:endParaRPr lang="zh-CN" altLang="en-US" sz="28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</a:rPr>
              <a:t>&amp;&amp;</a:t>
            </a:r>
            <a:endParaRPr lang="zh-CN" altLang="en-US" sz="28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</a:rPr>
              <a:t>||</a:t>
            </a:r>
            <a:endParaRPr lang="zh-CN" altLang="en-US" sz="28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</a:rPr>
              <a:t>? : </a:t>
            </a:r>
            <a:endParaRPr lang="zh-CN" altLang="en-US" sz="28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</a:rPr>
              <a:t>=  +=  -=  *=  /=  %=</a:t>
            </a:r>
            <a:endParaRPr lang="zh-CN" altLang="en-US" sz="28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</a:rPr>
              <a:t>,</a:t>
            </a:r>
            <a:endParaRPr lang="zh-CN" altLang="en-US" sz="2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1859-FA5C-4DDD-9E14-09EC41033F2D}" type="slidenum">
              <a:rPr lang="zh-CN" altLang="en-US" smtClean="0"/>
            </a:fld>
            <a:endParaRPr lang="zh-CN" altLang="en-US"/>
          </a:p>
        </p:txBody>
      </p:sp>
      <p:sp>
        <p:nvSpPr>
          <p:cNvPr id="10" name="AutoShape 1028"/>
          <p:cNvSpPr>
            <a:spLocks noChangeArrowheads="1"/>
          </p:cNvSpPr>
          <p:nvPr/>
        </p:nvSpPr>
        <p:spPr bwMode="auto">
          <a:xfrm>
            <a:off x="523893" y="1635162"/>
            <a:ext cx="3276600" cy="3048000"/>
          </a:xfrm>
          <a:prstGeom prst="smileyFace">
            <a:avLst>
              <a:gd name="adj" fmla="val 4653"/>
            </a:avLst>
          </a:prstGeom>
          <a:gradFill rotWithShape="0">
            <a:gsLst>
              <a:gs pos="0">
                <a:srgbClr val="FF99FF"/>
              </a:gs>
              <a:gs pos="100000">
                <a:schemeClr val="bg1"/>
              </a:gs>
            </a:gsLst>
            <a:lin ang="5400000" scaled="1"/>
          </a:gradFill>
          <a:ln w="57150">
            <a:solidFill>
              <a:srgbClr val="FF33CC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zh-CN" altLang="en-US" dirty="0" smtClean="0">
                <a:latin typeface="Arial" panose="020B0604020202020204" pitchFamily="34" charset="0"/>
              </a:rPr>
              <a:t>    </a:t>
            </a:r>
            <a:endParaRPr lang="en-US" altLang="zh-CN" dirty="0">
              <a:latin typeface="Arial" panose="020B0604020202020204" pitchFamily="34" charset="0"/>
            </a:endParaRPr>
          </a:p>
          <a:p>
            <a:pPr eaLnBrk="1" hangingPunct="1"/>
            <a:r>
              <a:rPr lang="zh-CN" altLang="en-US" dirty="0" smtClean="0">
                <a:latin typeface="Arial" panose="020B0604020202020204" pitchFamily="34" charset="0"/>
              </a:rPr>
              <a:t>     把</a:t>
            </a:r>
            <a:r>
              <a:rPr lang="zh-CN" altLang="en-US" dirty="0">
                <a:latin typeface="Arial" panose="020B0604020202020204" pitchFamily="34" charset="0"/>
              </a:rPr>
              <a:t>大象放冰箱里</a:t>
            </a:r>
            <a:r>
              <a:rPr lang="zh-CN" altLang="en-US" dirty="0" smtClean="0">
                <a:latin typeface="Arial" panose="020B0604020202020204" pitchFamily="34" charset="0"/>
              </a:rPr>
              <a:t>的算法</a:t>
            </a:r>
            <a:r>
              <a:rPr lang="zh-CN" altLang="en-US" dirty="0">
                <a:latin typeface="Arial" panose="020B0604020202020204" pitchFamily="34" charset="0"/>
              </a:rPr>
              <a:t>，分几步？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43542" y="1979407"/>
            <a:ext cx="4071620" cy="2861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/>
              <a:t>1.</a:t>
            </a:r>
            <a:r>
              <a:rPr lang="zh-CN" altLang="en-US" sz="2400" dirty="0" smtClean="0"/>
              <a:t>打开冰箱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lang="en-US" altLang="zh-CN" sz="2400" dirty="0" smtClean="0"/>
              <a:t>2.</a:t>
            </a:r>
            <a:r>
              <a:rPr lang="zh-CN" altLang="en-US" sz="2400" dirty="0" smtClean="0"/>
              <a:t>看看有没有电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lang="en-US" altLang="zh-CN" sz="2400" dirty="0" smtClean="0"/>
              <a:t>3.</a:t>
            </a:r>
            <a:r>
              <a:rPr lang="zh-CN" altLang="en-US" sz="2400" dirty="0" smtClean="0"/>
              <a:t>有电就把大象放进冰箱里，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   </a:t>
            </a:r>
            <a:r>
              <a:rPr lang="zh-CN" altLang="en-US" sz="2400" dirty="0" smtClean="0"/>
              <a:t>没电插电源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lang="en-US" altLang="zh-CN" sz="2400" dirty="0" smtClean="0"/>
              <a:t>4.</a:t>
            </a:r>
            <a:r>
              <a:rPr lang="zh-CN" altLang="en-US" sz="2400" dirty="0" smtClean="0"/>
              <a:t>关上冰箱的门</a:t>
            </a:r>
            <a:endParaRPr lang="zh-CN" altLang="en-US" sz="2400" dirty="0"/>
          </a:p>
        </p:txBody>
      </p:sp>
      <p:sp>
        <p:nvSpPr>
          <p:cNvPr id="8" name="文本框 7"/>
          <p:cNvSpPr txBox="1"/>
          <p:nvPr/>
        </p:nvSpPr>
        <p:spPr>
          <a:xfrm>
            <a:off x="524510" y="477520"/>
            <a:ext cx="125539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eaLnBrk="1" hangingPunct="1"/>
            <a:r>
              <a:rPr lang="zh-CN" altLang="en-US" sz="2800" b="1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流程图</a:t>
            </a:r>
            <a:endParaRPr lang="zh-CN" altLang="en-US" sz="2800" b="1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087235" y="6492875"/>
            <a:ext cx="2057400" cy="365125"/>
          </a:xfrm>
        </p:spPr>
        <p:txBody>
          <a:bodyPr/>
          <a:lstStyle/>
          <a:p>
            <a:fld id="{D8811859-FA5C-4DDD-9E14-09EC41033F2D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6257" y="1710466"/>
            <a:ext cx="3851238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dirty="0" smtClean="0"/>
              <a:t>1.</a:t>
            </a:r>
            <a:r>
              <a:rPr lang="zh-CN" altLang="en-US" sz="2400" dirty="0" smtClean="0"/>
              <a:t>打开冰箱</a:t>
            </a:r>
            <a:endParaRPr lang="en-US" altLang="zh-CN" sz="2400" dirty="0" smtClean="0"/>
          </a:p>
          <a:p>
            <a:pPr>
              <a:lnSpc>
                <a:spcPct val="200000"/>
              </a:lnSpc>
            </a:pPr>
            <a:r>
              <a:rPr lang="en-US" altLang="zh-CN" sz="2400" dirty="0" smtClean="0"/>
              <a:t>2.</a:t>
            </a:r>
            <a:r>
              <a:rPr lang="zh-CN" altLang="en-US" sz="2400" dirty="0" smtClean="0"/>
              <a:t>看看有没有电</a:t>
            </a:r>
            <a:endParaRPr lang="en-US" altLang="zh-CN" sz="2400" dirty="0" smtClean="0"/>
          </a:p>
          <a:p>
            <a:pPr>
              <a:lnSpc>
                <a:spcPct val="200000"/>
              </a:lnSpc>
            </a:pPr>
            <a:r>
              <a:rPr lang="en-US" altLang="zh-CN" sz="2400" dirty="0" smtClean="0"/>
              <a:t>3.</a:t>
            </a:r>
            <a:r>
              <a:rPr lang="zh-CN" altLang="en-US" sz="2400" dirty="0" smtClean="0"/>
              <a:t>有电就把大象放进冰箱里，</a:t>
            </a:r>
            <a:endParaRPr lang="en-US" altLang="zh-CN" sz="2400" dirty="0" smtClean="0"/>
          </a:p>
          <a:p>
            <a:pPr>
              <a:lnSpc>
                <a:spcPct val="200000"/>
              </a:lnSpc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   </a:t>
            </a:r>
            <a:r>
              <a:rPr lang="zh-CN" altLang="en-US" sz="2400" dirty="0" smtClean="0"/>
              <a:t>没电插电源</a:t>
            </a:r>
            <a:endParaRPr lang="en-US" altLang="zh-CN" sz="2400" dirty="0" smtClean="0"/>
          </a:p>
          <a:p>
            <a:pPr>
              <a:lnSpc>
                <a:spcPct val="200000"/>
              </a:lnSpc>
            </a:pPr>
            <a:r>
              <a:rPr lang="en-US" altLang="zh-CN" sz="2400" dirty="0" smtClean="0"/>
              <a:t>4.</a:t>
            </a:r>
            <a:r>
              <a:rPr lang="zh-CN" altLang="en-US" sz="2400" dirty="0" smtClean="0"/>
              <a:t>关上冰箱的门</a:t>
            </a:r>
            <a:endParaRPr lang="zh-CN" altLang="en-US" sz="2400" dirty="0"/>
          </a:p>
        </p:txBody>
      </p:sp>
      <p:grpSp>
        <p:nvGrpSpPr>
          <p:cNvPr id="42" name="组合 41"/>
          <p:cNvGrpSpPr/>
          <p:nvPr/>
        </p:nvGrpSpPr>
        <p:grpSpPr>
          <a:xfrm>
            <a:off x="4626700" y="1150044"/>
            <a:ext cx="4081881" cy="4468235"/>
            <a:chOff x="4626065" y="1150044"/>
            <a:chExt cx="4081881" cy="4468235"/>
          </a:xfrm>
        </p:grpSpPr>
        <p:grpSp>
          <p:nvGrpSpPr>
            <p:cNvPr id="36" name="组合 35"/>
            <p:cNvGrpSpPr/>
            <p:nvPr/>
          </p:nvGrpSpPr>
          <p:grpSpPr>
            <a:xfrm>
              <a:off x="4626065" y="1150044"/>
              <a:ext cx="4081881" cy="4468235"/>
              <a:chOff x="4626065" y="1150044"/>
              <a:chExt cx="4081881" cy="4468235"/>
            </a:xfrm>
          </p:grpSpPr>
          <p:sp>
            <p:nvSpPr>
              <p:cNvPr id="8" name="圆角矩形 7"/>
              <p:cNvSpPr/>
              <p:nvPr/>
            </p:nvSpPr>
            <p:spPr>
              <a:xfrm>
                <a:off x="5246206" y="1150044"/>
                <a:ext cx="964478" cy="430306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zh-CN" altLang="en-US" sz="1600" dirty="0" smtClean="0"/>
                  <a:t>开始</a:t>
                </a:r>
                <a:endParaRPr lang="zh-CN" altLang="en-US" sz="1600" dirty="0"/>
              </a:p>
            </p:txBody>
          </p:sp>
          <p:sp>
            <p:nvSpPr>
              <p:cNvPr id="12" name="菱形 11"/>
              <p:cNvSpPr/>
              <p:nvPr/>
            </p:nvSpPr>
            <p:spPr>
              <a:xfrm>
                <a:off x="4626065" y="2601528"/>
                <a:ext cx="2188883" cy="753555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zh-CN" altLang="en-US" sz="1600" dirty="0" smtClean="0"/>
                  <a:t>判断有没有电</a:t>
                </a:r>
                <a:endParaRPr lang="zh-CN" altLang="en-US" sz="1600" dirty="0"/>
              </a:p>
            </p:txBody>
          </p:sp>
          <p:cxnSp>
            <p:nvCxnSpPr>
              <p:cNvPr id="19" name="直接箭头连接符 18"/>
              <p:cNvCxnSpPr>
                <a:stCxn id="8" idx="2"/>
              </p:cNvCxnSpPr>
              <p:nvPr/>
            </p:nvCxnSpPr>
            <p:spPr>
              <a:xfrm>
                <a:off x="5728445" y="1580350"/>
                <a:ext cx="0" cy="336417"/>
              </a:xfrm>
              <a:prstGeom prst="straightConnector1">
                <a:avLst/>
              </a:prstGeom>
              <a:ln w="19050">
                <a:solidFill>
                  <a:srgbClr val="1794AD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箭头连接符 20"/>
              <p:cNvCxnSpPr/>
              <p:nvPr/>
            </p:nvCxnSpPr>
            <p:spPr>
              <a:xfrm>
                <a:off x="5704242" y="3355083"/>
                <a:ext cx="0" cy="311173"/>
              </a:xfrm>
              <a:prstGeom prst="straightConnector1">
                <a:avLst/>
              </a:prstGeom>
              <a:ln w="19050">
                <a:solidFill>
                  <a:srgbClr val="1794AD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矩形 21"/>
              <p:cNvSpPr/>
              <p:nvPr/>
            </p:nvSpPr>
            <p:spPr>
              <a:xfrm>
                <a:off x="7326475" y="2804133"/>
                <a:ext cx="1381471" cy="34834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zh-CN" altLang="en-US" sz="1600" dirty="0"/>
                  <a:t>插上电源</a:t>
                </a:r>
                <a:endParaRPr lang="zh-CN" altLang="en-US" sz="1600" dirty="0"/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5029771" y="3658293"/>
                <a:ext cx="1381471" cy="51391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zh-CN" altLang="en-US" sz="1600" dirty="0"/>
                  <a:t>把大象放进冰箱里</a:t>
                </a:r>
                <a:endParaRPr lang="zh-CN" altLang="en-US" sz="1600" dirty="0"/>
              </a:p>
            </p:txBody>
          </p:sp>
          <p:cxnSp>
            <p:nvCxnSpPr>
              <p:cNvPr id="25" name="直接箭头连接符 24"/>
              <p:cNvCxnSpPr/>
              <p:nvPr/>
            </p:nvCxnSpPr>
            <p:spPr>
              <a:xfrm>
                <a:off x="5693484" y="4172205"/>
                <a:ext cx="0" cy="311173"/>
              </a:xfrm>
              <a:prstGeom prst="straightConnector1">
                <a:avLst/>
              </a:prstGeom>
              <a:ln w="19050">
                <a:solidFill>
                  <a:srgbClr val="1794AD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矩形 25"/>
              <p:cNvSpPr/>
              <p:nvPr/>
            </p:nvSpPr>
            <p:spPr>
              <a:xfrm>
                <a:off x="5029771" y="4483378"/>
                <a:ext cx="1381471" cy="39342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zh-CN" altLang="en-US" dirty="0" smtClean="0"/>
                  <a:t>关上冰箱</a:t>
                </a:r>
                <a:endParaRPr lang="zh-CN" altLang="en-US" dirty="0"/>
              </a:p>
            </p:txBody>
          </p:sp>
          <p:cxnSp>
            <p:nvCxnSpPr>
              <p:cNvPr id="27" name="直接箭头连接符 26"/>
              <p:cNvCxnSpPr/>
              <p:nvPr/>
            </p:nvCxnSpPr>
            <p:spPr>
              <a:xfrm>
                <a:off x="5671968" y="4876800"/>
                <a:ext cx="0" cy="311173"/>
              </a:xfrm>
              <a:prstGeom prst="straightConnector1">
                <a:avLst/>
              </a:prstGeom>
              <a:ln w="19050">
                <a:solidFill>
                  <a:srgbClr val="1794AD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圆角矩形 27"/>
              <p:cNvSpPr/>
              <p:nvPr/>
            </p:nvSpPr>
            <p:spPr>
              <a:xfrm>
                <a:off x="5211245" y="5187973"/>
                <a:ext cx="964478" cy="430306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zh-CN" altLang="en-US" sz="1600" dirty="0"/>
                  <a:t>结束</a:t>
                </a:r>
                <a:endParaRPr lang="zh-CN" altLang="en-US" sz="1600" dirty="0"/>
              </a:p>
            </p:txBody>
          </p:sp>
          <p:cxnSp>
            <p:nvCxnSpPr>
              <p:cNvPr id="30" name="直接箭头连接符 29"/>
              <p:cNvCxnSpPr>
                <a:stCxn id="12" idx="3"/>
              </p:cNvCxnSpPr>
              <p:nvPr/>
            </p:nvCxnSpPr>
            <p:spPr>
              <a:xfrm flipV="1">
                <a:off x="6814948" y="2978305"/>
                <a:ext cx="511527" cy="1"/>
              </a:xfrm>
              <a:prstGeom prst="straightConnector1">
                <a:avLst/>
              </a:prstGeom>
              <a:ln w="19050">
                <a:solidFill>
                  <a:srgbClr val="1794AD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肘形连接符 31"/>
              <p:cNvCxnSpPr/>
              <p:nvPr/>
            </p:nvCxnSpPr>
            <p:spPr>
              <a:xfrm rot="10800000" flipV="1">
                <a:off x="5720507" y="3152475"/>
                <a:ext cx="2296704" cy="358193"/>
              </a:xfrm>
              <a:prstGeom prst="bentConnector3">
                <a:avLst>
                  <a:gd name="adj1" fmla="val -241"/>
                </a:avLst>
              </a:prstGeom>
              <a:ln w="19050">
                <a:solidFill>
                  <a:srgbClr val="1794AD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/>
              <p:cNvSpPr txBox="1"/>
              <p:nvPr/>
            </p:nvSpPr>
            <p:spPr>
              <a:xfrm>
                <a:off x="6902699" y="2575375"/>
                <a:ext cx="297815" cy="3067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 smtClean="0"/>
                  <a:t>N</a:t>
                </a:r>
                <a:endParaRPr lang="zh-CN" altLang="en-US" sz="1400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262661" y="3331571"/>
                <a:ext cx="269240" cy="3067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/>
                  <a:t>Y</a:t>
                </a:r>
                <a:endParaRPr lang="zh-CN" altLang="en-US" sz="1400" dirty="0"/>
              </a:p>
            </p:txBody>
          </p:sp>
        </p:grpSp>
        <p:sp>
          <p:nvSpPr>
            <p:cNvPr id="38" name="矩形 37"/>
            <p:cNvSpPr/>
            <p:nvPr/>
          </p:nvSpPr>
          <p:spPr>
            <a:xfrm>
              <a:off x="5037709" y="1907915"/>
              <a:ext cx="1381471" cy="3483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sz="1600" dirty="0" smtClean="0"/>
                <a:t>打开冰箱</a:t>
              </a:r>
              <a:endParaRPr lang="zh-CN" altLang="en-US" sz="1600" dirty="0"/>
            </a:p>
          </p:txBody>
        </p:sp>
        <p:cxnSp>
          <p:nvCxnSpPr>
            <p:cNvPr id="40" name="直接箭头连接符 39"/>
            <p:cNvCxnSpPr>
              <a:endCxn id="12" idx="0"/>
            </p:cNvCxnSpPr>
            <p:nvPr/>
          </p:nvCxnSpPr>
          <p:spPr>
            <a:xfrm>
              <a:off x="5720506" y="2238958"/>
              <a:ext cx="1" cy="362570"/>
            </a:xfrm>
            <a:prstGeom prst="straightConnector1">
              <a:avLst/>
            </a:prstGeom>
            <a:ln w="19050">
              <a:solidFill>
                <a:srgbClr val="1794A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087235" y="6492875"/>
            <a:ext cx="2057400" cy="365125"/>
          </a:xfrm>
        </p:spPr>
        <p:txBody>
          <a:bodyPr/>
          <a:lstStyle/>
          <a:p>
            <a:fld id="{D8811859-FA5C-4DDD-9E14-09EC41033F2D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5" y="1916113"/>
            <a:ext cx="8534400" cy="303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89610" y="1386205"/>
            <a:ext cx="120078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36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  <a:sym typeface="+mn-ea"/>
              </a:rPr>
              <a:t> </a:t>
            </a:r>
            <a:r>
              <a:rPr lang="zh-CN" altLang="en-US" sz="36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  <a:sym typeface="+mn-ea"/>
              </a:rPr>
              <a:t>高考</a:t>
            </a:r>
            <a:endParaRPr lang="zh-CN" altLang="en-US" sz="3600" b="1" dirty="0" smtClean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  <a:sym typeface="+mn-ea"/>
            </a:endParaRPr>
          </a:p>
        </p:txBody>
      </p:sp>
      <p:pic>
        <p:nvPicPr>
          <p:cNvPr id="8" name="图片 7" descr="1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17950" y="1196340"/>
            <a:ext cx="5027295" cy="503301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15925" y="2229485"/>
            <a:ext cx="332613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000" b="1">
                <a:solidFill>
                  <a:srgbClr val="FF0000"/>
                </a:solidFill>
              </a:rPr>
              <a:t>7个专业都与编程密不可分！</a:t>
            </a:r>
            <a:endParaRPr lang="zh-CN" altLang="en-US" sz="4000" b="1">
              <a:solidFill>
                <a:srgbClr val="FF0000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90" y="3973195"/>
            <a:ext cx="3175000" cy="2038350"/>
          </a:xfrm>
          <a:prstGeom prst="rect">
            <a:avLst/>
          </a:prstGeom>
        </p:spPr>
      </p:pic>
      <p:sp>
        <p:nvSpPr>
          <p:cNvPr id="7170" name="标题 1"/>
          <p:cNvSpPr>
            <a:spLocks noGrp="1"/>
          </p:cNvSpPr>
          <p:nvPr/>
        </p:nvSpPr>
        <p:spPr>
          <a:xfrm>
            <a:off x="385573" y="297169"/>
            <a:ext cx="7316470" cy="715963"/>
          </a:xfrm>
          <a:prstGeom prst="rect">
            <a:avLst/>
          </a:prstGeom>
        </p:spPr>
        <p:txBody>
          <a:bodyPr vert="horz" anchor="b" anchorCtr="0">
            <a:normAutofit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 dirty="0">
                <a:solidFill>
                  <a:schemeClr val="accent5">
                    <a:lumMod val="75000"/>
                  </a:schemeClr>
                </a:solidFill>
              </a:rPr>
              <a:t>人工智能时代的来临</a:t>
            </a:r>
            <a:endParaRPr lang="zh-CN" altLang="en-US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663415" y="1876673"/>
            <a:ext cx="5698849" cy="28197"/>
            <a:chOff x="1663522" y="1842787"/>
            <a:chExt cx="5697860" cy="24584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1663522" y="1842787"/>
              <a:ext cx="9390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6422314" y="1867371"/>
              <a:ext cx="9390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70" name="标题 1"/>
          <p:cNvSpPr>
            <a:spLocks noGrp="1"/>
          </p:cNvSpPr>
          <p:nvPr>
            <p:ph type="title"/>
          </p:nvPr>
        </p:nvSpPr>
        <p:spPr>
          <a:xfrm>
            <a:off x="385573" y="297169"/>
            <a:ext cx="7316470" cy="715963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solidFill>
                  <a:schemeClr val="accent5">
                    <a:lumMod val="75000"/>
                  </a:schemeClr>
                </a:solidFill>
              </a:rPr>
              <a:t>人工智能时代的来临</a:t>
            </a:r>
            <a:endParaRPr lang="zh-CN" altLang="en-US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172" name="Picture 7" descr="http://www.36dsj.com/wp-content/uploads/2016/08/3761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26" y="3413051"/>
            <a:ext cx="2774138" cy="2441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9" descr="http://www.0755data.cn/uploads/allimg/160829/1P4543Q6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222" y="1312143"/>
            <a:ext cx="2742216" cy="150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1" descr="http://news.yanfabu.com/data/attachment/portal/201504/03/094453n3rllwsckklsglq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93" y="1312143"/>
            <a:ext cx="2477814" cy="147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7" descr="http://www.hqzk99.com/file/upload/201511/26/09-45-16-35-7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402" y="3413052"/>
            <a:ext cx="3079855" cy="234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SLIDE_MODEL_TYPE" val="timeline"/>
</p:tagLst>
</file>

<file path=ppt/tags/tag2.xml><?xml version="1.0" encoding="utf-8"?>
<p:tagLst xmlns:p="http://schemas.openxmlformats.org/presentationml/2006/main">
  <p:tag name="KSO_WM_UNIT_TABLE_BEAUTIFY" val="smartTable{e7983177-c13a-4146-8893-28b56fa13ebd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10501</Words>
  <Application>WPS 演示</Application>
  <PresentationFormat>自定义</PresentationFormat>
  <Paragraphs>938</Paragraphs>
  <Slides>74</Slides>
  <Notes>12</Notes>
  <HiddenSlides>0</HiddenSlides>
  <MMClips>0</MMClips>
  <ScaleCrop>false</ScaleCrop>
  <HeadingPairs>
    <vt:vector size="8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74</vt:i4>
      </vt:variant>
    </vt:vector>
  </HeadingPairs>
  <TitlesOfParts>
    <vt:vector size="100" baseType="lpstr">
      <vt:lpstr>Arial</vt:lpstr>
      <vt:lpstr>宋体</vt:lpstr>
      <vt:lpstr>Wingdings</vt:lpstr>
      <vt:lpstr>Times New Roman</vt:lpstr>
      <vt:lpstr>微软雅黑</vt:lpstr>
      <vt:lpstr>楷体_GB2312</vt:lpstr>
      <vt:lpstr>新宋体</vt:lpstr>
      <vt:lpstr>Wingdings</vt:lpstr>
      <vt:lpstr>黑体</vt:lpstr>
      <vt:lpstr>Calibri</vt:lpstr>
      <vt:lpstr>Arial Unicode MS</vt:lpstr>
      <vt:lpstr>幼圆</vt:lpstr>
      <vt:lpstr>Symbol</vt:lpstr>
      <vt:lpstr>仿宋_GB2312</vt:lpstr>
      <vt:lpstr>_x000B__x000C_</vt:lpstr>
      <vt:lpstr>Segoe Print</vt:lpstr>
      <vt:lpstr>华文琥珀</vt:lpstr>
      <vt:lpstr>隶书</vt:lpstr>
      <vt:lpstr>楷体</vt:lpstr>
      <vt:lpstr>汉仪喵魂体W</vt:lpstr>
      <vt:lpstr>杨任东竹石体-Bold</vt:lpstr>
      <vt:lpstr>Segoe UI</vt:lpstr>
      <vt:lpstr>仿宋</vt:lpstr>
      <vt:lpstr>Office 主题</vt:lpstr>
      <vt:lpstr>Paint.Picture</vt:lpstr>
      <vt:lpstr>Excel.Sheet.12</vt:lpstr>
      <vt:lpstr>认识计算机程序</vt:lpstr>
      <vt:lpstr>个人介绍</vt:lpstr>
      <vt:lpstr>PowerPoint 演示文稿</vt:lpstr>
      <vt:lpstr>学习要求与学习方法</vt:lpstr>
      <vt:lpstr>考核方式</vt:lpstr>
      <vt:lpstr>资源访问</vt:lpstr>
      <vt:lpstr>教材和参考书</vt:lpstr>
      <vt:lpstr>PowerPoint 演示文稿</vt:lpstr>
      <vt:lpstr>人工智能时代的来临</vt:lpstr>
      <vt:lpstr>PowerPoint 演示文稿</vt:lpstr>
      <vt:lpstr>现代电子计算机之父 </vt:lpstr>
      <vt:lpstr>计算机之父 </vt:lpstr>
      <vt:lpstr>当代中国教父 </vt:lpstr>
      <vt:lpstr>清华大学“姚班”</vt:lpstr>
      <vt:lpstr>上海交大“ACM班”</vt:lpstr>
      <vt:lpstr>身边的学长</vt:lpstr>
      <vt:lpstr>十年前的少年们，撑起中国人工智能领域的独角兽</vt:lpstr>
      <vt:lpstr>PowerPoint 演示文稿</vt:lpstr>
      <vt:lpstr>PowerPoint 演示文稿</vt:lpstr>
      <vt:lpstr>1.1 C程序的基本框架</vt:lpstr>
      <vt:lpstr>1.2 什么是编译器？</vt:lpstr>
      <vt:lpstr>编译器 Dev C++：新建源程序</vt:lpstr>
      <vt:lpstr>编译器 Dev C++：新建源程序</vt:lpstr>
      <vt:lpstr>编译器 Dev C++：新建源程序</vt:lpstr>
      <vt:lpstr>编译器 Dev C++</vt:lpstr>
      <vt:lpstr>编译器 Dev C++：运行结果</vt:lpstr>
      <vt:lpstr>编译器 Dev C++：运行结果</vt:lpstr>
      <vt:lpstr>PowerPoint 演示文稿</vt:lpstr>
      <vt:lpstr>1.3.1 C/C++程序中的常量</vt:lpstr>
      <vt:lpstr>PowerPoint 演示文稿</vt:lpstr>
      <vt:lpstr>PowerPoint 演示文稿</vt:lpstr>
      <vt:lpstr>PowerPoint 演示文稿</vt:lpstr>
      <vt:lpstr>1.3.2 变量</vt:lpstr>
      <vt:lpstr>PowerPoint 演示文稿</vt:lpstr>
      <vt:lpstr>b. 变量的类型</vt:lpstr>
      <vt:lpstr>c. 变量的赋值</vt:lpstr>
      <vt:lpstr>PowerPoint 演示文稿</vt:lpstr>
      <vt:lpstr>PowerPoint 演示文稿</vt:lpstr>
      <vt:lpstr>PowerPoint 演示文稿</vt:lpstr>
      <vt:lpstr> 变量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变量的类型</vt:lpstr>
      <vt:lpstr>PowerPoint 演示文稿</vt:lpstr>
      <vt:lpstr>PowerPoint 演示文稿</vt:lpstr>
      <vt:lpstr>PowerPoint 演示文稿</vt:lpstr>
      <vt:lpstr>1.3 变量的赋值</vt:lpstr>
      <vt:lpstr> 变量的类型转换</vt:lpstr>
      <vt:lpstr>PowerPoint 演示文稿</vt:lpstr>
      <vt:lpstr>PowerPoint 演示文稿</vt:lpstr>
      <vt:lpstr>2 运算符与表达式</vt:lpstr>
      <vt:lpstr>2.1 算术运算符及算术表达式</vt:lpstr>
      <vt:lpstr>a. 模运算符</vt:lpstr>
      <vt:lpstr>b. 除法运算符</vt:lpstr>
      <vt:lpstr>3. 算术表达式</vt:lpstr>
      <vt:lpstr>2.2 赋值运算符及赋值表达式</vt:lpstr>
      <vt:lpstr>PowerPoint 演示文稿</vt:lpstr>
      <vt:lpstr>2.3 关系运算符及关系表达式</vt:lpstr>
      <vt:lpstr>2. 关系表达式</vt:lpstr>
      <vt:lpstr>2.4 逻辑运算符及逻辑表达式</vt:lpstr>
      <vt:lpstr>2. 逻辑运算符</vt:lpstr>
      <vt:lpstr>PowerPoint 演示文稿</vt:lpstr>
      <vt:lpstr>3. 逻辑表达式</vt:lpstr>
      <vt:lpstr>PowerPoint 演示文稿</vt:lpstr>
      <vt:lpstr>PowerPoint 演示文稿</vt:lpstr>
      <vt:lpstr>3 类型转换</vt:lpstr>
      <vt:lpstr>1. 自动类型转换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win10</dc:creator>
  <cp:lastModifiedBy>荃星</cp:lastModifiedBy>
  <cp:revision>122</cp:revision>
  <dcterms:created xsi:type="dcterms:W3CDTF">2019-11-15T07:21:00Z</dcterms:created>
  <dcterms:modified xsi:type="dcterms:W3CDTF">2021-09-22T10:50:26Z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ADAABCBD22AD44E29DDCCA74E6246CFF</vt:lpwstr>
  </property>
</Properties>
</file>