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av" ContentType="audio/x-wav"/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7"/>
  </p:notesMasterIdLst>
  <p:sldIdLst>
    <p:sldId id="322" r:id="rId3"/>
    <p:sldId id="745" r:id="rId4"/>
    <p:sldId id="742" r:id="rId5"/>
    <p:sldId id="744" r:id="rId6"/>
    <p:sldId id="743" r:id="rId7"/>
    <p:sldId id="751" r:id="rId8"/>
    <p:sldId id="752" r:id="rId9"/>
    <p:sldId id="776" r:id="rId10"/>
    <p:sldId id="777" r:id="rId11"/>
    <p:sldId id="778" r:id="rId12"/>
    <p:sldId id="779" r:id="rId13"/>
    <p:sldId id="780" r:id="rId14"/>
    <p:sldId id="784" r:id="rId15"/>
    <p:sldId id="785" r:id="rId16"/>
    <p:sldId id="786" r:id="rId17"/>
    <p:sldId id="746" r:id="rId18"/>
    <p:sldId id="787" r:id="rId19"/>
    <p:sldId id="747" r:id="rId20"/>
    <p:sldId id="789" r:id="rId21"/>
    <p:sldId id="790" r:id="rId22"/>
    <p:sldId id="791" r:id="rId23"/>
    <p:sldId id="793" r:id="rId24"/>
    <p:sldId id="940" r:id="rId25"/>
    <p:sldId id="941" r:id="rId26"/>
    <p:sldId id="942" r:id="rId27"/>
    <p:sldId id="943" r:id="rId28"/>
    <p:sldId id="944" r:id="rId29"/>
    <p:sldId id="875" r:id="rId30"/>
    <p:sldId id="883" r:id="rId31"/>
    <p:sldId id="876" r:id="rId32"/>
    <p:sldId id="877" r:id="rId33"/>
    <p:sldId id="915" r:id="rId34"/>
    <p:sldId id="916" r:id="rId35"/>
    <p:sldId id="917" r:id="rId36"/>
    <p:sldId id="878" r:id="rId37"/>
    <p:sldId id="879" r:id="rId38"/>
    <p:sldId id="880" r:id="rId39"/>
    <p:sldId id="884" r:id="rId40"/>
    <p:sldId id="813" r:id="rId41"/>
    <p:sldId id="799" r:id="rId42"/>
    <p:sldId id="800" r:id="rId43"/>
    <p:sldId id="814" r:id="rId44"/>
    <p:sldId id="815" r:id="rId45"/>
    <p:sldId id="847" r:id="rId46"/>
    <p:sldId id="848" r:id="rId47"/>
    <p:sldId id="894" r:id="rId48"/>
    <p:sldId id="849" r:id="rId49"/>
    <p:sldId id="801" r:id="rId50"/>
    <p:sldId id="802" r:id="rId51"/>
    <p:sldId id="803" r:id="rId52"/>
    <p:sldId id="995" r:id="rId53"/>
    <p:sldId id="996" r:id="rId54"/>
    <p:sldId id="997" r:id="rId55"/>
    <p:sldId id="565" r:id="rId56"/>
  </p:sldIdLst>
  <p:sldSz cx="914527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7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罗 勇" initials="罗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204" y="-64"/>
      </p:cViewPr>
      <p:guideLst>
        <p:guide orient="horz" pos="2087"/>
        <p:guide pos="29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1" Type="http://schemas.openxmlformats.org/officeDocument/2006/relationships/commentAuthors" Target="commentAuthors.xml"/><Relationship Id="rId60" Type="http://schemas.openxmlformats.org/officeDocument/2006/relationships/tableStyles" Target="tableStyles.xml"/><Relationship Id="rId6" Type="http://schemas.openxmlformats.org/officeDocument/2006/relationships/slide" Target="slides/slide4.xml"/><Relationship Id="rId59" Type="http://schemas.openxmlformats.org/officeDocument/2006/relationships/viewProps" Target="viewProps.xml"/><Relationship Id="rId58" Type="http://schemas.openxmlformats.org/officeDocument/2006/relationships/presProps" Target="presProps.xml"/><Relationship Id="rId57" Type="http://schemas.openxmlformats.org/officeDocument/2006/relationships/notesMaster" Target="notesMasters/notesMaster1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56D97-C121-4518-9166-38EE255D68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1B510-4A36-4140-9235-F13CF6735E8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副标题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9" name="矩形 8"/>
          <p:cNvSpPr/>
          <p:nvPr userDrawn="1"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 userDrawn="1"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 userDrawn="1"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759" y="1825625"/>
            <a:ext cx="788807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4812" y="365125"/>
            <a:ext cx="1972017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759" y="365125"/>
            <a:ext cx="5801732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737" y="1825625"/>
            <a:ext cx="388674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793" y="1825625"/>
            <a:ext cx="388674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Rectangle 4"/>
          <p:cNvSpPr>
            <a:spLocks noGrp="1"/>
          </p:cNvSpPr>
          <p:nvPr>
            <p:ph type="dt" sz="half" idx="12"/>
          </p:nvPr>
        </p:nvSpPr>
        <p:spPr>
          <a:xfrm>
            <a:off x="685895" y="6248400"/>
            <a:ext cx="190526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5"/>
          <p:cNvSpPr>
            <a:spLocks noGrp="1"/>
          </p:cNvSpPr>
          <p:nvPr>
            <p:ph type="ftr" sz="quarter" idx="3"/>
          </p:nvPr>
        </p:nvSpPr>
        <p:spPr>
          <a:xfrm>
            <a:off x="3124634" y="6248400"/>
            <a:ext cx="2896002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x-none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浙江财经大学信智学院 陈琰宏</a:t>
            </a: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6"/>
          <p:cNvSpPr>
            <a:spLocks noGrp="1"/>
          </p:cNvSpPr>
          <p:nvPr>
            <p:ph type="sldNum" sz="quarter" idx="4"/>
          </p:nvPr>
        </p:nvSpPr>
        <p:spPr>
          <a:xfrm>
            <a:off x="6554110" y="6248400"/>
            <a:ext cx="190526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69DFB09-06DA-4D7B-B329-89A7B5D591DD}" type="slidenum">
              <a:rPr kumimoji="0" lang="en-US" altLang="x-none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759" y="1825625"/>
            <a:ext cx="788807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Picture 2" descr="C:\Users\Administrator\Desktop\b21c8701a18b87d6e9bbd88e060828381e30fda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870" y="226060"/>
            <a:ext cx="923290" cy="88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96" y="1709739"/>
            <a:ext cx="788807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96" y="4589464"/>
            <a:ext cx="788807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759" y="1825625"/>
            <a:ext cx="38868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954" y="1825625"/>
            <a:ext cx="38868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0" y="365126"/>
            <a:ext cx="788807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951" y="1681163"/>
            <a:ext cx="386901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951" y="2505075"/>
            <a:ext cx="386901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954" y="1681163"/>
            <a:ext cx="388806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954" y="2505075"/>
            <a:ext cx="388806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1" y="457200"/>
            <a:ext cx="294969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8066" y="987426"/>
            <a:ext cx="4629954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951" y="2057400"/>
            <a:ext cx="294969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1" y="457200"/>
            <a:ext cx="294969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8066" y="987426"/>
            <a:ext cx="4629954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951" y="2057400"/>
            <a:ext cx="294969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文本占位符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9" name="日期占位符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zh-CN" altLang="en-US" dirty="0" smtClean="0"/>
              <a:t>浙江财经大学信智学院 陈琰宏</a:t>
            </a:r>
            <a:endParaRPr lang="zh-CN" altLang="en-US" dirty="0"/>
          </a:p>
        </p:txBody>
      </p:sp>
      <p:sp>
        <p:nvSpPr>
          <p:cNvPr id="11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等腰三角形 13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tags" Target="../tags/tag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tags" Target="../tags/tag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22.wmf"/><Relationship Id="rId1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1" Type="http://schemas.openxmlformats.org/officeDocument/2006/relationships/tags" Target="../tags/tag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1" Type="http://schemas.openxmlformats.org/officeDocument/2006/relationships/tags" Target="../tags/tag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1114272" y="3736672"/>
            <a:ext cx="6912768" cy="1003279"/>
          </a:xfrm>
        </p:spPr>
        <p:txBody>
          <a:bodyPr>
            <a:noAutofit/>
          </a:bodyPr>
          <a:lstStyle/>
          <a:p>
            <a:pPr algn="ctr"/>
            <a:r>
              <a:rPr lang="zh-CN" altLang="en-US" sz="4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优先队列</a:t>
            </a:r>
            <a:endParaRPr lang="zh-CN" altLang="en-US" sz="44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副标题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dirty="0" smtClean="0"/>
              <a:t>                                   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信智学院  </a:t>
            </a:r>
            <a:r>
              <a:rPr 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陈琰宏</a:t>
            </a:r>
            <a:endParaRPr 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" y="1124744"/>
            <a:ext cx="9144000" cy="10424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5181"/>
    </mc:Choice>
    <mc:Fallback>
      <p:transition spd="slow" advTm="518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96944" y="1363980"/>
            <a:ext cx="8057009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/>
              <a:t>struct node</a:t>
            </a:r>
            <a:endParaRPr lang="zh-CN" altLang="en-US" sz="2400" dirty="0"/>
          </a:p>
          <a:p>
            <a:r>
              <a:rPr lang="zh-CN" altLang="en-US" sz="2400" dirty="0"/>
              <a:t>{</a:t>
            </a:r>
            <a:endParaRPr lang="zh-CN" altLang="en-US" sz="2400" dirty="0"/>
          </a:p>
          <a:p>
            <a:r>
              <a:rPr lang="zh-CN" altLang="en-US" sz="2400" dirty="0"/>
              <a:t>	int dis, num;</a:t>
            </a:r>
            <a:endParaRPr lang="zh-CN" altLang="en-US" sz="2400" dirty="0"/>
          </a:p>
          <a:p>
            <a:r>
              <a:rPr lang="zh-CN" altLang="en-US" sz="2400" dirty="0"/>
              <a:t>};</a:t>
            </a:r>
            <a:endParaRPr lang="zh-CN" altLang="en-US" sz="2400" dirty="0"/>
          </a:p>
          <a:p>
            <a:r>
              <a:rPr lang="zh-CN" altLang="en-US" sz="2400" dirty="0"/>
              <a:t>priority_queue&lt;node&gt;que;</a:t>
            </a:r>
            <a:endParaRPr lang="zh-CN" altLang="en-US" sz="2400" dirty="0"/>
          </a:p>
          <a:p>
            <a:r>
              <a:rPr lang="zh-CN" altLang="en-US" sz="2400" dirty="0"/>
              <a:t>bool operator&lt;(const node &amp;a, const node &amp;b)</a:t>
            </a:r>
            <a:endParaRPr lang="zh-CN" altLang="en-US" sz="2400" dirty="0"/>
          </a:p>
          <a:p>
            <a:r>
              <a:rPr lang="zh-CN" altLang="en-US" sz="2400" dirty="0"/>
              <a:t>{</a:t>
            </a:r>
            <a:endParaRPr lang="zh-CN" altLang="en-US" sz="2400" dirty="0"/>
          </a:p>
          <a:p>
            <a:r>
              <a:rPr lang="zh-CN" altLang="en-US" sz="2400" dirty="0"/>
              <a:t>	return a.dis &gt; b.dis;</a:t>
            </a:r>
            <a:endParaRPr lang="zh-CN" altLang="en-US" sz="2400" dirty="0"/>
          </a:p>
          <a:p>
            <a:r>
              <a:rPr lang="zh-CN" altLang="en-US" sz="2400" dirty="0" smtClean="0"/>
              <a:t>}</a:t>
            </a:r>
            <a:r>
              <a:rPr lang="en-US" altLang="zh-CN" sz="2400" dirty="0" smtClean="0"/>
              <a:t>//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按照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dis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从小到大排序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矩形 3"/>
          <p:cNvSpPr/>
          <p:nvPr/>
        </p:nvSpPr>
        <p:spPr>
          <a:xfrm>
            <a:off x="343595" y="436671"/>
            <a:ext cx="333502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C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1.3 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优先</a:t>
            </a:r>
            <a:r>
              <a:rPr lang="zh-CN" altLang="en-US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队列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用法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43595" y="1226186"/>
            <a:ext cx="8057009" cy="40626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/>
              <a:t>struct node</a:t>
            </a:r>
            <a:endParaRPr lang="zh-CN" altLang="en-US" sz="2000" dirty="0"/>
          </a:p>
          <a:p>
            <a:r>
              <a:rPr lang="zh-CN" altLang="en-US" sz="2000" dirty="0"/>
              <a:t>{</a:t>
            </a:r>
            <a:endParaRPr lang="zh-CN" altLang="en-US" sz="2000" dirty="0"/>
          </a:p>
          <a:p>
            <a:r>
              <a:rPr lang="zh-CN" altLang="en-US" sz="2000" dirty="0"/>
              <a:t>    string name;</a:t>
            </a:r>
            <a:endParaRPr lang="zh-CN" altLang="en-US" sz="2000" dirty="0"/>
          </a:p>
          <a:p>
            <a:r>
              <a:rPr lang="zh-CN" altLang="en-US" sz="2000" dirty="0"/>
              <a:t>    int price;</a:t>
            </a:r>
            <a:endParaRPr lang="zh-CN" altLang="en-US" sz="2000" dirty="0"/>
          </a:p>
          <a:p>
            <a:r>
              <a:rPr lang="zh-CN" altLang="en-US" sz="2000" dirty="0"/>
              <a:t>    friend bool operator&lt; (node a, node b)</a:t>
            </a:r>
            <a:endParaRPr lang="zh-CN" altLang="en-US" sz="2000" dirty="0"/>
          </a:p>
          <a:p>
            <a:r>
              <a:rPr lang="zh-CN" altLang="en-US" sz="2000" dirty="0"/>
              <a:t>    {</a:t>
            </a:r>
            <a:endParaRPr lang="zh-CN" altLang="en-US" sz="2000" dirty="0"/>
          </a:p>
          <a:p>
            <a:r>
              <a:rPr lang="zh-CN" altLang="en-US" sz="2000" dirty="0"/>
              <a:t>        return a.price &lt; b.price; </a:t>
            </a:r>
            <a:endParaRPr lang="en-US" altLang="zh-CN" sz="2000" dirty="0" smtClean="0"/>
          </a:p>
          <a:p>
            <a:r>
              <a:rPr lang="en-US" altLang="zh-CN" sz="2000" dirty="0"/>
              <a:t> </a:t>
            </a:r>
            <a:r>
              <a:rPr lang="en-US" altLang="zh-CN" sz="2000" dirty="0" smtClean="0"/>
              <a:t>      </a:t>
            </a:r>
            <a:r>
              <a:rPr lang="zh-CN" altLang="en-US" sz="2000" dirty="0" smtClean="0"/>
              <a:t>// </a:t>
            </a:r>
            <a:r>
              <a:rPr lang="zh-CN" altLang="en-US" sz="2000" dirty="0"/>
              <a:t>相当于less,这是大顶堆，反之则是小顶堆，最大值优先</a:t>
            </a:r>
            <a:endParaRPr lang="zh-CN" altLang="en-US" sz="2000" dirty="0"/>
          </a:p>
          <a:p>
            <a:r>
              <a:rPr lang="zh-CN" altLang="en-US" sz="2000" dirty="0"/>
              <a:t>    }</a:t>
            </a:r>
            <a:endParaRPr lang="zh-CN" altLang="en-US" sz="2000" dirty="0"/>
          </a:p>
          <a:p>
            <a:r>
              <a:rPr lang="zh-CN" altLang="en-US" sz="2000" dirty="0"/>
              <a:t>} stu; //定义结构体变量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这样直接可以：</a:t>
            </a:r>
            <a:endParaRPr lang="zh-CN" altLang="en-US" sz="2000" dirty="0"/>
          </a:p>
          <a:p>
            <a:r>
              <a:rPr lang="zh-CN" altLang="en-US" sz="2000" dirty="0"/>
              <a:t>priority_queue&lt;node &gt; q;</a:t>
            </a:r>
            <a:endParaRPr lang="zh-CN" altLang="en-US" sz="2000" dirty="0"/>
          </a:p>
        </p:txBody>
      </p:sp>
      <p:sp>
        <p:nvSpPr>
          <p:cNvPr id="6" name="矩形 3"/>
          <p:cNvSpPr/>
          <p:nvPr/>
        </p:nvSpPr>
        <p:spPr>
          <a:xfrm>
            <a:off x="343595" y="436671"/>
            <a:ext cx="323342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1.3 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优先</a:t>
            </a:r>
            <a:r>
              <a:rPr lang="zh-CN" altLang="en-US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队列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用法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43595" y="1474663"/>
            <a:ext cx="8405685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q.push(x)</a:t>
            </a:r>
            <a:r>
              <a:rPr lang="zh-CN" altLang="en-US" sz="2400" b="1" dirty="0"/>
              <a:t> //将x加入队列中，即入队操作</a:t>
            </a:r>
            <a:endParaRPr lang="zh-CN" altLang="en-US" sz="2400" b="1" dirty="0"/>
          </a:p>
          <a:p>
            <a:endParaRPr lang="zh-CN" altLang="en-US" sz="2400" b="1" dirty="0"/>
          </a:p>
          <a:p>
            <a:r>
              <a:rPr lang="zh-CN" altLang="en-US" sz="2400" b="1" dirty="0">
                <a:solidFill>
                  <a:srgbClr val="FF0000"/>
                </a:solidFill>
              </a:rPr>
              <a:t>q.pop()</a:t>
            </a:r>
            <a:r>
              <a:rPr lang="zh-CN" altLang="en-US" sz="2400" b="1" dirty="0"/>
              <a:t> //出队操作(删除队列首元素)，只是出队，没有返回值</a:t>
            </a:r>
            <a:endParaRPr lang="zh-CN" altLang="en-US" sz="2400" b="1" dirty="0"/>
          </a:p>
          <a:p>
            <a:endParaRPr lang="zh-CN" altLang="en-US" sz="2400" b="1" dirty="0"/>
          </a:p>
          <a:p>
            <a:r>
              <a:rPr lang="zh-CN" altLang="en-US" sz="2400" b="1" dirty="0">
                <a:solidFill>
                  <a:srgbClr val="FF0000"/>
                </a:solidFill>
              </a:rPr>
              <a:t>q.top()</a:t>
            </a:r>
            <a:r>
              <a:rPr lang="zh-CN" altLang="en-US" sz="2400" b="1" dirty="0"/>
              <a:t> //返回第一个元素(队首元素)优先队列的队首用</a:t>
            </a:r>
            <a:r>
              <a:rPr lang="zh-CN" altLang="en-US" sz="2400" b="1" dirty="0" smtClean="0"/>
              <a:t>top</a:t>
            </a:r>
            <a:endParaRPr lang="en-US" altLang="zh-CN" sz="2400" b="1" dirty="0" smtClean="0"/>
          </a:p>
          <a:p>
            <a:endParaRPr lang="zh-CN" altLang="en-US" sz="2400" b="1" dirty="0">
              <a:solidFill>
                <a:srgbClr val="FF0000"/>
              </a:solidFill>
            </a:endParaRPr>
          </a:p>
          <a:p>
            <a:r>
              <a:rPr lang="zh-CN" altLang="en-US" sz="2400" b="1" dirty="0">
                <a:solidFill>
                  <a:srgbClr val="FF0000"/>
                </a:solidFill>
              </a:rPr>
              <a:t>q.size()</a:t>
            </a:r>
            <a:r>
              <a:rPr lang="zh-CN" altLang="en-US" sz="2400" b="1" dirty="0"/>
              <a:t> //返回栈队列中的元素个数</a:t>
            </a:r>
            <a:endParaRPr lang="zh-CN" altLang="en-US" sz="2400" b="1" dirty="0"/>
          </a:p>
          <a:p>
            <a:endParaRPr lang="zh-CN" altLang="en-US" sz="2400" b="1" dirty="0">
              <a:solidFill>
                <a:srgbClr val="FF0000"/>
              </a:solidFill>
            </a:endParaRPr>
          </a:p>
          <a:p>
            <a:r>
              <a:rPr lang="zh-CN" altLang="en-US" sz="2400" b="1" dirty="0">
                <a:solidFill>
                  <a:srgbClr val="FF0000"/>
                </a:solidFill>
              </a:rPr>
              <a:t>q.empty()</a:t>
            </a:r>
            <a:r>
              <a:rPr lang="zh-CN" altLang="en-US" sz="2400" b="1" dirty="0"/>
              <a:t> //当队列为空时，返回 true</a:t>
            </a:r>
            <a:endParaRPr lang="zh-CN" altLang="en-US" sz="2400" b="1" dirty="0"/>
          </a:p>
        </p:txBody>
      </p:sp>
      <p:sp>
        <p:nvSpPr>
          <p:cNvPr id="5" name="矩形 3"/>
          <p:cNvSpPr/>
          <p:nvPr/>
        </p:nvSpPr>
        <p:spPr>
          <a:xfrm>
            <a:off x="343595" y="436671"/>
            <a:ext cx="323342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1.3 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优</a:t>
            </a:r>
            <a:r>
              <a:rPr lang="zh-CN" altLang="en-US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先队列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用法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9" name="圆角矩形 480258"/>
          <p:cNvSpPr/>
          <p:nvPr/>
        </p:nvSpPr>
        <p:spPr>
          <a:xfrm>
            <a:off x="387350" y="1357630"/>
            <a:ext cx="8370570" cy="4687253"/>
          </a:xfrm>
          <a:prstGeom prst="roundRect">
            <a:avLst>
              <a:gd name="adj" fmla="val 5213"/>
            </a:avLst>
          </a:prstGeom>
          <a:solidFill>
            <a:schemeClr val="bg1"/>
          </a:solidFill>
          <a:ln w="19050" cap="rnd" cmpd="sng">
            <a:solidFill>
              <a:srgbClr val="800000"/>
            </a:solidFill>
            <a:prstDash val="sysDot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l">
              <a:spcAft>
                <a:spcPct val="25000"/>
              </a:spcAft>
            </a:pPr>
            <a:r>
              <a:rPr lang="zh-CN" altLang="en-US" sz="24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题目描述：</a:t>
            </a:r>
            <a:endParaRPr lang="zh-CN" altLang="en-US" sz="2400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r>
              <a:rPr lang="zh-CN" altLang="zh-CN" sz="2000" dirty="0"/>
              <a:t>在一个果园里，多多已经将所有的果子打了下来，而且按果子的不同种类分成了不同的堆。多多决定把所有的果子合成一堆。</a:t>
            </a:r>
            <a:endParaRPr lang="zh-CN" altLang="zh-CN" sz="2000" dirty="0"/>
          </a:p>
          <a:p>
            <a:r>
              <a:rPr lang="zh-CN" altLang="zh-CN" sz="2000" dirty="0"/>
              <a:t>每一次合并，多多可以把两堆果子合并到一起，消耗的体力等于两堆果子的重量之和。可以看出，所有的果子经过</a:t>
            </a:r>
            <a:r>
              <a:rPr lang="en-US" altLang="zh-CN" sz="2000" dirty="0"/>
              <a:t>n-1</a:t>
            </a:r>
            <a:r>
              <a:rPr lang="zh-CN" altLang="zh-CN" sz="2000" dirty="0"/>
              <a:t>次合并之后，就只剩下一堆了。多多在合并果子时总共消耗的体力等于每次合并所耗体力之和。</a:t>
            </a:r>
            <a:endParaRPr lang="zh-CN" altLang="zh-CN" sz="2000" dirty="0"/>
          </a:p>
          <a:p>
            <a:r>
              <a:rPr lang="zh-CN" altLang="zh-CN" sz="2000" dirty="0"/>
              <a:t>因为还要花大力气把这些果子搬回家，所以多多在合并果子时要尽可能地节省体力。假定每个果子重量都为</a:t>
            </a:r>
            <a:r>
              <a:rPr lang="en-US" altLang="zh-CN" sz="2000" dirty="0"/>
              <a:t>1</a:t>
            </a:r>
            <a:r>
              <a:rPr lang="zh-CN" altLang="zh-CN" sz="2000" dirty="0"/>
              <a:t>，并且已知果子的种类数和每种果子的数目，你的任务是设计出合并的次序方案，使多多耗费的体力最少，并输出这个最小的体力耗费值。</a:t>
            </a:r>
            <a:endParaRPr lang="zh-CN" altLang="zh-CN" sz="2000" dirty="0"/>
          </a:p>
          <a:p>
            <a:r>
              <a:rPr lang="zh-CN" altLang="zh-CN" sz="2000" dirty="0"/>
              <a:t>例如有</a:t>
            </a:r>
            <a:r>
              <a:rPr lang="en-US" altLang="zh-CN" sz="2000" dirty="0"/>
              <a:t>3</a:t>
            </a:r>
            <a:r>
              <a:rPr lang="zh-CN" altLang="zh-CN" sz="2000" dirty="0"/>
              <a:t>种果子，数目依次为</a:t>
            </a:r>
            <a:r>
              <a:rPr lang="en-US" altLang="zh-CN" sz="2000" dirty="0"/>
              <a:t>1</a:t>
            </a:r>
            <a:r>
              <a:rPr lang="zh-CN" altLang="zh-CN" sz="2000" dirty="0"/>
              <a:t>，</a:t>
            </a:r>
            <a:r>
              <a:rPr lang="en-US" altLang="zh-CN" sz="2000" dirty="0"/>
              <a:t>2</a:t>
            </a:r>
            <a:r>
              <a:rPr lang="zh-CN" altLang="zh-CN" sz="2000" dirty="0"/>
              <a:t>，</a:t>
            </a:r>
            <a:r>
              <a:rPr lang="en-US" altLang="zh-CN" sz="2000" dirty="0"/>
              <a:t>9</a:t>
            </a:r>
            <a:r>
              <a:rPr lang="zh-CN" altLang="zh-CN" sz="2000" dirty="0"/>
              <a:t>。可以先将</a:t>
            </a:r>
            <a:r>
              <a:rPr lang="en-US" altLang="zh-CN" sz="2000" dirty="0"/>
              <a:t> 1</a:t>
            </a:r>
            <a:r>
              <a:rPr lang="zh-CN" altLang="zh-CN" sz="2000" dirty="0"/>
              <a:t>、</a:t>
            </a:r>
            <a:r>
              <a:rPr lang="en-US" altLang="zh-CN" sz="2000" dirty="0"/>
              <a:t>2</a:t>
            </a:r>
            <a:r>
              <a:rPr lang="zh-CN" altLang="zh-CN" sz="2000" dirty="0"/>
              <a:t>堆合并，新堆数目为</a:t>
            </a:r>
            <a:r>
              <a:rPr lang="en-US" altLang="zh-CN" sz="2000" dirty="0"/>
              <a:t>3</a:t>
            </a:r>
            <a:r>
              <a:rPr lang="zh-CN" altLang="zh-CN" sz="2000" dirty="0"/>
              <a:t>，耗费体力为</a:t>
            </a:r>
            <a:r>
              <a:rPr lang="en-US" altLang="zh-CN" sz="2000" dirty="0"/>
              <a:t>3</a:t>
            </a:r>
            <a:r>
              <a:rPr lang="zh-CN" altLang="zh-CN" sz="2000" dirty="0"/>
              <a:t>。接着，将新堆与原先的第三堆合并，又得到新的堆，数目为</a:t>
            </a:r>
            <a:r>
              <a:rPr lang="en-US" altLang="zh-CN" sz="2000" dirty="0"/>
              <a:t>12</a:t>
            </a:r>
            <a:r>
              <a:rPr lang="zh-CN" altLang="zh-CN" sz="2000" dirty="0"/>
              <a:t>，耗费体力为</a:t>
            </a:r>
            <a:r>
              <a:rPr lang="en-US" altLang="zh-CN" sz="2000" dirty="0"/>
              <a:t> 12</a:t>
            </a:r>
            <a:r>
              <a:rPr lang="zh-CN" altLang="zh-CN" sz="2000" dirty="0"/>
              <a:t>。所以多多总共耗费体力</a:t>
            </a:r>
            <a:r>
              <a:rPr lang="en-US" altLang="zh-CN" sz="2000" dirty="0"/>
              <a:t>=3+12=15</a:t>
            </a:r>
            <a:r>
              <a:rPr lang="zh-CN" altLang="zh-CN" sz="2000" dirty="0"/>
              <a:t>。可以证明</a:t>
            </a:r>
            <a:r>
              <a:rPr lang="en-US" altLang="zh-CN" sz="2000" dirty="0"/>
              <a:t>15</a:t>
            </a:r>
            <a:r>
              <a:rPr lang="zh-CN" altLang="zh-CN" sz="2000" dirty="0"/>
              <a:t>为最小的体力耗费值。</a:t>
            </a:r>
            <a:endParaRPr lang="zh-CN" altLang="zh-CN" sz="2000" dirty="0"/>
          </a:p>
        </p:txBody>
      </p:sp>
      <p:sp>
        <p:nvSpPr>
          <p:cNvPr id="6" name="Text Box 3"/>
          <p:cNvSpPr txBox="1"/>
          <p:nvPr/>
        </p:nvSpPr>
        <p:spPr>
          <a:xfrm>
            <a:off x="377891" y="428409"/>
            <a:ext cx="55267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1.4.1 [2917]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合并果子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480259"/>
          <p:cNvSpPr/>
          <p:nvPr/>
        </p:nvSpPr>
        <p:spPr>
          <a:xfrm>
            <a:off x="755780" y="1505705"/>
            <a:ext cx="7216171" cy="1441013"/>
          </a:xfrm>
          <a:prstGeom prst="roundRect">
            <a:avLst>
              <a:gd name="adj" fmla="val 5213"/>
            </a:avLst>
          </a:prstGeom>
          <a:solidFill>
            <a:schemeClr val="bg1"/>
          </a:solidFill>
          <a:ln w="19050" cap="rnd" cmpd="sng">
            <a:solidFill>
              <a:srgbClr val="800000"/>
            </a:solidFill>
            <a:prstDash val="sysDot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Aft>
                <a:spcPct val="25000"/>
              </a:spcAft>
            </a:pPr>
            <a:r>
              <a:rPr lang="zh-CN" altLang="en-US" sz="20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输入描述：</a:t>
            </a:r>
            <a:endParaRPr lang="en-US" altLang="zh-CN" sz="2000" dirty="0"/>
          </a:p>
          <a:p>
            <a:pPr>
              <a:spcAft>
                <a:spcPct val="25000"/>
              </a:spcAft>
            </a:pPr>
            <a:r>
              <a:rPr lang="zh-CN" altLang="zh-CN" sz="2000" dirty="0"/>
              <a:t>两行，第一行是一个整数</a:t>
            </a:r>
            <a:r>
              <a:rPr lang="en-US" altLang="zh-CN" sz="2000" dirty="0"/>
              <a:t>n</a:t>
            </a:r>
            <a:r>
              <a:rPr lang="zh-CN" altLang="zh-CN" sz="2000" dirty="0"/>
              <a:t>（</a:t>
            </a:r>
            <a:r>
              <a:rPr lang="en-US" altLang="zh-CN" sz="2000" dirty="0"/>
              <a:t>1≤ n ≤ 30000</a:t>
            </a:r>
            <a:r>
              <a:rPr lang="zh-CN" altLang="zh-CN" sz="2000" dirty="0"/>
              <a:t>），表示果子的种类数。第二行包含</a:t>
            </a:r>
            <a:r>
              <a:rPr lang="en-US" altLang="zh-CN" sz="2000" dirty="0"/>
              <a:t>n</a:t>
            </a:r>
            <a:r>
              <a:rPr lang="zh-CN" altLang="zh-CN" sz="2000" dirty="0"/>
              <a:t>个整数，用空格分隔，第</a:t>
            </a:r>
            <a:r>
              <a:rPr lang="en-US" altLang="zh-CN" sz="2000" dirty="0" err="1"/>
              <a:t>i</a:t>
            </a:r>
            <a:r>
              <a:rPr lang="zh-CN" altLang="zh-CN" sz="2000" dirty="0"/>
              <a:t>个整数</a:t>
            </a:r>
            <a:r>
              <a:rPr lang="en-US" altLang="zh-CN" sz="2000" dirty="0"/>
              <a:t>ai</a:t>
            </a:r>
            <a:r>
              <a:rPr lang="zh-CN" altLang="zh-CN" sz="2000" dirty="0"/>
              <a:t>（</a:t>
            </a:r>
            <a:r>
              <a:rPr lang="en-US" altLang="zh-CN" sz="2000" dirty="0"/>
              <a:t>1≤ai≤20000</a:t>
            </a:r>
            <a:r>
              <a:rPr lang="zh-CN" altLang="zh-CN" sz="2000" dirty="0"/>
              <a:t>）</a:t>
            </a:r>
            <a:r>
              <a:rPr lang="en-US" altLang="zh-CN" sz="2000" dirty="0"/>
              <a:t>ai</a:t>
            </a:r>
            <a:r>
              <a:rPr lang="zh-CN" altLang="zh-CN" sz="2000" dirty="0"/>
              <a:t>（</a:t>
            </a:r>
            <a:r>
              <a:rPr lang="en-US" altLang="zh-CN" sz="2000" dirty="0"/>
              <a:t>1≤ai≤20000</a:t>
            </a:r>
            <a:r>
              <a:rPr lang="zh-CN" altLang="zh-CN" sz="2000" dirty="0"/>
              <a:t>）是第</a:t>
            </a:r>
            <a:r>
              <a:rPr lang="en-US" altLang="zh-CN" sz="2000" dirty="0" err="1"/>
              <a:t>i</a:t>
            </a:r>
            <a:r>
              <a:rPr lang="zh-CN" altLang="zh-CN" sz="2000" dirty="0"/>
              <a:t>种果子的数目。</a:t>
            </a:r>
            <a:endParaRPr lang="zh-CN" altLang="en-US" sz="2000" dirty="0"/>
          </a:p>
        </p:txBody>
      </p:sp>
      <p:sp>
        <p:nvSpPr>
          <p:cNvPr id="8" name="圆角矩形 480259"/>
          <p:cNvSpPr/>
          <p:nvPr/>
        </p:nvSpPr>
        <p:spPr>
          <a:xfrm>
            <a:off x="755780" y="3024506"/>
            <a:ext cx="7216171" cy="1124307"/>
          </a:xfrm>
          <a:prstGeom prst="roundRect">
            <a:avLst>
              <a:gd name="adj" fmla="val 5213"/>
            </a:avLst>
          </a:prstGeom>
          <a:solidFill>
            <a:schemeClr val="bg1"/>
          </a:solidFill>
          <a:ln w="19050" cap="rnd" cmpd="sng">
            <a:solidFill>
              <a:srgbClr val="800000"/>
            </a:solidFill>
            <a:prstDash val="sysDot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Aft>
                <a:spcPct val="25000"/>
              </a:spcAft>
            </a:pPr>
            <a:r>
              <a:rPr lang="zh-CN" altLang="en-US" sz="20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输出描述：</a:t>
            </a:r>
            <a:endParaRPr lang="en-US" altLang="zh-CN" sz="2000" dirty="0"/>
          </a:p>
          <a:p>
            <a:r>
              <a:rPr lang="zh-CN" altLang="zh-CN" sz="2000" dirty="0"/>
              <a:t>一行，这一行只包含一个整数，也就是最小的体力耗费值。输入数据保证这个值小于</a:t>
            </a:r>
            <a:r>
              <a:rPr lang="en-US" altLang="zh-CN" sz="2000" dirty="0"/>
              <a:t>231231</a:t>
            </a:r>
            <a:r>
              <a:rPr lang="zh-CN" altLang="zh-CN" sz="2000" dirty="0"/>
              <a:t>。</a:t>
            </a:r>
            <a:endParaRPr lang="zh-CN" altLang="zh-CN" sz="2000" dirty="0"/>
          </a:p>
        </p:txBody>
      </p:sp>
      <p:grpSp>
        <p:nvGrpSpPr>
          <p:cNvPr id="9" name="组合 1"/>
          <p:cNvGrpSpPr/>
          <p:nvPr/>
        </p:nvGrpSpPr>
        <p:grpSpPr>
          <a:xfrm>
            <a:off x="755780" y="4540289"/>
            <a:ext cx="7345687" cy="1203325"/>
            <a:chOff x="-326" y="1966"/>
            <a:chExt cx="11566" cy="1895"/>
          </a:xfrm>
        </p:grpSpPr>
        <p:sp>
          <p:nvSpPr>
            <p:cNvPr id="11" name="圆角矩形 481281"/>
            <p:cNvSpPr/>
            <p:nvPr/>
          </p:nvSpPr>
          <p:spPr>
            <a:xfrm>
              <a:off x="6068" y="1966"/>
              <a:ext cx="5172" cy="1895"/>
            </a:xfrm>
            <a:prstGeom prst="roundRect">
              <a:avLst>
                <a:gd name="adj" fmla="val 5213"/>
              </a:avLst>
            </a:prstGeom>
            <a:solidFill>
              <a:schemeClr val="bg1"/>
            </a:solidFill>
            <a:ln w="19050" cap="rnd" cmpd="sng">
              <a:solidFill>
                <a:srgbClr val="800000"/>
              </a:solidFill>
              <a:prstDash val="sysDot"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algn="l">
                <a:spcAft>
                  <a:spcPct val="25000"/>
                </a:spcAft>
              </a:pPr>
              <a:r>
                <a:rPr lang="zh-CN" altLang="en-US" sz="2000" dirty="0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</a:rPr>
                <a:t>样例输出：</a:t>
              </a:r>
              <a:endParaRPr lang="en-US" altLang="zh-CN" sz="20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endParaRPr>
            </a:p>
            <a:p>
              <a:pPr algn="l">
                <a:spcAft>
                  <a:spcPct val="25000"/>
                </a:spcAft>
              </a:pPr>
              <a:endParaRPr lang="zh-CN" altLang="en-US" sz="20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endParaRPr>
            </a:p>
            <a:p>
              <a:r>
                <a:rPr lang="en-US" altLang="zh-CN" sz="2000" dirty="0"/>
                <a:t>15</a:t>
              </a:r>
              <a:endParaRPr lang="zh-CN" altLang="zh-CN" sz="2000" dirty="0"/>
            </a:p>
          </p:txBody>
        </p:sp>
        <p:sp>
          <p:nvSpPr>
            <p:cNvPr id="12" name="圆角矩形 481282"/>
            <p:cNvSpPr/>
            <p:nvPr/>
          </p:nvSpPr>
          <p:spPr>
            <a:xfrm>
              <a:off x="-326" y="2079"/>
              <a:ext cx="5830" cy="1771"/>
            </a:xfrm>
            <a:prstGeom prst="roundRect">
              <a:avLst>
                <a:gd name="adj" fmla="val 5213"/>
              </a:avLst>
            </a:prstGeom>
            <a:solidFill>
              <a:schemeClr val="bg1"/>
            </a:solidFill>
            <a:ln w="19050" cap="rnd" cmpd="sng">
              <a:solidFill>
                <a:srgbClr val="800000"/>
              </a:solidFill>
              <a:prstDash val="sysDot"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algn="l">
                <a:spcAft>
                  <a:spcPct val="25000"/>
                </a:spcAft>
              </a:pPr>
              <a:r>
                <a:rPr lang="zh-CN" altLang="en-US" sz="2000" dirty="0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</a:rPr>
                <a:t>样例输入：</a:t>
              </a:r>
              <a:endParaRPr lang="en-US" altLang="zh-CN" sz="20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endParaRPr>
            </a:p>
            <a:p>
              <a:r>
                <a:rPr lang="en-US" altLang="zh-CN" sz="2000" dirty="0"/>
                <a:t>3</a:t>
              </a:r>
              <a:endParaRPr lang="zh-CN" altLang="zh-CN" sz="2000" dirty="0"/>
            </a:p>
            <a:p>
              <a:r>
                <a:rPr lang="en-US" altLang="zh-CN" sz="2000" dirty="0"/>
                <a:t>1 2 9</a:t>
              </a:r>
              <a:endParaRPr lang="zh-CN" altLang="zh-CN" sz="2000" dirty="0"/>
            </a:p>
          </p:txBody>
        </p:sp>
      </p:grpSp>
      <p:sp>
        <p:nvSpPr>
          <p:cNvPr id="14" name="Text Box 3"/>
          <p:cNvSpPr txBox="1"/>
          <p:nvPr/>
        </p:nvSpPr>
        <p:spPr>
          <a:xfrm>
            <a:off x="560078" y="525810"/>
            <a:ext cx="55267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1.4.1 [2917]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合并果子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圆角矩形 482305"/>
          <p:cNvSpPr/>
          <p:nvPr/>
        </p:nvSpPr>
        <p:spPr>
          <a:xfrm>
            <a:off x="246300" y="1442862"/>
            <a:ext cx="8652987" cy="775930"/>
          </a:xfrm>
          <a:prstGeom prst="roundRect">
            <a:avLst>
              <a:gd name="adj" fmla="val 5213"/>
            </a:avLst>
          </a:prstGeom>
          <a:solidFill>
            <a:schemeClr val="bg1"/>
          </a:solidFill>
          <a:ln w="19050" cap="rnd" cmpd="sng">
            <a:solidFill>
              <a:srgbClr val="800000"/>
            </a:solidFill>
            <a:prstDash val="sysDot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l">
              <a:spcAft>
                <a:spcPct val="25000"/>
              </a:spcAft>
            </a:pPr>
            <a:r>
              <a:rPr lang="zh-CN" altLang="en-US" sz="20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分析：</a:t>
            </a:r>
            <a:endParaRPr lang="zh-CN" altLang="en-US" sz="2000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r>
              <a:rPr lang="zh-CN" altLang="zh-CN" dirty="0"/>
              <a:t>正好可以使用</a:t>
            </a:r>
            <a:r>
              <a:rPr lang="en-US" altLang="zh-CN" dirty="0"/>
              <a:t>STL</a:t>
            </a:r>
            <a:r>
              <a:rPr lang="zh-CN" altLang="zh-CN" dirty="0"/>
              <a:t>里的优先队列</a:t>
            </a:r>
            <a:r>
              <a:rPr lang="en-US" altLang="zh-CN" dirty="0" err="1"/>
              <a:t>priority_queue</a:t>
            </a:r>
            <a:r>
              <a:rPr lang="zh-CN" altLang="zh-CN" dirty="0"/>
              <a:t>，具体看代码</a:t>
            </a:r>
            <a:r>
              <a:rPr lang="zh-CN" altLang="en-US" dirty="0"/>
              <a:t>。</a:t>
            </a:r>
            <a:endParaRPr lang="zh-CN" altLang="en-US" sz="2000" b="0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7" name="Text Box 3"/>
          <p:cNvSpPr txBox="1"/>
          <p:nvPr/>
        </p:nvSpPr>
        <p:spPr>
          <a:xfrm>
            <a:off x="377891" y="428409"/>
            <a:ext cx="55267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[2917]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合并果子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1"/>
          <a:stretch>
            <a:fillRect/>
          </a:stretch>
        </p:blipFill>
        <p:spPr>
          <a:xfrm>
            <a:off x="760060" y="3003409"/>
            <a:ext cx="7625466" cy="31334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6300" y="250100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ct val="25000"/>
              </a:spcAft>
            </a:pPr>
            <a:r>
              <a:rPr lang="zh-CN" altLang="en-US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代码：</a:t>
            </a:r>
            <a:endParaRPr lang="en-US" altLang="zh-CN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50507" y="1219906"/>
            <a:ext cx="785637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这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道题看上去可以想到用贪心去做，因为合并的操作可以选取任意两个，且是求最小花费，那么我们可以想到每种果子对于最终答案的贡献，肯定是存在一些果子被多次贡献到答案中，那么出于贪心，我们肯定是希望那些比较小花费的果子多次贡献答案中。那么贪心策略就很明显了，首先对于数据排序，然后每次选择最小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两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个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果子合并，再将合并的结果加入这些数据中，排序后重复上面的操作。那么最终答案肯定是最小的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接下来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就是如何去实现上述过程，因为是两两合并，那么我们要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重复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n-1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次才能将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n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堆合并成一堆。那么就需要排序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n-1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次。显然时间复杂度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n^2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，因为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n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30000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所以肯定是超时的。那么就需要运用最小堆了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最小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堆可以以</a:t>
            </a:r>
            <a:r>
              <a:rPr lang="en-US" altLang="zh-CN" sz="2000" dirty="0" err="1">
                <a:latin typeface="宋体" panose="02010600030101010101" pitchFamily="2" charset="-122"/>
                <a:ea typeface="宋体" panose="02010600030101010101" pitchFamily="2" charset="-122"/>
              </a:rPr>
              <a:t>logn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的效率实现加入新数据后保证根节点的数值最小，也就是保证整棵树符合最小堆的规则。最小堆正好可以运用于该题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Text Box 3"/>
          <p:cNvSpPr txBox="1"/>
          <p:nvPr/>
        </p:nvSpPr>
        <p:spPr>
          <a:xfrm>
            <a:off x="480528" y="552365"/>
            <a:ext cx="2763357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分析</a:t>
            </a:r>
            <a:endParaRPr lang="en-US" altLang="zh-CN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50507" y="1219906"/>
            <a:ext cx="78563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我们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首先建立一个最小堆，将初始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n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个数据加入最小堆，那么每次需要取前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个小的数据时，就取一次根节点，然后将第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n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个数据覆盖根节点，再从根节点向下调整最小堆，使之符合规则。然后以此法再取一个根节点，也就是第二小的数据。合并后将新的数据加入最小堆。注意每次更新都是覆盖根节点，从根节点向下更新，因此时间复杂度为树的层数，也就是</a:t>
            </a:r>
            <a:r>
              <a:rPr lang="en-US" altLang="zh-CN" sz="2000" dirty="0" err="1">
                <a:latin typeface="宋体" panose="02010600030101010101" pitchFamily="2" charset="-122"/>
                <a:ea typeface="宋体" panose="02010600030101010101" pitchFamily="2" charset="-122"/>
              </a:rPr>
              <a:t>logn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。那么该题运用最小堆的时间复杂度为</a:t>
            </a:r>
            <a:r>
              <a:rPr lang="en-US" altLang="zh-CN" sz="2000" dirty="0" err="1">
                <a:latin typeface="宋体" panose="02010600030101010101" pitchFamily="2" charset="-122"/>
                <a:ea typeface="宋体" panose="02010600030101010101" pitchFamily="2" charset="-122"/>
              </a:rPr>
              <a:t>nlogn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Text Box 3"/>
          <p:cNvSpPr txBox="1"/>
          <p:nvPr/>
        </p:nvSpPr>
        <p:spPr>
          <a:xfrm>
            <a:off x="480528" y="552365"/>
            <a:ext cx="2763357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分析</a:t>
            </a:r>
            <a:endParaRPr lang="en-US" altLang="zh-CN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66" y="1167041"/>
            <a:ext cx="8118899" cy="510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558" y="4276047"/>
            <a:ext cx="3295537" cy="18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 Box 3"/>
          <p:cNvSpPr txBox="1"/>
          <p:nvPr/>
        </p:nvSpPr>
        <p:spPr>
          <a:xfrm>
            <a:off x="508520" y="451587"/>
            <a:ext cx="4394912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方法</a:t>
            </a: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：自己建堆</a:t>
            </a:r>
            <a:endParaRPr lang="en-US" altLang="zh-CN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88" y="1246332"/>
            <a:ext cx="808990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737" y="2848730"/>
            <a:ext cx="2807368" cy="161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 Box 3"/>
          <p:cNvSpPr txBox="1"/>
          <p:nvPr/>
        </p:nvSpPr>
        <p:spPr>
          <a:xfrm>
            <a:off x="508520" y="451587"/>
            <a:ext cx="4394912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方法</a:t>
            </a: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：建堆</a:t>
            </a:r>
            <a:endParaRPr lang="en-US" altLang="zh-CN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98195" y="1278955"/>
            <a:ext cx="723519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有许多客户在一个打印店排队等待打印资料，某一个客户需要打印数百页的一本书，而排在他后面的客户只需打印两页的一份简历表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......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5604" name="矩形 4"/>
          <p:cNvSpPr/>
          <p:nvPr/>
        </p:nvSpPr>
        <p:spPr>
          <a:xfrm>
            <a:off x="518260" y="443499"/>
            <a:ext cx="4410841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  </a:t>
            </a:r>
            <a:r>
              <a:rPr lang="zh-CN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优先队列</a:t>
            </a:r>
            <a:endParaRPr lang="zh-CN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8195" y="2651656"/>
            <a:ext cx="723519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有许多病人在医院排队等待看医生，某一个病人大出血需要急救，而排在他前面的病人只是常规内科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......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爆炸形 1 6"/>
          <p:cNvSpPr/>
          <p:nvPr/>
        </p:nvSpPr>
        <p:spPr>
          <a:xfrm>
            <a:off x="3249231" y="3714737"/>
            <a:ext cx="4194175" cy="12922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accent4"/>
                </a:solidFill>
              </a:rPr>
              <a:t>优先队列</a:t>
            </a:r>
            <a:endParaRPr lang="zh-CN" altLang="en-US" sz="2800" b="1" dirty="0">
              <a:solidFill>
                <a:schemeClr val="accent4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08873" y="5558326"/>
            <a:ext cx="4801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操作系统的任务执行是优先队列。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7" grpId="1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92" y="1218876"/>
            <a:ext cx="8736076" cy="436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557" y="4434668"/>
            <a:ext cx="3295537" cy="18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/>
          <p:nvPr/>
        </p:nvSpPr>
        <p:spPr>
          <a:xfrm>
            <a:off x="508520" y="451587"/>
            <a:ext cx="4394912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方法</a:t>
            </a: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：合并</a:t>
            </a:r>
            <a:endParaRPr lang="en-US" altLang="zh-CN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61" y="1241263"/>
            <a:ext cx="6865095" cy="496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/>
          <p:nvPr/>
        </p:nvSpPr>
        <p:spPr>
          <a:xfrm>
            <a:off x="375461" y="461582"/>
            <a:ext cx="4394912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方法</a:t>
            </a: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STL 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优先队列</a:t>
            </a:r>
            <a:endParaRPr lang="en-US" altLang="zh-CN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9" name="圆角矩形 480258"/>
          <p:cNvSpPr/>
          <p:nvPr/>
        </p:nvSpPr>
        <p:spPr>
          <a:xfrm>
            <a:off x="188310" y="1389496"/>
            <a:ext cx="8767697" cy="1716759"/>
          </a:xfrm>
          <a:prstGeom prst="roundRect">
            <a:avLst>
              <a:gd name="adj" fmla="val 5213"/>
            </a:avLst>
          </a:prstGeom>
          <a:solidFill>
            <a:schemeClr val="bg1"/>
          </a:solidFill>
          <a:ln w="19050" cap="rnd" cmpd="sng">
            <a:solidFill>
              <a:srgbClr val="800000"/>
            </a:solidFill>
            <a:prstDash val="sysDot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l">
              <a:spcAft>
                <a:spcPct val="25000"/>
              </a:spcAft>
            </a:pPr>
            <a:r>
              <a:rPr lang="zh-CN" alt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题目描述：</a:t>
            </a:r>
            <a:endParaRPr lang="en-US" altLang="zh-CN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>
              <a:spcAft>
                <a:spcPct val="25000"/>
              </a:spcAft>
            </a:pPr>
            <a:r>
              <a:rPr lang="zh-CN" alt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有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n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个函数，分别为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F1,F2,...,</a:t>
            </a:r>
            <a:r>
              <a:rPr lang="en-US" altLang="zh-CN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Fn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。定义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Fi(x)=A</a:t>
            </a:r>
            <a:r>
              <a:rPr lang="en-US" altLang="zh-CN" sz="24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i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x</a:t>
            </a:r>
            <a:r>
              <a:rPr lang="en-US" altLang="zh-CN" sz="24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2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+B</a:t>
            </a:r>
            <a:r>
              <a:rPr lang="en-US" altLang="zh-CN" sz="24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i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x+C</a:t>
            </a:r>
            <a:r>
              <a:rPr lang="en-US" altLang="zh-CN" sz="24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i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(</a:t>
            </a:r>
            <a:r>
              <a:rPr lang="en-US" altLang="zh-CN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x∈</a:t>
            </a:r>
            <a:r>
              <a:rPr lang="en-US" altLang="zh-CN" sz="24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N</a:t>
            </a:r>
            <a:r>
              <a:rPr lang="zh-CN" altLang="en-US" sz="2400" dirty="0" smtClean="0">
                <a:latin typeface="Arial" panose="020B0604020202020204" pitchFamily="34" charset="0"/>
                <a:ea typeface="隶书" panose="02010509060101010101" pitchFamily="49" charset="-122"/>
              </a:rPr>
              <a:t>，</a:t>
            </a:r>
            <a:r>
              <a:rPr lang="en-US" altLang="zh-CN" sz="2400" dirty="0" smtClean="0">
                <a:latin typeface="Arial" panose="020B0604020202020204" pitchFamily="34" charset="0"/>
                <a:ea typeface="隶书" panose="02010509060101010101" pitchFamily="49" charset="-122"/>
              </a:rPr>
              <a:t>x</a:t>
            </a:r>
            <a:r>
              <a:rPr lang="zh-CN" altLang="en-US" sz="2400" dirty="0" smtClean="0">
                <a:latin typeface="Arial" panose="020B0604020202020204" pitchFamily="34" charset="0"/>
                <a:ea typeface="隶书" panose="02010509060101010101" pitchFamily="49" charset="-122"/>
              </a:rPr>
              <a:t>为正整数</a:t>
            </a:r>
            <a:r>
              <a:rPr lang="en-US" altLang="zh-CN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)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。给定这些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Ai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、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Bi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和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Ci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，请求出所有函数的所有函数值中最小的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m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rPr>
              <a:t>个（如有重复的要输出多个）。</a:t>
            </a:r>
            <a:endParaRPr lang="zh-CN" altLang="en-US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6" name="Text Box 3"/>
          <p:cNvSpPr txBox="1"/>
          <p:nvPr/>
        </p:nvSpPr>
        <p:spPr>
          <a:xfrm>
            <a:off x="366395" y="446405"/>
            <a:ext cx="78517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1.4.2 [2918] 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最小函数值</a:t>
            </a: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zh-CN" sz="3200" b="1" dirty="0" err="1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minval</a:t>
            </a: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89230" y="3376295"/>
            <a:ext cx="8767445" cy="1520190"/>
          </a:xfrm>
          <a:prstGeom prst="roundRect">
            <a:avLst>
              <a:gd name="adj" fmla="val 5213"/>
            </a:avLst>
          </a:prstGeom>
          <a:solidFill>
            <a:schemeClr val="bg1"/>
          </a:solidFill>
          <a:ln w="19050" cap="rnd" cmpd="sng">
            <a:solidFill>
              <a:srgbClr val="800000"/>
            </a:solidFill>
            <a:prstDash val="sysDot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l">
              <a:spcAft>
                <a:spcPct val="25000"/>
              </a:spcAft>
            </a:pPr>
            <a:r>
              <a:rPr lang="zh-CN" altLang="en-US" sz="20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输入描述：</a:t>
            </a:r>
            <a:endParaRPr lang="zh-CN" altLang="en-US" sz="2000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>
              <a:spcAft>
                <a:spcPct val="25000"/>
              </a:spcAft>
            </a:pPr>
            <a:r>
              <a:rPr lang="zh-CN" altLang="en-US" sz="2000" dirty="0">
                <a:latin typeface="隶书" panose="02010509060101010101" pitchFamily="49" charset="-122"/>
                <a:ea typeface="隶书" panose="02010509060101010101" pitchFamily="49" charset="-122"/>
              </a:rPr>
              <a:t>第一行输入两个正整数</a:t>
            </a:r>
            <a:r>
              <a:rPr lang="en-US" altLang="zh-CN" sz="2000" dirty="0">
                <a:latin typeface="隶书" panose="02010509060101010101" pitchFamily="49" charset="-122"/>
                <a:ea typeface="隶书" panose="02010509060101010101" pitchFamily="49" charset="-122"/>
              </a:rPr>
              <a:t>n</a:t>
            </a:r>
            <a:r>
              <a:rPr lang="zh-CN" altLang="en-US" sz="2000" dirty="0">
                <a:latin typeface="隶书" panose="02010509060101010101" pitchFamily="49" charset="-122"/>
                <a:ea typeface="隶书" panose="02010509060101010101" pitchFamily="49" charset="-122"/>
              </a:rPr>
              <a:t>和</a:t>
            </a:r>
            <a:r>
              <a:rPr lang="en-US" altLang="zh-CN" sz="2000" dirty="0">
                <a:latin typeface="隶书" panose="02010509060101010101" pitchFamily="49" charset="-122"/>
                <a:ea typeface="隶书" panose="02010509060101010101" pitchFamily="49" charset="-122"/>
              </a:rPr>
              <a:t>m</a:t>
            </a:r>
            <a:r>
              <a:rPr lang="zh-CN" altLang="en-US" sz="2000" dirty="0">
                <a:latin typeface="隶书" panose="02010509060101010101" pitchFamily="49" charset="-122"/>
                <a:ea typeface="隶书" panose="02010509060101010101" pitchFamily="49" charset="-122"/>
              </a:rPr>
              <a:t>。 </a:t>
            </a:r>
            <a:endParaRPr lang="zh-CN" altLang="en-US" sz="20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Aft>
                <a:spcPct val="25000"/>
              </a:spcAft>
            </a:pPr>
            <a:r>
              <a:rPr lang="zh-CN" altLang="en-US" sz="2000" dirty="0">
                <a:latin typeface="隶书" panose="02010509060101010101" pitchFamily="49" charset="-122"/>
                <a:ea typeface="隶书" panose="02010509060101010101" pitchFamily="49" charset="-122"/>
              </a:rPr>
              <a:t>以下</a:t>
            </a:r>
            <a:r>
              <a:rPr lang="en-US" altLang="zh-CN" sz="2000" dirty="0">
                <a:latin typeface="隶书" panose="02010509060101010101" pitchFamily="49" charset="-122"/>
                <a:ea typeface="隶书" panose="02010509060101010101" pitchFamily="49" charset="-122"/>
              </a:rPr>
              <a:t>n</a:t>
            </a:r>
            <a:r>
              <a:rPr lang="zh-CN" altLang="en-US" sz="2000" dirty="0">
                <a:latin typeface="隶书" panose="02010509060101010101" pitchFamily="49" charset="-122"/>
                <a:ea typeface="隶书" panose="02010509060101010101" pitchFamily="49" charset="-122"/>
              </a:rPr>
              <a:t>行每行三个正整数，其中第</a:t>
            </a:r>
            <a:r>
              <a:rPr lang="en-US" altLang="zh-CN" sz="2000" dirty="0" err="1">
                <a:latin typeface="隶书" panose="02010509060101010101" pitchFamily="49" charset="-122"/>
                <a:ea typeface="隶书" panose="02010509060101010101" pitchFamily="49" charset="-122"/>
              </a:rPr>
              <a:t>i</a:t>
            </a:r>
            <a:r>
              <a:rPr lang="zh-CN" altLang="en-US" sz="2000" dirty="0">
                <a:latin typeface="隶书" panose="02010509060101010101" pitchFamily="49" charset="-122"/>
                <a:ea typeface="隶书" panose="02010509060101010101" pitchFamily="49" charset="-122"/>
              </a:rPr>
              <a:t>行的三个数分别位</a:t>
            </a:r>
            <a:r>
              <a:rPr lang="en-US" altLang="zh-CN" sz="2000" dirty="0">
                <a:latin typeface="隶书" panose="02010509060101010101" pitchFamily="49" charset="-122"/>
                <a:ea typeface="隶书" panose="02010509060101010101" pitchFamily="49" charset="-122"/>
              </a:rPr>
              <a:t>Ai</a:t>
            </a:r>
            <a:r>
              <a:rPr lang="zh-CN" altLang="en-US" sz="2000" dirty="0"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en-US" altLang="zh-CN" sz="2000" dirty="0">
                <a:latin typeface="隶书" panose="02010509060101010101" pitchFamily="49" charset="-122"/>
                <a:ea typeface="隶书" panose="02010509060101010101" pitchFamily="49" charset="-122"/>
              </a:rPr>
              <a:t>Bi</a:t>
            </a:r>
            <a:r>
              <a:rPr lang="zh-CN" altLang="en-US" sz="2000" dirty="0">
                <a:latin typeface="隶书" panose="02010509060101010101" pitchFamily="49" charset="-122"/>
                <a:ea typeface="隶书" panose="02010509060101010101" pitchFamily="49" charset="-122"/>
              </a:rPr>
              <a:t>和</a:t>
            </a:r>
            <a:r>
              <a:rPr lang="en-US" altLang="zh-CN" sz="2000" dirty="0">
                <a:latin typeface="隶书" panose="02010509060101010101" pitchFamily="49" charset="-122"/>
                <a:ea typeface="隶书" panose="02010509060101010101" pitchFamily="49" charset="-122"/>
              </a:rPr>
              <a:t>Ci</a:t>
            </a:r>
            <a:r>
              <a:rPr lang="zh-CN" altLang="en-US" sz="2000" dirty="0">
                <a:latin typeface="隶书" panose="02010509060101010101" pitchFamily="49" charset="-122"/>
                <a:ea typeface="隶书" panose="02010509060101010101" pitchFamily="49" charset="-122"/>
              </a:rPr>
              <a:t>。输入数据保证</a:t>
            </a:r>
            <a:r>
              <a:rPr lang="en-US" altLang="zh-CN" sz="2000" dirty="0">
                <a:latin typeface="隶书" panose="02010509060101010101" pitchFamily="49" charset="-122"/>
                <a:ea typeface="隶书" panose="02010509060101010101" pitchFamily="49" charset="-122"/>
              </a:rPr>
              <a:t>Ai≤10</a:t>
            </a:r>
            <a:r>
              <a:rPr lang="zh-CN" altLang="en-US" sz="2000" dirty="0">
                <a:latin typeface="隶书" panose="02010509060101010101" pitchFamily="49" charset="-122"/>
                <a:ea typeface="隶书" panose="02010509060101010101" pitchFamily="49" charset="-122"/>
              </a:rPr>
              <a:t>，</a:t>
            </a:r>
            <a:r>
              <a:rPr lang="en-US" altLang="zh-CN" sz="2000" dirty="0">
                <a:latin typeface="隶书" panose="02010509060101010101" pitchFamily="49" charset="-122"/>
                <a:ea typeface="隶书" panose="02010509060101010101" pitchFamily="49" charset="-122"/>
              </a:rPr>
              <a:t>Bi≤100</a:t>
            </a:r>
            <a:r>
              <a:rPr lang="zh-CN" altLang="en-US" sz="2000" dirty="0">
                <a:latin typeface="隶书" panose="02010509060101010101" pitchFamily="49" charset="-122"/>
                <a:ea typeface="隶书" panose="02010509060101010101" pitchFamily="49" charset="-122"/>
              </a:rPr>
              <a:t>，</a:t>
            </a:r>
            <a:r>
              <a:rPr lang="en-US" altLang="zh-CN" sz="2000" dirty="0">
                <a:latin typeface="隶书" panose="02010509060101010101" pitchFamily="49" charset="-122"/>
                <a:ea typeface="隶书" panose="02010509060101010101" pitchFamily="49" charset="-122"/>
              </a:rPr>
              <a:t>Ci≤10000</a:t>
            </a:r>
            <a:r>
              <a:rPr lang="zh-CN" altLang="en-US" sz="2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  <a:r>
              <a:rPr lang="en-US" altLang="zh-CN" sz="2000" dirty="0"/>
              <a:t> 1≤n,m≤10000</a:t>
            </a:r>
            <a:r>
              <a:rPr lang="zh-CN" altLang="en-US" sz="2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endParaRPr lang="zh-CN" altLang="en-US" sz="20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80260" name="圆角矩形 480259"/>
          <p:cNvSpPr/>
          <p:nvPr/>
        </p:nvSpPr>
        <p:spPr>
          <a:xfrm>
            <a:off x="188595" y="5076825"/>
            <a:ext cx="8764270" cy="1124585"/>
          </a:xfrm>
          <a:prstGeom prst="roundRect">
            <a:avLst>
              <a:gd name="adj" fmla="val 5213"/>
            </a:avLst>
          </a:prstGeom>
          <a:solidFill>
            <a:schemeClr val="bg1"/>
          </a:solidFill>
          <a:ln w="19050" cap="rnd" cmpd="sng">
            <a:solidFill>
              <a:srgbClr val="800000"/>
            </a:solidFill>
            <a:prstDash val="sysDot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l">
              <a:spcAft>
                <a:spcPct val="25000"/>
              </a:spcAft>
            </a:pPr>
            <a:r>
              <a:rPr lang="zh-CN" altLang="en-US" sz="20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输出描述：</a:t>
            </a:r>
            <a:endParaRPr lang="zh-CN" altLang="en-US" sz="2000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>
              <a:spcAft>
                <a:spcPct val="25000"/>
              </a:spcAft>
            </a:pPr>
            <a:r>
              <a:rPr lang="zh-CN" altLang="en-US" sz="2000" dirty="0">
                <a:latin typeface="隶书" panose="02010509060101010101" pitchFamily="49" charset="-122"/>
                <a:ea typeface="隶书" panose="02010509060101010101" pitchFamily="49" charset="-122"/>
              </a:rPr>
              <a:t>将这</a:t>
            </a:r>
            <a:r>
              <a:rPr lang="en-US" altLang="zh-CN" sz="2000" dirty="0">
                <a:latin typeface="隶书" panose="02010509060101010101" pitchFamily="49" charset="-122"/>
                <a:ea typeface="隶书" panose="02010509060101010101" pitchFamily="49" charset="-122"/>
              </a:rPr>
              <a:t>n</a:t>
            </a:r>
            <a:r>
              <a:rPr lang="zh-CN" altLang="en-US" sz="2000" dirty="0">
                <a:latin typeface="隶书" panose="02010509060101010101" pitchFamily="49" charset="-122"/>
                <a:ea typeface="隶书" panose="02010509060101010101" pitchFamily="49" charset="-122"/>
              </a:rPr>
              <a:t>个函数所有可以生成的函数值排序后的前</a:t>
            </a:r>
            <a:r>
              <a:rPr lang="en-US" altLang="zh-CN" sz="2000" dirty="0">
                <a:latin typeface="隶书" panose="02010509060101010101" pitchFamily="49" charset="-122"/>
                <a:ea typeface="隶书" panose="02010509060101010101" pitchFamily="49" charset="-122"/>
              </a:rPr>
              <a:t>m</a:t>
            </a:r>
            <a:r>
              <a:rPr lang="zh-CN" altLang="en-US" sz="2000" dirty="0">
                <a:latin typeface="隶书" panose="02010509060101010101" pitchFamily="49" charset="-122"/>
                <a:ea typeface="隶书" panose="02010509060101010101" pitchFamily="49" charset="-122"/>
              </a:rPr>
              <a:t>个元素。这</a:t>
            </a:r>
            <a:r>
              <a:rPr lang="en-US" altLang="zh-CN" sz="2000" dirty="0">
                <a:latin typeface="隶书" panose="02010509060101010101" pitchFamily="49" charset="-122"/>
                <a:ea typeface="隶书" panose="02010509060101010101" pitchFamily="49" charset="-122"/>
              </a:rPr>
              <a:t>m</a:t>
            </a:r>
            <a:r>
              <a:rPr lang="zh-CN" altLang="en-US" sz="2000" dirty="0">
                <a:latin typeface="隶书" panose="02010509060101010101" pitchFamily="49" charset="-122"/>
                <a:ea typeface="隶书" panose="02010509060101010101" pitchFamily="49" charset="-122"/>
              </a:rPr>
              <a:t>个数应该输出到一行，用空格隔开。</a:t>
            </a:r>
            <a:endParaRPr lang="zh-CN" altLang="en-US" sz="2000" b="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1340" y="1671955"/>
            <a:ext cx="7837805" cy="38214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计算机中，一个英文字符用八个比特表示，如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00110111,11100111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等，如 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AAAAABCD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每个字符占八个比特，一共八个字符</a:t>
            </a:r>
            <a:b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占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64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个比特。但是若用 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00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表示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A,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用 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01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表示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B,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用 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表示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C,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用 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11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表示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。则原字符串只占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16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个比特。</a:t>
            </a:r>
            <a:b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若用 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表示 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A, 10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表示 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110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表示 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C, 111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表示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D,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则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出现了五次，占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个比特，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出现了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次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占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个比特，</a:t>
            </a:r>
            <a:b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出现了一次，占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个比特，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出现了一次，占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个比特。一共占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13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个比特。</a:t>
            </a:r>
            <a:b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现在给一个只包含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26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个大写字母和下划线 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"_"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的字符串，使每个出现的字符都对应一个二进制串，且不能存在一个二进制串</a:t>
            </a:r>
            <a:b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是另一个二进制串的前缀。如若用 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001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表示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A,0010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表示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则不合法，因为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001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0010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的前缀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。要求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在符合要求的前提下最少要多少个比特可以存得下这个字符串。</a:t>
            </a:r>
            <a:b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89585" y="461645"/>
            <a:ext cx="60985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36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1.4.5 </a:t>
            </a:r>
            <a:r>
              <a:rPr lang="en-US" altLang="zh-CN" sz="36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[3307]</a:t>
            </a:r>
            <a:r>
              <a:rPr lang="zh-CN" altLang="en-US" sz="36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 哈夫曼</a:t>
            </a:r>
            <a:endParaRPr lang="zh-CN" altLang="en-US" sz="3600" b="1" dirty="0" smtClean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585" y="1141095"/>
            <a:ext cx="7837805" cy="5321300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输入：输入数据有多组，每组一个字符串，包含大写字母和下划线，以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"END"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为结束符。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输出： 对于每个字符串输出一行，包含三个数字，</a:t>
            </a:r>
            <a:r>
              <a:rPr lang="en-US" altLang="zh-CN" sz="20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a,b,c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为每个字符都占八个比特时的所占用的比特数，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为最少占用多少比特数，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a/b,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结果保留一位小数。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样例输入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AAAAABCD 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THE_CAT_IN_THE_HAT 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END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样例输出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64 13 4.9 144 51 2.8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89585" y="461645"/>
            <a:ext cx="60985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36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[3307]</a:t>
            </a:r>
            <a:r>
              <a:rPr lang="zh-CN" altLang="en-US" sz="36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 哈夫曼</a:t>
            </a:r>
            <a:endParaRPr lang="zh-CN" altLang="en-US" sz="3600" b="1" dirty="0" smtClean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</a:fld>
            <a:endParaRPr lang="zh-CN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80" y="322973"/>
            <a:ext cx="6943837" cy="60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</a:fld>
            <a:endParaRPr lang="zh-CN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" y="1209675"/>
            <a:ext cx="5997575" cy="470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</a:fld>
            <a:endParaRPr lang="zh-CN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1275715"/>
            <a:ext cx="6061075" cy="483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363220" y="1321435"/>
            <a:ext cx="8041640" cy="47078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000" b="0">
                <a:ea typeface="宋体" panose="02010600030101010101" pitchFamily="2" charset="-122"/>
              </a:rPr>
              <a:t> 病要排队这个是地球人都知道的常识。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2000" b="0">
                <a:ea typeface="宋体" panose="02010600030101010101" pitchFamily="2" charset="-122"/>
              </a:rPr>
              <a:t>不过经过细心的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0068</a:t>
            </a:r>
            <a:r>
              <a:rPr lang="zh-CN" sz="2000" b="0">
                <a:ea typeface="宋体" panose="02010600030101010101" pitchFamily="2" charset="-122"/>
              </a:rPr>
              <a:t>的观察，他发现了医院里排队还是有讲究的。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0068</a:t>
            </a:r>
            <a:r>
              <a:rPr lang="zh-CN" sz="2000" b="0">
                <a:ea typeface="宋体" panose="02010600030101010101" pitchFamily="2" charset="-122"/>
              </a:rPr>
              <a:t>所去的医院有</a:t>
            </a:r>
            <a:r>
              <a:rPr lang="zh-CN" sz="2000" b="0">
                <a:solidFill>
                  <a:srgbClr val="FF0000"/>
                </a:solidFill>
                <a:ea typeface="宋体" panose="02010600030101010101" pitchFamily="2" charset="-122"/>
              </a:rPr>
              <a:t>三个医生</a:t>
            </a:r>
            <a:r>
              <a:rPr lang="zh-CN" sz="2000" b="0">
                <a:ea typeface="宋体" panose="02010600030101010101" pitchFamily="2" charset="-122"/>
              </a:rPr>
              <a:t>（汗，这么少）同时看病。而看病的人病情有轻重，所以不能根据简单的先来先服务的原则。所以医院对每种病情规定了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10</a:t>
            </a:r>
            <a:r>
              <a:rPr lang="zh-CN" sz="2000" b="0">
                <a:ea typeface="宋体" panose="02010600030101010101" pitchFamily="2" charset="-122"/>
              </a:rPr>
              <a:t>种不同的优先级。级别为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10</a:t>
            </a:r>
            <a:r>
              <a:rPr lang="zh-CN" sz="2000" b="0">
                <a:ea typeface="宋体" panose="02010600030101010101" pitchFamily="2" charset="-122"/>
              </a:rPr>
              <a:t>的优先权最高，级别为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1</a:t>
            </a:r>
            <a:r>
              <a:rPr lang="zh-CN" sz="2000" b="0">
                <a:ea typeface="宋体" panose="02010600030101010101" pitchFamily="2" charset="-122"/>
              </a:rPr>
              <a:t>的优先权最低。医生在看病时，则会在他的队伍里面选择一个优先权最高的人进行诊治。如果遇到两个优先权一样的病人的话，则选择最早来排队的病人。现在就请你帮助医院模拟这个看病过程。</a:t>
            </a:r>
            <a:endParaRPr lang="zh-CN" sz="2000" b="0">
              <a:ea typeface="宋体" panose="02010600030101010101" pitchFamily="2" charset="-122"/>
            </a:endParaRPr>
          </a:p>
          <a:p>
            <a:pPr indent="0"/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Input </a:t>
            </a:r>
            <a:r>
              <a:rPr lang="zh-CN" sz="2000" b="0">
                <a:ea typeface="宋体" panose="02010600030101010101" pitchFamily="2" charset="-122"/>
              </a:rPr>
              <a:t>输入数据包含多组测试，请处理到文件结束。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2000" b="0">
                <a:ea typeface="宋体" panose="02010600030101010101" pitchFamily="2" charset="-122"/>
              </a:rPr>
              <a:t>每组数据第一行有一个正整数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N(0&lt;N&lt;2000)</a:t>
            </a:r>
            <a:r>
              <a:rPr lang="zh-CN" sz="2000" b="0">
                <a:ea typeface="宋体" panose="02010600030101010101" pitchFamily="2" charset="-122"/>
              </a:rPr>
              <a:t>表示发生事件的数目。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zh-CN" sz="2000" b="0">
                <a:ea typeface="宋体" panose="02010600030101010101" pitchFamily="2" charset="-122"/>
              </a:rPr>
              <a:t>接下来有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zh-CN" sz="2000" b="0">
                <a:ea typeface="宋体" panose="02010600030101010101" pitchFamily="2" charset="-122"/>
              </a:rPr>
              <a:t>行分别表示发生的事件。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zh-CN" sz="2000" b="0">
                <a:ea typeface="宋体" panose="02010600030101010101" pitchFamily="2" charset="-122"/>
              </a:rPr>
              <a:t>一共有两种事件：</a:t>
            </a:r>
            <a:endParaRPr lang="zh-CN" sz="2000" b="0">
              <a:ea typeface="宋体" panose="02010600030101010101" pitchFamily="2" charset="-122"/>
            </a:endParaRPr>
          </a:p>
          <a:p>
            <a:pPr indent="0"/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1:”IN A B”,</a:t>
            </a:r>
            <a:r>
              <a:rPr lang="zh-CN" sz="2000" b="0">
                <a:ea typeface="宋体" panose="02010600030101010101" pitchFamily="2" charset="-122"/>
              </a:rPr>
              <a:t>表示有一个拥有优先级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B</a:t>
            </a:r>
            <a:r>
              <a:rPr lang="zh-CN" sz="2000" b="0">
                <a:ea typeface="宋体" panose="02010600030101010101" pitchFamily="2" charset="-122"/>
              </a:rPr>
              <a:t>的病人要求医生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A</a:t>
            </a:r>
            <a:r>
              <a:rPr lang="zh-CN" sz="2000" b="0">
                <a:ea typeface="宋体" panose="02010600030101010101" pitchFamily="2" charset="-122"/>
              </a:rPr>
              <a:t>诊治。</a:t>
            </a:r>
            <a:r>
              <a:rPr lang="en-US" sz="2000">
                <a:latin typeface="Calibri" panose="020F0502020204030204" pitchFamily="34" charset="0"/>
                <a:ea typeface="宋体" panose="02010600030101010101" pitchFamily="2" charset="-122"/>
                <a:sym typeface="+mn-ea"/>
              </a:rPr>
              <a:t>(0&lt;A&lt;=3,0&lt;B&lt;=10)</a:t>
            </a:r>
            <a:endParaRPr lang="en-US" sz="2000">
              <a:latin typeface="Calibri" panose="020F0502020204030204" pitchFamily="34" charset="0"/>
              <a:ea typeface="宋体" panose="02010600030101010101" pitchFamily="2" charset="-122"/>
              <a:sym typeface="+mn-ea"/>
            </a:endParaRPr>
          </a:p>
          <a:p>
            <a:pPr indent="0"/>
            <a:r>
              <a:rPr lang="en-US" sz="200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2:”OUT A”,</a:t>
            </a:r>
            <a:r>
              <a:rPr lang="zh-CN" sz="2000">
                <a:ea typeface="宋体" panose="02010600030101010101" pitchFamily="2" charset="-122"/>
                <a:sym typeface="+mn-ea"/>
              </a:rPr>
              <a:t>表示医生</a:t>
            </a:r>
            <a:r>
              <a:rPr lang="en-US" sz="2000">
                <a:latin typeface="Calibri" panose="020F0502020204030204" pitchFamily="34" charset="0"/>
                <a:ea typeface="宋体" panose="02010600030101010101" pitchFamily="2" charset="-122"/>
                <a:sym typeface="+mn-ea"/>
              </a:rPr>
              <a:t>A</a:t>
            </a:r>
            <a:r>
              <a:rPr lang="zh-CN" sz="2000">
                <a:ea typeface="宋体" panose="02010600030101010101" pitchFamily="2" charset="-122"/>
                <a:sym typeface="+mn-ea"/>
              </a:rPr>
              <a:t>进行了一次诊治，诊治完毕后，病人出院。</a:t>
            </a:r>
            <a:r>
              <a:rPr lang="en-US" sz="2000">
                <a:latin typeface="Calibri" panose="020F0502020204030204" pitchFamily="34" charset="0"/>
                <a:ea typeface="宋体" panose="02010600030101010101" pitchFamily="2" charset="-122"/>
                <a:sym typeface="+mn-ea"/>
              </a:rPr>
              <a:t>(0&lt;A&lt;=3)</a:t>
            </a:r>
            <a:endParaRPr lang="zh-CN" altLang="en-US" sz="2000"/>
          </a:p>
        </p:txBody>
      </p:sp>
      <p:sp>
        <p:nvSpPr>
          <p:cNvPr id="4" name="文本框 3"/>
          <p:cNvSpPr txBox="1"/>
          <p:nvPr/>
        </p:nvSpPr>
        <p:spPr>
          <a:xfrm>
            <a:off x="631190" y="288290"/>
            <a:ext cx="44881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1.4.3 </a:t>
            </a:r>
            <a:r>
              <a:rPr lang="zh-CN" altLang="en-US" sz="36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+mn-ea"/>
              </a:rPr>
              <a:t>[6887] 看病排队</a:t>
            </a:r>
            <a:endParaRPr lang="zh-CN" altLang="en-US" sz="3600" b="1" dirty="0" smtClean="0">
              <a:solidFill>
                <a:schemeClr val="hlink"/>
              </a:solidFill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493395" y="1226820"/>
            <a:ext cx="2286000" cy="47078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Output </a:t>
            </a:r>
            <a:endParaRPr lang="en-US" sz="2000" b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sz="2000" b="0">
                <a:ea typeface="宋体" panose="02010600030101010101" pitchFamily="2" charset="-122"/>
              </a:rPr>
              <a:t>对于每个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”OUT A”</a:t>
            </a:r>
            <a:r>
              <a:rPr lang="zh-CN" sz="2000" b="0">
                <a:ea typeface="宋体" panose="02010600030101010101" pitchFamily="2" charset="-122"/>
              </a:rPr>
              <a:t>事件，请在一行里面输出被诊治人的编号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ID</a:t>
            </a:r>
            <a:r>
              <a:rPr lang="zh-CN" sz="2000" b="0">
                <a:ea typeface="宋体" panose="02010600030101010101" pitchFamily="2" charset="-122"/>
              </a:rPr>
              <a:t>。如果该事件时无病人需要诊治，则输出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”EMPTY”</a:t>
            </a:r>
            <a:r>
              <a:rPr lang="zh-CN" sz="2000" b="0">
                <a:ea typeface="宋体" panose="02010600030101010101" pitchFamily="2" charset="-122"/>
              </a:rPr>
              <a:t>。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zh-CN" sz="2000" b="0">
                <a:ea typeface="宋体" panose="02010600030101010101" pitchFamily="2" charset="-122"/>
              </a:rPr>
              <a:t>诊治人的编号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ID</a:t>
            </a:r>
            <a:r>
              <a:rPr lang="zh-CN" sz="2000" b="0">
                <a:ea typeface="宋体" panose="02010600030101010101" pitchFamily="2" charset="-122"/>
              </a:rPr>
              <a:t>的定义为：在一组测试中，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”IN A B”</a:t>
            </a:r>
            <a:r>
              <a:rPr lang="zh-CN" sz="2000" b="0">
                <a:ea typeface="宋体" panose="02010600030101010101" pitchFamily="2" charset="-122"/>
              </a:rPr>
              <a:t>事件发生第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K</a:t>
            </a:r>
            <a:r>
              <a:rPr lang="zh-CN" sz="2000" b="0">
                <a:ea typeface="宋体" panose="02010600030101010101" pitchFamily="2" charset="-122"/>
              </a:rPr>
              <a:t>次时，进来的病人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ID</a:t>
            </a:r>
            <a:r>
              <a:rPr lang="zh-CN" sz="2000" b="0">
                <a:ea typeface="宋体" panose="02010600030101010101" pitchFamily="2" charset="-122"/>
              </a:rPr>
              <a:t>即为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K</a:t>
            </a:r>
            <a:r>
              <a:rPr lang="zh-CN" sz="2000" b="0">
                <a:ea typeface="宋体" panose="02010600030101010101" pitchFamily="2" charset="-122"/>
              </a:rPr>
              <a:t>。从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1</a:t>
            </a:r>
            <a:r>
              <a:rPr lang="zh-CN" sz="2000" b="0">
                <a:ea typeface="宋体" panose="02010600030101010101" pitchFamily="2" charset="-122"/>
              </a:rPr>
              <a:t>开始编号。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endParaRPr lang="en-US" sz="2000" b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indent="0"/>
            <a:endParaRPr lang="zh-CN" altLang="en-US" sz="2000"/>
          </a:p>
        </p:txBody>
      </p:sp>
      <p:sp>
        <p:nvSpPr>
          <p:cNvPr id="4" name="文本框 3"/>
          <p:cNvSpPr txBox="1"/>
          <p:nvPr/>
        </p:nvSpPr>
        <p:spPr>
          <a:xfrm>
            <a:off x="4024630" y="1388110"/>
            <a:ext cx="1097280" cy="36925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/>
            <a:r>
              <a:rPr lang="zh-CN">
                <a:ea typeface="宋体" panose="02010600030101010101" pitchFamily="2" charset="-122"/>
                <a:sym typeface="+mn-ea"/>
              </a:rPr>
              <a:t>样例输入</a:t>
            </a:r>
            <a:endParaRPr lang="en-US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indent="0"/>
            <a:r>
              <a:rPr lang="en-US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7 </a:t>
            </a:r>
            <a:endParaRPr lang="en-US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indent="0"/>
            <a:r>
              <a:rPr lang="en-US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IN 1 1 </a:t>
            </a:r>
            <a:endParaRPr lang="en-US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indent="0"/>
            <a:r>
              <a:rPr lang="en-US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IN 1 2 </a:t>
            </a:r>
            <a:endParaRPr lang="en-US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indent="0"/>
            <a:r>
              <a:rPr lang="en-US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OUT 1 </a:t>
            </a:r>
            <a:endParaRPr lang="en-US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indent="0"/>
            <a:r>
              <a:rPr lang="en-US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OUT 2 </a:t>
            </a:r>
            <a:endParaRPr lang="en-US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indent="0"/>
            <a:r>
              <a:rPr lang="en-US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IN 2 1 </a:t>
            </a:r>
            <a:endParaRPr lang="en-US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indent="0"/>
            <a:r>
              <a:rPr lang="en-US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OUT 2 </a:t>
            </a:r>
            <a:endParaRPr lang="en-US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indent="0"/>
            <a:r>
              <a:rPr lang="en-US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OUT 1 </a:t>
            </a:r>
            <a:endParaRPr lang="en-US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indent="0"/>
            <a:r>
              <a:rPr lang="en-US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 </a:t>
            </a:r>
            <a:endParaRPr lang="en-US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indent="0"/>
            <a:r>
              <a:rPr lang="en-US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IN 1 1 </a:t>
            </a:r>
            <a:endParaRPr lang="en-US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indent="0"/>
            <a:r>
              <a:rPr lang="en-US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OUT 1 </a:t>
            </a:r>
            <a:endParaRPr lang="zh-CN">
              <a:ea typeface="宋体" panose="02010600030101010101" pitchFamily="2" charset="-122"/>
              <a:sym typeface="+mn-ea"/>
            </a:endParaRPr>
          </a:p>
          <a:p>
            <a:pPr indent="0"/>
            <a:r>
              <a:rPr lang="en-US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608955" y="1388110"/>
            <a:ext cx="173609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>
                <a:ea typeface="宋体" panose="02010600030101010101" pitchFamily="2" charset="-122"/>
                <a:sym typeface="+mn-ea"/>
              </a:rPr>
              <a:t>样例输出</a:t>
            </a:r>
            <a:endParaRPr lang="en-US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 </a:t>
            </a:r>
            <a:endParaRPr lang="en-US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EMPTY </a:t>
            </a:r>
            <a:endParaRPr lang="en-US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 </a:t>
            </a:r>
            <a:endParaRPr lang="en-US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 </a:t>
            </a:r>
            <a:endParaRPr lang="en-US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endParaRPr lang="en-US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31190" y="288290"/>
            <a:ext cx="33451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+mn-ea"/>
              </a:rPr>
              <a:t>[6887] 看遍排队</a:t>
            </a:r>
            <a:endParaRPr lang="zh-CN" altLang="en-US" sz="3600" b="1" dirty="0" smtClean="0">
              <a:solidFill>
                <a:schemeClr val="hlink"/>
              </a:solidFill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8" descr="再生纸"/>
          <p:cNvSpPr>
            <a:spLocks noChangeArrowheads="1"/>
          </p:cNvSpPr>
          <p:nvPr/>
        </p:nvSpPr>
        <p:spPr bwMode="auto">
          <a:xfrm>
            <a:off x="343595" y="4135613"/>
            <a:ext cx="8288189" cy="1357313"/>
          </a:xfrm>
          <a:prstGeom prst="roundRect">
            <a:avLst>
              <a:gd name="adj" fmla="val 10903"/>
            </a:avLst>
          </a:prstGeom>
          <a:blipFill dpi="0" rotWithShape="0">
            <a:blip r:embed="rId1"/>
            <a:srcRect/>
            <a:tile tx="0" ty="0" sx="100000" sy="100000" flip="none" algn="tl"/>
          </a:blipFill>
          <a:ln w="25400">
            <a:noFill/>
            <a:rou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优先队列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（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Priority Queue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）是特殊的“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队列”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，从队列中取出元素的顺序是依照元素的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优先权（关键字）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大小，而不是元素进入队列的先后顺序。采用完全二叉树存储的优先队列 称为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堆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Heap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文本框 2"/>
          <p:cNvSpPr txBox="1"/>
          <p:nvPr/>
        </p:nvSpPr>
        <p:spPr>
          <a:xfrm>
            <a:off x="791210" y="1196975"/>
            <a:ext cx="7392670" cy="2768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优先队列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是一种特殊的队列，除了具有队列的先入先出，队列头出，队列尾入的结构特点，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优先队列最重要的就是要实现快速得到队列中优先级最高的元素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，比如说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数值大的优先级高，则优先队列元素会按一定规则的大小顺序排列，从而使得在队列头部的元素始终保持数值最大（优先级最高）的特点。总之，优先队列的目的就是实现将元素入队列，并快速返回队列优先级最高优先级元素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矩形 4"/>
          <p:cNvSpPr/>
          <p:nvPr/>
        </p:nvSpPr>
        <p:spPr>
          <a:xfrm>
            <a:off x="518260" y="443499"/>
            <a:ext cx="4410841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  </a:t>
            </a:r>
            <a:r>
              <a:rPr lang="zh-CN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优先队列</a:t>
            </a:r>
            <a:endParaRPr lang="zh-CN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80060" y="1139190"/>
            <a:ext cx="4965700" cy="5137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979"/>
          <a:stretch>
            <a:fillRect/>
          </a:stretch>
        </p:blipFill>
        <p:spPr>
          <a:xfrm>
            <a:off x="413385" y="1271905"/>
            <a:ext cx="5706745" cy="5009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01338" y="1412161"/>
            <a:ext cx="8542254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个朋友在医院工作，想请BSNY帮忙做个登记系统。具体是这样的，最近来医院看病的人越来越多了，因此很多人要排队，只有当空闲时放一批病人看病。但医院的排队不同其他排队，因为多数情况下，需要病情严重的人优先看病，所以希望BSNY设计系统时，以病情的严重情况作为优先级，判断接下来谁可以去看病。</a:t>
            </a:r>
            <a:endParaRPr lang="zh-CN" altLang="en-US" sz="20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Text Box 3"/>
          <p:cNvSpPr txBox="1"/>
          <p:nvPr/>
        </p:nvSpPr>
        <p:spPr>
          <a:xfrm>
            <a:off x="436114" y="430048"/>
            <a:ext cx="4145612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[2919]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看病</a:t>
            </a:r>
            <a:endParaRPr lang="zh-CN" altLang="en-US" sz="3200" b="1" dirty="0" smtClean="0">
              <a:solidFill>
                <a:schemeClr val="hlink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80259" name="圆角矩形 480258"/>
          <p:cNvSpPr/>
          <p:nvPr/>
        </p:nvSpPr>
        <p:spPr>
          <a:xfrm>
            <a:off x="301338" y="3102856"/>
            <a:ext cx="8542254" cy="1815240"/>
          </a:xfrm>
          <a:prstGeom prst="roundRect">
            <a:avLst>
              <a:gd name="adj" fmla="val 3909"/>
            </a:avLst>
          </a:prstGeom>
          <a:solidFill>
            <a:schemeClr val="bg1"/>
          </a:solidFill>
          <a:ln w="19050" cap="rnd" cmpd="sng">
            <a:solidFill>
              <a:srgbClr val="800000"/>
            </a:solidFill>
            <a:prstDash val="sysDot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l">
              <a:spcAft>
                <a:spcPct val="25000"/>
              </a:spcAft>
            </a:pPr>
            <a:r>
              <a:rPr lang="zh-CN" altLang="en-US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输入描述：</a:t>
            </a:r>
            <a:endParaRPr lang="zh-CN" altLang="en-US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 algn="l">
              <a:spcAft>
                <a:spcPct val="25000"/>
              </a:spcAft>
            </a:pPr>
            <a:r>
              <a:rPr b="0" dirty="0">
                <a:latin typeface="Arial" panose="020B0604020202020204" pitchFamily="34" charset="0"/>
                <a:ea typeface="隶书" panose="02010509060101010101" pitchFamily="49" charset="-122"/>
              </a:rPr>
              <a:t>第一行输入n，表示有n个操作。</a:t>
            </a:r>
            <a:endParaRPr b="0" dirty="0"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 algn="l">
              <a:spcAft>
                <a:spcPct val="25000"/>
              </a:spcAft>
            </a:pPr>
            <a:r>
              <a:rPr b="0" dirty="0">
                <a:latin typeface="Arial" panose="020B0604020202020204" pitchFamily="34" charset="0"/>
                <a:ea typeface="隶书" panose="02010509060101010101" pitchFamily="49" charset="-122"/>
              </a:rPr>
              <a:t>对于每个操作，首先输入push或pop。</a:t>
            </a:r>
            <a:endParaRPr b="0" dirty="0"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 algn="l">
              <a:spcAft>
                <a:spcPct val="25000"/>
              </a:spcAft>
            </a:pPr>
            <a:r>
              <a:rPr b="0" dirty="0">
                <a:latin typeface="Arial" panose="020B0604020202020204" pitchFamily="34" charset="0"/>
                <a:ea typeface="隶书" panose="02010509060101010101" pitchFamily="49" charset="-122"/>
              </a:rPr>
              <a:t>push的情况，之后会输入ai 和 bi，分别表示患者姓名和患者病情优先级。</a:t>
            </a:r>
            <a:endParaRPr b="0" dirty="0"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 algn="l">
              <a:spcAft>
                <a:spcPct val="25000"/>
              </a:spcAft>
            </a:pPr>
            <a:r>
              <a:rPr b="0" dirty="0">
                <a:latin typeface="Arial" panose="020B0604020202020204" pitchFamily="34" charset="0"/>
                <a:ea typeface="隶书" panose="02010509060101010101" pitchFamily="49" charset="-122"/>
              </a:rPr>
              <a:t>pop后面没有输入，但需要你输出。</a:t>
            </a:r>
            <a:endParaRPr b="0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01338" y="4918235"/>
            <a:ext cx="8542254" cy="1458582"/>
          </a:xfrm>
          <a:prstGeom prst="roundRect">
            <a:avLst>
              <a:gd name="adj" fmla="val 5213"/>
            </a:avLst>
          </a:prstGeom>
          <a:solidFill>
            <a:schemeClr val="bg1"/>
          </a:solidFill>
          <a:ln w="19050" cap="rnd" cmpd="sng">
            <a:solidFill>
              <a:srgbClr val="800000"/>
            </a:solidFill>
            <a:prstDash val="sysDot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l">
              <a:spcAft>
                <a:spcPct val="25000"/>
              </a:spcAft>
            </a:pPr>
            <a:r>
              <a:rPr lang="zh-CN" altLang="en-US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输出描述：</a:t>
            </a:r>
            <a:endParaRPr lang="zh-CN" altLang="en-US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 algn="l">
              <a:spcAft>
                <a:spcPct val="25000"/>
              </a:spcAft>
            </a:pPr>
            <a:r>
              <a:rPr b="0" dirty="0">
                <a:latin typeface="Arial" panose="020B0604020202020204" pitchFamily="34" charset="0"/>
                <a:ea typeface="隶书" panose="02010509060101010101" pitchFamily="49" charset="-122"/>
              </a:rPr>
              <a:t>对于pop的操作，输出此时还在排队人中，优先级最大的患者姓名和优先级。</a:t>
            </a:r>
            <a:endParaRPr b="0" dirty="0"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 algn="l">
              <a:spcAft>
                <a:spcPct val="25000"/>
              </a:spcAft>
            </a:pPr>
            <a:r>
              <a:rPr b="0" dirty="0">
                <a:latin typeface="Arial" panose="020B0604020202020204" pitchFamily="34" charset="0"/>
                <a:ea typeface="隶书" panose="02010509060101010101" pitchFamily="49" charset="-122"/>
              </a:rPr>
              <a:t>表示他可以进去看病了。</a:t>
            </a:r>
            <a:endParaRPr b="0" dirty="0"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 algn="l">
              <a:spcAft>
                <a:spcPct val="25000"/>
              </a:spcAft>
            </a:pPr>
            <a:r>
              <a:rPr b="0" dirty="0">
                <a:latin typeface="Arial" panose="020B0604020202020204" pitchFamily="34" charset="0"/>
                <a:ea typeface="隶书" panose="02010509060101010101" pitchFamily="49" charset="-122"/>
              </a:rPr>
              <a:t>如果此时没人在排队，那么输出”none”，具体可见样例。</a:t>
            </a:r>
            <a:endParaRPr b="0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22969" y="1188409"/>
            <a:ext cx="464646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accent1"/>
                </a:solidFill>
              </a:rPr>
              <a:t>提示</a:t>
            </a:r>
            <a:endParaRPr lang="zh-CN" altLang="en-US" sz="2400">
              <a:solidFill>
                <a:schemeClr val="accent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2969" y="1688064"/>
            <a:ext cx="6503144" cy="112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/>
              <a:t>【数据规模和约定】</a:t>
            </a:r>
            <a:endParaRPr lang="zh-CN" altLang="en-US" sz="1350"/>
          </a:p>
          <a:p>
            <a:endParaRPr lang="zh-CN" altLang="en-US" sz="1350"/>
          </a:p>
          <a:p>
            <a:r>
              <a:rPr lang="zh-CN" altLang="en-US" sz="1350"/>
              <a:t>1≤n≤100000，每个人的优先级都不一样，0≤优先级≤2000000000。</a:t>
            </a:r>
            <a:endParaRPr lang="zh-CN" altLang="en-US" sz="1350"/>
          </a:p>
          <a:p>
            <a:endParaRPr lang="zh-CN" altLang="en-US" sz="1350"/>
          </a:p>
          <a:p>
            <a:r>
              <a:rPr lang="zh-CN" altLang="en-US" sz="1350"/>
              <a:t>姓名都是小写字母组成的，长度小于20。</a:t>
            </a:r>
            <a:endParaRPr lang="zh-CN" altLang="en-US" sz="1350"/>
          </a:p>
        </p:txBody>
      </p:sp>
      <p:sp>
        <p:nvSpPr>
          <p:cNvPr id="2" name="文本框 1"/>
          <p:cNvSpPr txBox="1"/>
          <p:nvPr/>
        </p:nvSpPr>
        <p:spPr>
          <a:xfrm>
            <a:off x="340090" y="2867900"/>
            <a:ext cx="6668902" cy="1960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/>
              <a:t>样例输入 </a:t>
            </a:r>
            <a:endParaRPr lang="zh-CN" altLang="en-US" sz="1350"/>
          </a:p>
          <a:p>
            <a:r>
              <a:rPr lang="zh-CN" altLang="en-US" sz="1350"/>
              <a:t>7</a:t>
            </a:r>
            <a:endParaRPr lang="zh-CN" altLang="en-US" sz="1350"/>
          </a:p>
          <a:p>
            <a:r>
              <a:rPr lang="zh-CN" altLang="en-US" sz="1350"/>
              <a:t>pop</a:t>
            </a:r>
            <a:endParaRPr lang="zh-CN" altLang="en-US" sz="1350"/>
          </a:p>
          <a:p>
            <a:r>
              <a:rPr lang="zh-CN" altLang="en-US" sz="1350"/>
              <a:t>push bob 3</a:t>
            </a:r>
            <a:endParaRPr lang="zh-CN" altLang="en-US" sz="1350"/>
          </a:p>
          <a:p>
            <a:r>
              <a:rPr lang="zh-CN" altLang="en-US" sz="1350"/>
              <a:t>push tom 5</a:t>
            </a:r>
            <a:endParaRPr lang="zh-CN" altLang="en-US" sz="1350"/>
          </a:p>
          <a:p>
            <a:r>
              <a:rPr lang="zh-CN" altLang="en-US" sz="1350"/>
              <a:t>push ella 1</a:t>
            </a:r>
            <a:endParaRPr lang="zh-CN" altLang="en-US" sz="1350"/>
          </a:p>
          <a:p>
            <a:r>
              <a:rPr lang="zh-CN" altLang="en-US" sz="1350"/>
              <a:t>pop</a:t>
            </a:r>
            <a:endParaRPr lang="zh-CN" altLang="en-US" sz="1350"/>
          </a:p>
          <a:p>
            <a:r>
              <a:rPr lang="zh-CN" altLang="en-US" sz="1350"/>
              <a:t>push zkw 4</a:t>
            </a:r>
            <a:endParaRPr lang="zh-CN" altLang="en-US" sz="1350"/>
          </a:p>
          <a:p>
            <a:r>
              <a:rPr lang="zh-CN" altLang="en-US" sz="1350"/>
              <a:t>pop</a:t>
            </a:r>
            <a:endParaRPr lang="zh-CN" altLang="en-US" sz="1350"/>
          </a:p>
        </p:txBody>
      </p:sp>
      <p:sp>
        <p:nvSpPr>
          <p:cNvPr id="5" name="文本框 4"/>
          <p:cNvSpPr txBox="1"/>
          <p:nvPr/>
        </p:nvSpPr>
        <p:spPr>
          <a:xfrm>
            <a:off x="2331568" y="2951255"/>
            <a:ext cx="4542627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/>
              <a:t>样例输出</a:t>
            </a:r>
            <a:endParaRPr lang="zh-CN" altLang="en-US" sz="1350"/>
          </a:p>
          <a:p>
            <a:r>
              <a:rPr lang="zh-CN" altLang="en-US" sz="1350"/>
              <a:t>none</a:t>
            </a:r>
            <a:endParaRPr lang="zh-CN" altLang="en-US" sz="1350"/>
          </a:p>
          <a:p>
            <a:r>
              <a:rPr lang="zh-CN" altLang="en-US" sz="1350"/>
              <a:t>tom 5</a:t>
            </a:r>
            <a:endParaRPr lang="zh-CN" altLang="en-US" sz="1350"/>
          </a:p>
          <a:p>
            <a:r>
              <a:rPr lang="zh-CN" altLang="en-US" sz="1350"/>
              <a:t>zkw 4</a:t>
            </a:r>
            <a:endParaRPr lang="zh-CN" altLang="en-US" sz="135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455" y="1175385"/>
            <a:ext cx="4964430" cy="37617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495" y="3250565"/>
            <a:ext cx="4851400" cy="307975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33705" y="1276350"/>
            <a:ext cx="8432800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/>
              <a:t>ZY自从骑电动车摔了，从此对道路上的障碍物非常痛恨。LZY只要在马路上走，看到石头就想踢走，但是他有一个癖好，只踢他遇见的奇数块的石头，如果遇见的石头是偶数块的，他就会视而不见。</a:t>
            </a:r>
            <a:endParaRPr lang="zh-CN" altLang="en-US" sz="2000"/>
          </a:p>
          <a:p>
            <a:r>
              <a:rPr lang="zh-CN" altLang="en-US" sz="2000"/>
              <a:t>每块石头有它的初始坐标和它能被LZY踢飞的最大距离，如果同一个坐标上有多块石头，则LZY优先处理能被他踢飞的距离最近的石头。请问LZY在无石头可踢时，经过的距离为多少？</a:t>
            </a:r>
            <a:endParaRPr lang="zh-CN" altLang="en-US" sz="2000"/>
          </a:p>
          <a:p>
            <a:r>
              <a:rPr lang="zh-CN" altLang="en-US" sz="2000"/>
              <a:t>输入</a:t>
            </a:r>
            <a:endParaRPr lang="zh-CN" altLang="en-US" sz="2000"/>
          </a:p>
          <a:p>
            <a:r>
              <a:rPr lang="zh-CN" altLang="en-US" sz="2000"/>
              <a:t>输入样例由多组数据组成。</a:t>
            </a:r>
            <a:endParaRPr lang="zh-CN" altLang="en-US" sz="2000"/>
          </a:p>
          <a:p>
            <a:r>
              <a:rPr lang="zh-CN" altLang="en-US" sz="2000"/>
              <a:t>每组数据第一行输入一个正整数n ( 0 &lt; n &lt;= 100000 ）代表马路上石头的数量。</a:t>
            </a:r>
            <a:endParaRPr lang="zh-CN" altLang="en-US" sz="2000"/>
          </a:p>
          <a:p>
            <a:r>
              <a:rPr lang="zh-CN" altLang="en-US" sz="2000"/>
              <a:t>接下来n行分别输入两个正整数 a ( 0 &lt; a &lt;= 100000 ）和 b ( 0 &lt; b &lt;= 1000 ），分别代表石头当前的坐标和石头能被LZY踢飞的最大距离。</a:t>
            </a:r>
            <a:endParaRPr lang="zh-CN" altLang="en-US" sz="2000"/>
          </a:p>
          <a:p>
            <a:r>
              <a:rPr lang="zh-CN" altLang="en-US" sz="2000"/>
              <a:t>输出</a:t>
            </a:r>
            <a:endParaRPr lang="zh-CN" altLang="en-US" sz="2000"/>
          </a:p>
          <a:p>
            <a:r>
              <a:rPr lang="zh-CN" altLang="en-US" sz="2000"/>
              <a:t>输出LZY无石头可踢时，LZY走过的距离</a:t>
            </a:r>
            <a:endParaRPr lang="zh-CN" altLang="en-US" sz="2000"/>
          </a:p>
          <a:p>
            <a:endParaRPr lang="zh-CN" altLang="en-US" sz="2000"/>
          </a:p>
        </p:txBody>
      </p:sp>
      <p:sp>
        <p:nvSpPr>
          <p:cNvPr id="5" name="文本框 4"/>
          <p:cNvSpPr txBox="1"/>
          <p:nvPr/>
        </p:nvSpPr>
        <p:spPr>
          <a:xfrm>
            <a:off x="489585" y="461645"/>
            <a:ext cx="60985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36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1.4.4 </a:t>
            </a:r>
            <a:r>
              <a:rPr lang="en-US" altLang="zh-CN" sz="36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[</a:t>
            </a:r>
            <a:r>
              <a:rPr lang="zh-CN" altLang="en-US" sz="36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2100</a:t>
            </a:r>
            <a:r>
              <a:rPr lang="en-US" altLang="zh-CN" sz="36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]</a:t>
            </a:r>
            <a:r>
              <a:rPr lang="zh-CN" altLang="en-US" sz="36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 Stones 石头</a:t>
            </a:r>
            <a:endParaRPr lang="zh-CN" altLang="en-US" sz="3600" b="1" dirty="0" smtClean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30835" y="3672840"/>
            <a:ext cx="269875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样例输入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石头数）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1 5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2 4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1 5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6 6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9585" y="461645"/>
            <a:ext cx="36537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分析</a:t>
            </a:r>
            <a:endParaRPr lang="zh-CN" altLang="en-US" sz="3200" b="1" dirty="0" smtClean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0375" y="1323975"/>
            <a:ext cx="8223885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一人扔石头，遇到的第奇数个石头扔出去，偶数个石头走过去，</a:t>
            </a:r>
            <a:r>
              <a:rPr lang="zh-CN" altLang="en-US" sz="2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如果同一位置遇到多个石头，扔的最近的最先遇到。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问最远的石头能扔多远？对于第一组数据，LZY先踢飞了坐标在1上的石头，石头飞行了5个单位的距离，坐标变为了6。然后LZY忽略了坐标为2的石头，因为这是他遇见的偶数块石头。接着LZY把坐标为6的石头踢飞了，达到了11。接下来LZY只会在坐标11的位置碰见这块石头，由于是偶数次，所以忽略。LZY无石头可踢，所以输出距离为11。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7" name="对象 6"/>
          <p:cNvGraphicFramePr/>
          <p:nvPr/>
        </p:nvGraphicFramePr>
        <p:xfrm>
          <a:off x="4650105" y="3672840"/>
          <a:ext cx="2529205" cy="1162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" r:id="rId1" imgW="2527300" imgH="1162050" progId="Paint.Picture">
                  <p:embed/>
                </p:oleObj>
              </mc:Choice>
              <mc:Fallback>
                <p:oleObj name="" r:id="rId1" imgW="2527300" imgH="1162050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50105" y="3672840"/>
                        <a:ext cx="2529205" cy="1162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/>
          <p:nvPr/>
        </p:nvGraphicFramePr>
        <p:xfrm>
          <a:off x="4650105" y="4993005"/>
          <a:ext cx="3285490" cy="965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" r:id="rId3" imgW="3282950" imgH="965200" progId="Paint.Picture">
                  <p:embed/>
                </p:oleObj>
              </mc:Choice>
              <mc:Fallback>
                <p:oleObj name="" r:id="rId3" imgW="3282950" imgH="965200" progId="Paint.Picture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50105" y="4993005"/>
                        <a:ext cx="3285490" cy="965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2583180" y="3792220"/>
            <a:ext cx="140716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样例输出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11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12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845" y="1200785"/>
            <a:ext cx="6540500" cy="51066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9585" y="461645"/>
            <a:ext cx="36537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代码</a:t>
            </a:r>
            <a:endParaRPr lang="zh-CN" altLang="en-US" sz="3200" b="1" dirty="0" smtClean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950" y="1298575"/>
            <a:ext cx="7695565" cy="47580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9585" y="461645"/>
            <a:ext cx="36537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代码</a:t>
            </a:r>
            <a:endParaRPr lang="zh-CN" altLang="en-US" sz="3200" b="1" dirty="0" smtClean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9" name="圆角矩形 480258"/>
          <p:cNvSpPr/>
          <p:nvPr/>
        </p:nvSpPr>
        <p:spPr>
          <a:xfrm>
            <a:off x="226540" y="1448605"/>
            <a:ext cx="8613775" cy="4845606"/>
          </a:xfrm>
          <a:prstGeom prst="roundRect">
            <a:avLst>
              <a:gd name="adj" fmla="val 5213"/>
            </a:avLst>
          </a:prstGeom>
          <a:solidFill>
            <a:schemeClr val="bg1"/>
          </a:solidFill>
          <a:ln w="19050" cap="rnd" cmpd="sng">
            <a:solidFill>
              <a:srgbClr val="800000"/>
            </a:solidFill>
            <a:prstDash val="sysDot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000" dirty="0"/>
              <a:t>有</a:t>
            </a:r>
            <a:r>
              <a:rPr lang="en-US" altLang="zh-CN" sz="2000" dirty="0"/>
              <a:t>N</a:t>
            </a:r>
            <a:r>
              <a:rPr lang="zh-CN" altLang="en-US" sz="2000" dirty="0"/>
              <a:t>个鱼塘排成一排（</a:t>
            </a:r>
            <a:r>
              <a:rPr lang="en-US" altLang="zh-CN" sz="2000" dirty="0"/>
              <a:t>N&lt;100</a:t>
            </a:r>
            <a:r>
              <a:rPr lang="zh-CN" altLang="en-US" sz="2000" dirty="0"/>
              <a:t>），每个鱼塘中有一定数量的鱼，例如：</a:t>
            </a:r>
            <a:r>
              <a:rPr lang="en-US" altLang="zh-CN" sz="2000" dirty="0"/>
              <a:t>N=5</a:t>
            </a:r>
            <a:r>
              <a:rPr lang="zh-CN" altLang="en-US" sz="2000" dirty="0"/>
              <a:t>时，如下表：</a:t>
            </a:r>
            <a:endParaRPr lang="zh-CN" altLang="en-US" sz="2000" dirty="0"/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r>
              <a:rPr lang="zh-CN" altLang="en-US" sz="2000" dirty="0" smtClean="0"/>
              <a:t>即</a:t>
            </a:r>
            <a:r>
              <a:rPr lang="zh-CN" altLang="en-US" sz="2000" dirty="0"/>
              <a:t>：在第</a:t>
            </a:r>
            <a:r>
              <a:rPr lang="en-US" altLang="zh-CN" sz="2000" dirty="0"/>
              <a:t>1</a:t>
            </a:r>
            <a:r>
              <a:rPr lang="zh-CN" altLang="en-US" sz="2000" dirty="0"/>
              <a:t>个鱼塘中钓鱼第</a:t>
            </a:r>
            <a:r>
              <a:rPr lang="en-US" altLang="zh-CN" sz="2000" dirty="0"/>
              <a:t>1</a:t>
            </a:r>
            <a:r>
              <a:rPr lang="zh-CN" altLang="en-US" sz="2000" dirty="0"/>
              <a:t>分钟内可钓到</a:t>
            </a:r>
            <a:r>
              <a:rPr lang="en-US" altLang="zh-CN" sz="2000" dirty="0"/>
              <a:t>10</a:t>
            </a:r>
            <a:r>
              <a:rPr lang="zh-CN" altLang="en-US" sz="2000" dirty="0"/>
              <a:t>条鱼，第</a:t>
            </a:r>
            <a:r>
              <a:rPr lang="en-US" altLang="zh-CN" sz="2000" dirty="0"/>
              <a:t>2</a:t>
            </a:r>
            <a:r>
              <a:rPr lang="zh-CN" altLang="en-US" sz="2000" dirty="0"/>
              <a:t>分钟内只能钓到</a:t>
            </a:r>
            <a:r>
              <a:rPr lang="en-US" altLang="zh-CN" sz="2000" dirty="0"/>
              <a:t>8</a:t>
            </a:r>
            <a:r>
              <a:rPr lang="zh-CN" altLang="en-US" sz="2000" dirty="0"/>
              <a:t>条鱼，</a:t>
            </a:r>
            <a:r>
              <a:rPr lang="en-US" altLang="zh-CN" sz="2000" dirty="0"/>
              <a:t>……</a:t>
            </a:r>
            <a:r>
              <a:rPr lang="zh-CN" altLang="en-US" sz="2000" dirty="0"/>
              <a:t>，第</a:t>
            </a:r>
            <a:r>
              <a:rPr lang="en-US" altLang="zh-CN" sz="2000" dirty="0"/>
              <a:t>5</a:t>
            </a:r>
            <a:r>
              <a:rPr lang="zh-CN" altLang="en-US" sz="2000" dirty="0"/>
              <a:t>分钟以后再也钓不到鱼了。从第</a:t>
            </a:r>
            <a:r>
              <a:rPr lang="en-US" altLang="zh-CN" sz="2000" dirty="0"/>
              <a:t>1</a:t>
            </a:r>
            <a:r>
              <a:rPr lang="zh-CN" altLang="en-US" sz="2000" dirty="0"/>
              <a:t>个鱼塘到第</a:t>
            </a:r>
            <a:r>
              <a:rPr lang="en-US" altLang="zh-CN" sz="2000" dirty="0"/>
              <a:t>2</a:t>
            </a:r>
            <a:r>
              <a:rPr lang="zh-CN" altLang="en-US" sz="2000" dirty="0"/>
              <a:t>个鱼塘需要</a:t>
            </a:r>
            <a:r>
              <a:rPr lang="en-US" altLang="zh-CN" sz="2000" dirty="0"/>
              <a:t>3</a:t>
            </a:r>
            <a:r>
              <a:rPr lang="zh-CN" altLang="en-US" sz="2000" dirty="0"/>
              <a:t>分钟，从第</a:t>
            </a:r>
            <a:r>
              <a:rPr lang="en-US" altLang="zh-CN" sz="2000" dirty="0"/>
              <a:t>2</a:t>
            </a:r>
            <a:r>
              <a:rPr lang="zh-CN" altLang="en-US" sz="2000" dirty="0"/>
              <a:t>个鱼塘到第</a:t>
            </a:r>
            <a:r>
              <a:rPr lang="en-US" altLang="zh-CN" sz="2000" dirty="0"/>
              <a:t>3</a:t>
            </a:r>
            <a:r>
              <a:rPr lang="zh-CN" altLang="en-US" sz="2000" dirty="0"/>
              <a:t>个鱼塘需要</a:t>
            </a:r>
            <a:r>
              <a:rPr lang="en-US" altLang="zh-CN" sz="2000" dirty="0"/>
              <a:t>5</a:t>
            </a:r>
            <a:r>
              <a:rPr lang="zh-CN" altLang="en-US" sz="2000" dirty="0"/>
              <a:t>分钟，</a:t>
            </a:r>
            <a:r>
              <a:rPr lang="en-US" altLang="zh-CN" sz="2000" dirty="0"/>
              <a:t>……</a:t>
            </a:r>
            <a:endParaRPr lang="en-US" altLang="zh-CN" sz="2000" dirty="0"/>
          </a:p>
          <a:p>
            <a:r>
              <a:rPr lang="zh-CN" altLang="en-US" sz="2000" dirty="0"/>
              <a:t>给出一个截止时间</a:t>
            </a:r>
            <a:r>
              <a:rPr lang="en-US" altLang="zh-CN" sz="2000" dirty="0"/>
              <a:t>T(T&lt;1000)</a:t>
            </a:r>
            <a:r>
              <a:rPr lang="zh-CN" altLang="en-US" sz="2000" dirty="0"/>
              <a:t>，设计一个钓鱼方案，从第</a:t>
            </a:r>
            <a:r>
              <a:rPr lang="en-US" altLang="zh-CN" sz="2000" dirty="0"/>
              <a:t>1</a:t>
            </a:r>
            <a:r>
              <a:rPr lang="zh-CN" altLang="en-US" sz="2000" dirty="0"/>
              <a:t>个鱼塘出发，希望能钓到最多的鱼。</a:t>
            </a:r>
            <a:endParaRPr lang="zh-CN" altLang="en-US" sz="2000" dirty="0"/>
          </a:p>
          <a:p>
            <a:r>
              <a:rPr lang="zh-CN" altLang="en-US" sz="2000" dirty="0"/>
              <a:t>假设能钓到鱼的数量仅和已钓鱼的次数有关，且每次钓鱼的时间都是整数分钟。</a:t>
            </a:r>
            <a:endParaRPr lang="zh-CN" altLang="en-US" sz="2000" dirty="0"/>
          </a:p>
        </p:txBody>
      </p:sp>
      <p:sp>
        <p:nvSpPr>
          <p:cNvPr id="6" name="Text Box 3"/>
          <p:cNvSpPr txBox="1"/>
          <p:nvPr/>
        </p:nvSpPr>
        <p:spPr>
          <a:xfrm>
            <a:off x="357250" y="428626"/>
            <a:ext cx="55267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1.4.6 </a:t>
            </a: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[2921]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鱼塘钓鱼</a:t>
            </a:r>
            <a:endParaRPr lang="zh-CN" altLang="en-US" sz="3200" b="1" dirty="0" smtClean="0">
              <a:solidFill>
                <a:schemeClr val="hlink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40" y="2226971"/>
            <a:ext cx="8441599" cy="136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 Box 3"/>
          <p:cNvSpPr txBox="1"/>
          <p:nvPr/>
        </p:nvSpPr>
        <p:spPr>
          <a:xfrm>
            <a:off x="457278" y="1198563"/>
            <a:ext cx="1676691" cy="400050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chemeClr val="accent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  </a:t>
            </a:r>
            <a:r>
              <a:rPr lang="zh-CN" alt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数组</a:t>
            </a:r>
            <a:r>
              <a:rPr lang="en-US" altLang="zh-CN" sz="2000" b="1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:</a:t>
            </a:r>
            <a:endParaRPr lang="en-US" altLang="zh-CN" sz="2000" b="1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4"/>
          <p:cNvSpPr txBox="1"/>
          <p:nvPr/>
        </p:nvSpPr>
        <p:spPr>
          <a:xfrm>
            <a:off x="2005359" y="1198563"/>
            <a:ext cx="6706765" cy="1014730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插入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—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元素总是插入尾部</a:t>
            </a:r>
            <a:r>
              <a:rPr lang="en-US" altLang="zh-CN" sz="2000" b="1" dirty="0">
                <a:latin typeface="Arial" panose="020B0604020202020204" pitchFamily="34" charset="0"/>
              </a:rPr>
              <a:t>                        </a:t>
            </a:r>
            <a:r>
              <a:rPr lang="en-US" altLang="zh-CN" sz="2000" b="1" dirty="0" smtClean="0">
                <a:latin typeface="Arial" panose="020B0604020202020204" pitchFamily="34" charset="0"/>
              </a:rPr>
              <a:t>     </a:t>
            </a:r>
            <a:r>
              <a:rPr lang="en-US" altLang="zh-CN" sz="2000" b="1" dirty="0">
                <a:latin typeface="Arial" panose="020B0604020202020204" pitchFamily="34" charset="0"/>
              </a:rPr>
              <a:t>~  </a:t>
            </a:r>
            <a:r>
              <a:rPr lang="en-US" altLang="zh-CN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 ( 1 )</a:t>
            </a:r>
            <a:endParaRPr lang="en-US" altLang="zh-CN" sz="2000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删除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 —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查找最大（或最小）关键字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2000" b="1" dirty="0">
                <a:latin typeface="Arial" panose="020B0604020202020204" pitchFamily="34" charset="0"/>
              </a:rPr>
              <a:t>~  </a:t>
            </a:r>
            <a:r>
              <a:rPr lang="en-US" altLang="zh-CN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 ( </a:t>
            </a:r>
            <a:r>
              <a:rPr lang="en-US" altLang="zh-CN" sz="2000" b="1" i="1" dirty="0">
                <a:latin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zh-CN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 )</a:t>
            </a:r>
            <a:endParaRPr lang="en-US" altLang="zh-CN" sz="2000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altLang="zh-CN" sz="2000" b="1" dirty="0">
                <a:latin typeface="Arial" panose="020B0604020202020204" pitchFamily="34" charset="0"/>
                <a:sym typeface="Symbol" panose="05050102010706020507" pitchFamily="18" charset="2"/>
              </a:rPr>
              <a:t>                 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从数组中删去需要移动元素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     </a:t>
            </a:r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sz="2000" b="1" dirty="0" smtClean="0">
                <a:latin typeface="Arial" panose="020B0604020202020204" pitchFamily="34" charset="0"/>
              </a:rPr>
              <a:t>~  </a:t>
            </a:r>
            <a:r>
              <a:rPr lang="en-US" altLang="zh-CN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O( </a:t>
            </a:r>
            <a:r>
              <a:rPr lang="en-US" altLang="zh-CN" sz="2000" b="1" i="1" dirty="0">
                <a:latin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zh-CN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 )</a:t>
            </a:r>
            <a:endParaRPr lang="en-US" altLang="zh-CN" sz="2000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" name="Text Box 5"/>
          <p:cNvSpPr txBox="1"/>
          <p:nvPr/>
        </p:nvSpPr>
        <p:spPr>
          <a:xfrm>
            <a:off x="457278" y="2413001"/>
            <a:ext cx="2133971" cy="400050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chemeClr val="accent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  </a:t>
            </a:r>
            <a:r>
              <a:rPr lang="zh-CN" alt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链表</a:t>
            </a:r>
            <a:r>
              <a:rPr lang="en-US" altLang="zh-CN" sz="2000" b="1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:</a:t>
            </a:r>
            <a:endParaRPr lang="en-US" altLang="zh-CN" sz="2000" b="1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6"/>
          <p:cNvSpPr txBox="1"/>
          <p:nvPr/>
        </p:nvSpPr>
        <p:spPr>
          <a:xfrm>
            <a:off x="2005359" y="2413001"/>
            <a:ext cx="6492415" cy="1015663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插入 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—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元素总是插入链表的头部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000" b="1" dirty="0">
                <a:latin typeface="Arial" panose="020B0604020202020204" pitchFamily="34" charset="0"/>
              </a:rPr>
              <a:t>       ~  </a:t>
            </a:r>
            <a:r>
              <a:rPr lang="en-US" altLang="zh-CN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 ( 1 )</a:t>
            </a:r>
            <a:endParaRPr lang="en-US" altLang="zh-CN" sz="2000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删除 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—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查找最大（或最小）关键字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2000" b="1" dirty="0">
                <a:latin typeface="Arial" panose="020B0604020202020204" pitchFamily="34" charset="0"/>
              </a:rPr>
              <a:t>~  </a:t>
            </a:r>
            <a:r>
              <a:rPr lang="en-US" altLang="zh-CN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 ( </a:t>
            </a:r>
            <a:r>
              <a:rPr lang="en-US" altLang="zh-CN" sz="2000" b="1" i="1" dirty="0">
                <a:latin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zh-CN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 )</a:t>
            </a:r>
            <a:endParaRPr lang="en-US" altLang="zh-CN" sz="2000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                 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删去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结点  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           </a:t>
            </a:r>
            <a:r>
              <a:rPr lang="en-US" altLang="zh-CN" sz="2000" b="1" dirty="0">
                <a:latin typeface="Arial" panose="020B0604020202020204" pitchFamily="34" charset="0"/>
              </a:rPr>
              <a:t>~ </a:t>
            </a:r>
            <a:r>
              <a:rPr lang="en-US" altLang="zh-CN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( 1 )</a:t>
            </a:r>
            <a:endParaRPr lang="en-US" altLang="zh-CN" sz="2000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335980" y="3770313"/>
            <a:ext cx="2667463" cy="400050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chemeClr val="accent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  </a:t>
            </a:r>
            <a:r>
              <a:rPr lang="zh-CN" alt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有序数组</a:t>
            </a:r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:</a:t>
            </a:r>
            <a:endParaRPr lang="en-US" altLang="zh-CN" sz="20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8"/>
          <p:cNvSpPr txBox="1"/>
          <p:nvPr/>
        </p:nvSpPr>
        <p:spPr>
          <a:xfrm>
            <a:off x="2047921" y="3770313"/>
            <a:ext cx="6806830" cy="1015663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插入  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—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找到合适的位置    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en-US" altLang="zh-CN" sz="2000" b="1" dirty="0" smtClean="0">
                <a:latin typeface="Arial" panose="020B0604020202020204" pitchFamily="34" charset="0"/>
              </a:rPr>
              <a:t>~  </a:t>
            </a:r>
            <a:r>
              <a:rPr lang="en-US" altLang="zh-CN" b="1" dirty="0">
                <a:latin typeface="Times New Roman" panose="02020603050405020304" pitchFamily="18" charset="0"/>
                <a:sym typeface="Symbol" panose="05050102010706020507" pitchFamily="18" charset="2"/>
              </a:rPr>
              <a:t>O( </a:t>
            </a:r>
            <a:r>
              <a:rPr lang="en-US" altLang="zh-CN" b="1" i="1" dirty="0">
                <a:latin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zh-CN" b="1" dirty="0">
                <a:latin typeface="Times New Roman" panose="02020603050405020304" pitchFamily="18" charset="0"/>
                <a:sym typeface="Symbol" panose="05050102010706020507" pitchFamily="18" charset="2"/>
              </a:rPr>
              <a:t> ) </a:t>
            </a:r>
            <a:r>
              <a:rPr lang="zh-CN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或 </a:t>
            </a:r>
            <a:r>
              <a:rPr lang="en-US" altLang="zh-CN" b="1" dirty="0">
                <a:latin typeface="Times New Roman" panose="02020603050405020304" pitchFamily="18" charset="0"/>
                <a:sym typeface="Symbol" panose="05050102010706020507" pitchFamily="18" charset="2"/>
              </a:rPr>
              <a:t>O(log</a:t>
            </a:r>
            <a:r>
              <a:rPr lang="en-US" altLang="zh-CN" b="1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zh-CN" b="1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CN" b="1" i="1" dirty="0">
                <a:latin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zh-CN" b="1" dirty="0">
                <a:latin typeface="Times New Roman" panose="02020603050405020304" pitchFamily="18" charset="0"/>
                <a:sym typeface="Symbol" panose="05050102010706020507" pitchFamily="18" charset="2"/>
              </a:rPr>
              <a:t> )</a:t>
            </a:r>
            <a:endParaRPr lang="en-US" altLang="zh-CN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altLang="zh-CN" sz="2000" b="1" dirty="0">
                <a:latin typeface="Arial" panose="020B0604020202020204" pitchFamily="34" charset="0"/>
                <a:sym typeface="Symbol" panose="05050102010706020507" pitchFamily="18" charset="2"/>
              </a:rPr>
              <a:t>                    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移动元素并插入      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</a:rPr>
              <a:t>~  </a:t>
            </a:r>
            <a:r>
              <a:rPr lang="en-US" altLang="zh-CN" b="1" dirty="0">
                <a:latin typeface="Times New Roman" panose="02020603050405020304" pitchFamily="18" charset="0"/>
                <a:sym typeface="Symbol" panose="05050102010706020507" pitchFamily="18" charset="2"/>
              </a:rPr>
              <a:t>O( </a:t>
            </a:r>
            <a:r>
              <a:rPr lang="en-US" altLang="zh-CN" b="1" i="1" dirty="0">
                <a:latin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zh-CN" b="1" dirty="0">
                <a:latin typeface="Times New Roman" panose="02020603050405020304" pitchFamily="18" charset="0"/>
                <a:sym typeface="Symbol" panose="05050102010706020507" pitchFamily="18" charset="2"/>
              </a:rPr>
              <a:t> )</a:t>
            </a:r>
            <a:endParaRPr lang="en-US" altLang="zh-CN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删除  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—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删去最后一个元素       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</a:rPr>
              <a:t>~ </a:t>
            </a:r>
            <a:r>
              <a:rPr lang="en-US" altLang="zh-CN" b="1" dirty="0">
                <a:latin typeface="Times New Roman" panose="02020603050405020304" pitchFamily="18" charset="0"/>
                <a:sym typeface="Symbol" panose="05050102010706020507" pitchFamily="18" charset="2"/>
              </a:rPr>
              <a:t>( 1 )</a:t>
            </a:r>
            <a:endParaRPr lang="en-US" altLang="zh-CN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1" name="Text Box 9"/>
          <p:cNvSpPr txBox="1"/>
          <p:nvPr/>
        </p:nvSpPr>
        <p:spPr>
          <a:xfrm>
            <a:off x="457278" y="5183188"/>
            <a:ext cx="3200956" cy="400050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chemeClr val="accent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  </a:t>
            </a:r>
            <a:r>
              <a:rPr lang="zh-CN" alt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有序链表</a:t>
            </a:r>
            <a:r>
              <a:rPr lang="en-US" altLang="zh-CN" sz="2000" b="1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:</a:t>
            </a:r>
            <a:endParaRPr lang="en-US" altLang="zh-CN" sz="2000" b="1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10"/>
          <p:cNvSpPr txBox="1"/>
          <p:nvPr/>
        </p:nvSpPr>
        <p:spPr>
          <a:xfrm>
            <a:off x="2133969" y="5183188"/>
            <a:ext cx="6459525" cy="101600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插入 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—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找到合适的位置 </a:t>
            </a:r>
            <a:r>
              <a:rPr lang="zh-CN" altLang="en-US" sz="2000" b="1" dirty="0">
                <a:latin typeface="Arial" panose="020B0604020202020204" pitchFamily="34" charset="0"/>
              </a:rPr>
              <a:t>                 </a:t>
            </a:r>
            <a:r>
              <a:rPr lang="en-US" altLang="zh-CN" sz="2000" b="1" dirty="0">
                <a:latin typeface="Arial" panose="020B0604020202020204" pitchFamily="34" charset="0"/>
              </a:rPr>
              <a:t>~  </a:t>
            </a:r>
            <a:r>
              <a:rPr lang="en-US" altLang="zh-CN" b="1" dirty="0">
                <a:latin typeface="Times New Roman" panose="02020603050405020304" pitchFamily="18" charset="0"/>
                <a:sym typeface="Symbol" panose="05050102010706020507" pitchFamily="18" charset="2"/>
              </a:rPr>
              <a:t>O( </a:t>
            </a:r>
            <a:r>
              <a:rPr lang="en-US" altLang="zh-CN" b="1" i="1" dirty="0">
                <a:latin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zh-CN" b="1" dirty="0">
                <a:latin typeface="Times New Roman" panose="02020603050405020304" pitchFamily="18" charset="0"/>
                <a:sym typeface="Symbol" panose="05050102010706020507" pitchFamily="18" charset="2"/>
              </a:rPr>
              <a:t> )</a:t>
            </a:r>
            <a:endParaRPr lang="en-US" altLang="zh-CN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altLang="zh-CN" sz="2000" b="1" dirty="0">
                <a:latin typeface="Arial" panose="020B0604020202020204" pitchFamily="34" charset="0"/>
                <a:sym typeface="Symbol" panose="05050102010706020507" pitchFamily="18" charset="2"/>
              </a:rPr>
              <a:t>                   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插入元素              </a:t>
            </a:r>
            <a:r>
              <a:rPr lang="en-US" altLang="zh-CN" sz="2000" b="1" dirty="0" smtClean="0">
                <a:latin typeface="Arial" panose="020B0604020202020204" pitchFamily="34" charset="0"/>
              </a:rPr>
              <a:t>~ </a:t>
            </a:r>
            <a:r>
              <a:rPr lang="en-US" altLang="zh-CN" b="1" dirty="0">
                <a:latin typeface="Times New Roman" panose="02020603050405020304" pitchFamily="18" charset="0"/>
                <a:sym typeface="Symbol" panose="05050102010706020507" pitchFamily="18" charset="2"/>
              </a:rPr>
              <a:t>( 1 )</a:t>
            </a:r>
            <a:endParaRPr lang="en-US" altLang="zh-CN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删除 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—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删除首元素或最后元素</a:t>
            </a:r>
            <a:r>
              <a:rPr lang="zh-CN" altLang="en-US" sz="2000" b="1" dirty="0">
                <a:latin typeface="Arial" panose="020B0604020202020204" pitchFamily="34" charset="0"/>
              </a:rPr>
              <a:t>       </a:t>
            </a:r>
            <a:r>
              <a:rPr lang="en-US" altLang="zh-CN" sz="2000" b="1" dirty="0">
                <a:latin typeface="Arial" panose="020B0604020202020204" pitchFamily="34" charset="0"/>
              </a:rPr>
              <a:t>~ </a:t>
            </a:r>
            <a:r>
              <a:rPr lang="en-US" altLang="zh-CN" b="1" dirty="0">
                <a:latin typeface="Times New Roman" panose="02020603050405020304" pitchFamily="18" charset="0"/>
                <a:sym typeface="Symbol" panose="05050102010706020507" pitchFamily="18" charset="2"/>
              </a:rPr>
              <a:t>( 1 )</a:t>
            </a:r>
            <a:endParaRPr lang="en-US" altLang="zh-CN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6635" name="矩形 11"/>
          <p:cNvSpPr/>
          <p:nvPr/>
        </p:nvSpPr>
        <p:spPr>
          <a:xfrm>
            <a:off x="456970" y="466726"/>
            <a:ext cx="5287293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1.1 </a:t>
            </a:r>
            <a:r>
              <a:rPr lang="zh-CN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优先队列的实现方式 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60" name="圆角矩形 480259"/>
          <p:cNvSpPr/>
          <p:nvPr/>
        </p:nvSpPr>
        <p:spPr>
          <a:xfrm>
            <a:off x="310515" y="4547235"/>
            <a:ext cx="8610600" cy="810895"/>
          </a:xfrm>
          <a:prstGeom prst="roundRect">
            <a:avLst>
              <a:gd name="adj" fmla="val 5213"/>
            </a:avLst>
          </a:prstGeom>
          <a:solidFill>
            <a:schemeClr val="bg1"/>
          </a:solidFill>
          <a:ln w="19050" cap="rnd" cmpd="sng">
            <a:solidFill>
              <a:srgbClr val="800000"/>
            </a:solidFill>
            <a:prstDash val="sysDot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l">
              <a:spcAft>
                <a:spcPct val="25000"/>
              </a:spcAft>
            </a:pPr>
            <a:r>
              <a:rPr lang="zh-CN" altLang="en-US" sz="20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输出描述：</a:t>
            </a:r>
            <a:endParaRPr lang="zh-CN" altLang="en-US" sz="2000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 algn="l">
              <a:spcAft>
                <a:spcPct val="25000"/>
              </a:spcAft>
            </a:pPr>
            <a:r>
              <a:rPr sz="2000" b="0" dirty="0">
                <a:latin typeface="Arial" panose="020B0604020202020204" pitchFamily="34" charset="0"/>
                <a:ea typeface="隶书" panose="02010509060101010101" pitchFamily="49" charset="-122"/>
              </a:rPr>
              <a:t>一个整数，表示你的方案</a:t>
            </a:r>
            <a:r>
              <a:rPr lang="zh-CN" altLang="en-US" sz="2000" b="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能钓到的最多的鱼</a:t>
            </a:r>
            <a:r>
              <a:rPr sz="2000" b="0" dirty="0">
                <a:latin typeface="Arial" panose="020B0604020202020204" pitchFamily="34" charset="0"/>
                <a:ea typeface="隶书" panose="02010509060101010101" pitchFamily="49" charset="-122"/>
              </a:rPr>
              <a:t>。</a:t>
            </a:r>
            <a:endParaRPr sz="2000" b="0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480259" name="圆角矩形 480258"/>
          <p:cNvSpPr/>
          <p:nvPr/>
        </p:nvSpPr>
        <p:spPr>
          <a:xfrm>
            <a:off x="310515" y="1464310"/>
            <a:ext cx="8613775" cy="2841625"/>
          </a:xfrm>
          <a:prstGeom prst="roundRect">
            <a:avLst>
              <a:gd name="adj" fmla="val 5213"/>
            </a:avLst>
          </a:prstGeom>
          <a:solidFill>
            <a:schemeClr val="bg1"/>
          </a:solidFill>
          <a:ln w="19050" cap="rnd" cmpd="sng">
            <a:solidFill>
              <a:srgbClr val="800000"/>
            </a:solidFill>
            <a:prstDash val="sysDot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l">
              <a:spcAft>
                <a:spcPct val="25000"/>
              </a:spcAft>
            </a:pPr>
            <a:r>
              <a:rPr lang="zh-CN" altLang="en-US" sz="20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输入描述：</a:t>
            </a:r>
            <a:endParaRPr lang="zh-CN" altLang="en-US" sz="2000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 algn="l">
              <a:spcAft>
                <a:spcPct val="25000"/>
              </a:spcAft>
            </a:pPr>
            <a:r>
              <a:rPr lang="zh-CN" altLang="en-US" sz="2000" b="0" dirty="0">
                <a:latin typeface="Arial" panose="020B0604020202020204" pitchFamily="34" charset="0"/>
                <a:ea typeface="隶书" panose="02010509060101010101" pitchFamily="49" charset="-122"/>
              </a:rPr>
              <a:t>共5行，分别表示：</a:t>
            </a:r>
            <a:endParaRPr lang="zh-CN" altLang="en-US" sz="2000" b="0" dirty="0"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 algn="l">
              <a:spcAft>
                <a:spcPct val="25000"/>
              </a:spcAft>
            </a:pPr>
            <a:r>
              <a:rPr lang="zh-CN" altLang="en-US" sz="2000" b="0" dirty="0">
                <a:latin typeface="Arial" panose="020B0604020202020204" pitchFamily="34" charset="0"/>
                <a:ea typeface="隶书" panose="02010509060101010101" pitchFamily="49" charset="-122"/>
              </a:rPr>
              <a:t>第1行为</a:t>
            </a:r>
            <a:r>
              <a:rPr lang="zh-CN" altLang="en-US" sz="2000" b="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鱼塘数N</a:t>
            </a:r>
            <a:r>
              <a:rPr lang="zh-CN" altLang="en-US" sz="2000" b="0" dirty="0">
                <a:latin typeface="Arial" panose="020B0604020202020204" pitchFamily="34" charset="0"/>
                <a:ea typeface="隶书" panose="02010509060101010101" pitchFamily="49" charset="-122"/>
              </a:rPr>
              <a:t>；</a:t>
            </a:r>
            <a:endParaRPr lang="zh-CN" altLang="en-US" sz="2000" b="0" dirty="0"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 algn="l">
              <a:spcAft>
                <a:spcPct val="25000"/>
              </a:spcAft>
            </a:pPr>
            <a:r>
              <a:rPr lang="zh-CN" altLang="en-US" sz="2000" b="0" dirty="0">
                <a:latin typeface="Arial" panose="020B0604020202020204" pitchFamily="34" charset="0"/>
                <a:ea typeface="隶书" panose="02010509060101010101" pitchFamily="49" charset="-122"/>
              </a:rPr>
              <a:t>第2行为</a:t>
            </a:r>
            <a:r>
              <a:rPr lang="zh-CN" altLang="en-US" sz="2000" b="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第1分钟各个鱼塘能钓到的鱼的数量</a:t>
            </a:r>
            <a:r>
              <a:rPr lang="zh-CN" altLang="en-US" sz="2000" b="0" dirty="0">
                <a:latin typeface="Arial" panose="020B0604020202020204" pitchFamily="34" charset="0"/>
                <a:ea typeface="隶书" panose="02010509060101010101" pitchFamily="49" charset="-122"/>
              </a:rPr>
              <a:t>，每个数据之间用一空格隔开；</a:t>
            </a:r>
            <a:endParaRPr lang="zh-CN" altLang="en-US" sz="2000" b="0" dirty="0"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 algn="l">
              <a:spcAft>
                <a:spcPct val="25000"/>
              </a:spcAft>
            </a:pPr>
            <a:r>
              <a:rPr lang="zh-CN" altLang="en-US" sz="2000" b="0" dirty="0">
                <a:latin typeface="Arial" panose="020B0604020202020204" pitchFamily="34" charset="0"/>
                <a:ea typeface="隶书" panose="02010509060101010101" pitchFamily="49" charset="-122"/>
              </a:rPr>
              <a:t>第3行为</a:t>
            </a:r>
            <a:r>
              <a:rPr lang="zh-CN" altLang="en-US" sz="2000" b="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每过1分钟各个鱼塘钓鱼数的减少量</a:t>
            </a:r>
            <a:r>
              <a:rPr lang="zh-CN" altLang="en-US" sz="2000" b="0" dirty="0">
                <a:latin typeface="Arial" panose="020B0604020202020204" pitchFamily="34" charset="0"/>
                <a:ea typeface="隶书" panose="02010509060101010101" pitchFamily="49" charset="-122"/>
              </a:rPr>
              <a:t>，每个数据之间用一空格隔开；</a:t>
            </a:r>
            <a:endParaRPr lang="zh-CN" altLang="en-US" sz="2000" b="0" dirty="0"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 algn="l">
              <a:spcAft>
                <a:spcPct val="25000"/>
              </a:spcAft>
            </a:pPr>
            <a:r>
              <a:rPr lang="zh-CN" altLang="en-US" sz="2000" b="0" dirty="0">
                <a:latin typeface="Arial" panose="020B0604020202020204" pitchFamily="34" charset="0"/>
                <a:ea typeface="隶书" panose="02010509060101010101" pitchFamily="49" charset="-122"/>
              </a:rPr>
              <a:t>第4行为</a:t>
            </a:r>
            <a:r>
              <a:rPr lang="zh-CN" altLang="en-US" sz="2000" b="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当前鱼塘到下一个相邻鱼塘需要的时间</a:t>
            </a:r>
            <a:r>
              <a:rPr lang="zh-CN" altLang="en-US" sz="2000" b="0" dirty="0">
                <a:latin typeface="Arial" panose="020B0604020202020204" pitchFamily="34" charset="0"/>
                <a:ea typeface="隶书" panose="02010509060101010101" pitchFamily="49" charset="-122"/>
              </a:rPr>
              <a:t>；</a:t>
            </a:r>
            <a:endParaRPr lang="zh-CN" altLang="en-US" sz="2000" b="0" dirty="0"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 algn="l">
              <a:spcAft>
                <a:spcPct val="25000"/>
              </a:spcAft>
            </a:pPr>
            <a:r>
              <a:rPr lang="zh-CN" altLang="en-US" sz="2000" b="0" dirty="0">
                <a:latin typeface="Arial" panose="020B0604020202020204" pitchFamily="34" charset="0"/>
                <a:ea typeface="隶书" panose="02010509060101010101" pitchFamily="49" charset="-122"/>
              </a:rPr>
              <a:t>第5行为</a:t>
            </a:r>
            <a:r>
              <a:rPr lang="zh-CN" altLang="en-US" sz="2000" b="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截止时间T</a:t>
            </a:r>
            <a:r>
              <a:rPr lang="zh-CN" altLang="en-US" sz="2000" b="0" dirty="0">
                <a:latin typeface="Arial" panose="020B0604020202020204" pitchFamily="34" charset="0"/>
                <a:ea typeface="隶书" panose="02010509060101010101" pitchFamily="49" charset="-122"/>
              </a:rPr>
              <a:t>。</a:t>
            </a:r>
            <a:endParaRPr lang="zh-CN" altLang="en-US" sz="2000" b="0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6" name="Text Box 3"/>
          <p:cNvSpPr txBox="1"/>
          <p:nvPr/>
        </p:nvSpPr>
        <p:spPr>
          <a:xfrm>
            <a:off x="357250" y="428626"/>
            <a:ext cx="55267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[2921]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鱼塘钓鱼</a:t>
            </a:r>
            <a:endParaRPr lang="zh-CN" altLang="en-US" sz="3200" b="1" dirty="0" smtClean="0">
              <a:solidFill>
                <a:schemeClr val="hlink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圆角矩形 481281"/>
          <p:cNvSpPr/>
          <p:nvPr/>
        </p:nvSpPr>
        <p:spPr>
          <a:xfrm>
            <a:off x="422564" y="3689462"/>
            <a:ext cx="7394635" cy="1190449"/>
          </a:xfrm>
          <a:prstGeom prst="roundRect">
            <a:avLst>
              <a:gd name="adj" fmla="val 5213"/>
            </a:avLst>
          </a:prstGeom>
          <a:solidFill>
            <a:schemeClr val="bg1"/>
          </a:solidFill>
          <a:ln w="19050" cap="rnd" cmpd="sng">
            <a:solidFill>
              <a:srgbClr val="800000"/>
            </a:solidFill>
            <a:prstDash val="sysDot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l">
              <a:spcAft>
                <a:spcPct val="25000"/>
              </a:spcAft>
            </a:pPr>
            <a:r>
              <a:rPr lang="zh-CN" altLang="en-US" sz="20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样例输出：</a:t>
            </a:r>
            <a:endParaRPr lang="zh-CN" altLang="en-US" sz="2000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 algn="l"/>
            <a:r>
              <a:rPr lang="en-US" altLang="zh-CN" sz="2000" b="0">
                <a:latin typeface="Arial" panose="020B0604020202020204" pitchFamily="34" charset="0"/>
                <a:ea typeface="隶书" panose="02010509060101010101" pitchFamily="49" charset="-122"/>
              </a:rPr>
              <a:t>76</a:t>
            </a:r>
            <a:endParaRPr lang="en-US" altLang="zh-CN" sz="2000" b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481283" name="圆角矩形 481282"/>
          <p:cNvSpPr/>
          <p:nvPr/>
        </p:nvSpPr>
        <p:spPr>
          <a:xfrm>
            <a:off x="357250" y="1257298"/>
            <a:ext cx="7394635" cy="2074196"/>
          </a:xfrm>
          <a:prstGeom prst="roundRect">
            <a:avLst>
              <a:gd name="adj" fmla="val 5213"/>
            </a:avLst>
          </a:prstGeom>
          <a:solidFill>
            <a:schemeClr val="bg1"/>
          </a:solidFill>
          <a:ln w="19050" cap="rnd" cmpd="sng">
            <a:solidFill>
              <a:srgbClr val="800000"/>
            </a:solidFill>
            <a:prstDash val="sysDot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l">
              <a:spcAft>
                <a:spcPct val="25000"/>
              </a:spcAft>
            </a:pPr>
            <a:r>
              <a:rPr lang="zh-CN" altLang="en-US" sz="20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样例输入：</a:t>
            </a:r>
            <a:endParaRPr lang="zh-CN" altLang="en-US" sz="2000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 algn="l"/>
            <a:r>
              <a:rPr lang="en-US" altLang="zh-CN" sz="2000" b="0" dirty="0">
                <a:latin typeface="Arial" panose="020B0604020202020204" pitchFamily="34" charset="0"/>
                <a:ea typeface="隶书" panose="02010509060101010101" pitchFamily="49" charset="-122"/>
              </a:rPr>
              <a:t>5</a:t>
            </a:r>
            <a:endParaRPr lang="en-US" altLang="zh-CN" sz="2000" b="0" dirty="0"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 algn="l"/>
            <a:r>
              <a:rPr lang="en-US" altLang="zh-CN" sz="2000" b="0" dirty="0">
                <a:latin typeface="Arial" panose="020B0604020202020204" pitchFamily="34" charset="0"/>
                <a:ea typeface="隶书" panose="02010509060101010101" pitchFamily="49" charset="-122"/>
              </a:rPr>
              <a:t>10 14 20 16 9</a:t>
            </a:r>
            <a:endParaRPr lang="en-US" altLang="zh-CN" sz="2000" b="0" dirty="0"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 algn="l"/>
            <a:r>
              <a:rPr lang="en-US" altLang="zh-CN" sz="2000" b="0" dirty="0">
                <a:latin typeface="Arial" panose="020B0604020202020204" pitchFamily="34" charset="0"/>
                <a:ea typeface="隶书" panose="02010509060101010101" pitchFamily="49" charset="-122"/>
              </a:rPr>
              <a:t>2 4 6 5 3</a:t>
            </a:r>
            <a:endParaRPr lang="en-US" altLang="zh-CN" sz="2000" b="0" dirty="0"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 algn="l"/>
            <a:r>
              <a:rPr lang="en-US" altLang="zh-CN" sz="2000" b="0" dirty="0">
                <a:latin typeface="Arial" panose="020B0604020202020204" pitchFamily="34" charset="0"/>
                <a:ea typeface="隶书" panose="02010509060101010101" pitchFamily="49" charset="-122"/>
              </a:rPr>
              <a:t>3 5 4 4</a:t>
            </a:r>
            <a:endParaRPr lang="en-US" altLang="zh-CN" sz="2000" b="0" dirty="0"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 algn="l"/>
            <a:r>
              <a:rPr lang="en-US" altLang="zh-CN" sz="2000" b="0" dirty="0">
                <a:latin typeface="Arial" panose="020B0604020202020204" pitchFamily="34" charset="0"/>
                <a:ea typeface="隶书" panose="02010509060101010101" pitchFamily="49" charset="-122"/>
              </a:rPr>
              <a:t>14</a:t>
            </a:r>
            <a:endParaRPr lang="en-US" altLang="zh-CN" sz="2000" b="0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91527" y="4100536"/>
            <a:ext cx="2926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你的方案能钓到的最多的鱼</a:t>
            </a: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78835" y="1654807"/>
            <a:ext cx="954107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鱼塘数</a:t>
            </a:r>
            <a:endParaRPr lang="zh-CN" altLang="en-US" sz="2000" dirty="0"/>
          </a:p>
        </p:txBody>
      </p:sp>
      <p:sp>
        <p:nvSpPr>
          <p:cNvPr id="5" name="文本框 4"/>
          <p:cNvSpPr txBox="1"/>
          <p:nvPr/>
        </p:nvSpPr>
        <p:spPr>
          <a:xfrm>
            <a:off x="2378834" y="2560317"/>
            <a:ext cx="4544834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当前鱼塘到下一个相邻鱼塘需要的时间</a:t>
            </a:r>
            <a:endParaRPr lang="zh-CN" altLang="en-US" sz="2000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78859" y="1954527"/>
            <a:ext cx="4174541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第1分钟各个鱼塘能钓到的鱼的数量</a:t>
            </a:r>
            <a:endParaRPr lang="zh-CN" altLang="en-US" sz="2000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79019" y="2253612"/>
            <a:ext cx="4174541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每过1分钟各个鱼塘钓鱼数的减少量</a:t>
            </a:r>
            <a:endParaRPr lang="zh-CN" altLang="en-US" sz="2000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78415" y="2828287"/>
            <a:ext cx="1210588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截止时间</a:t>
            </a:r>
            <a:endParaRPr lang="zh-CN" altLang="en-US" sz="2000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12" name="Text Box 3"/>
          <p:cNvSpPr txBox="1"/>
          <p:nvPr/>
        </p:nvSpPr>
        <p:spPr>
          <a:xfrm>
            <a:off x="357250" y="428626"/>
            <a:ext cx="55267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[2921]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鱼塘钓鱼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41174" y="1426382"/>
            <a:ext cx="7949681" cy="4246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这道题看到题意要明确一点，当你在某一个鱼塘钓鱼一分钟后，其他的鱼塘的</a:t>
            </a:r>
            <a:r>
              <a:rPr lang="en-US" altLang="zh-CN" dirty="0"/>
              <a:t>1</a:t>
            </a:r>
            <a:r>
              <a:rPr lang="zh-CN" altLang="en-US" dirty="0"/>
              <a:t>分钟钓鱼数是不会变的，也就意味着你不可能走到</a:t>
            </a:r>
            <a:r>
              <a:rPr lang="en-US" altLang="zh-CN" dirty="0" err="1"/>
              <a:t>i</a:t>
            </a:r>
            <a:r>
              <a:rPr lang="zh-CN" altLang="en-US" dirty="0"/>
              <a:t>鱼塘后，再走回</a:t>
            </a:r>
            <a:r>
              <a:rPr lang="en-US" altLang="zh-CN" dirty="0"/>
              <a:t>i-1</a:t>
            </a:r>
            <a:r>
              <a:rPr lang="zh-CN" altLang="en-US" dirty="0"/>
              <a:t>鱼塘了，因为你在某个鱼塘的钓鱼次数是连续的，不会在</a:t>
            </a:r>
            <a:r>
              <a:rPr lang="en-US" altLang="zh-CN" dirty="0"/>
              <a:t>6</a:t>
            </a:r>
            <a:r>
              <a:rPr lang="zh-CN" altLang="en-US" dirty="0"/>
              <a:t>鱼塘钓一下，再跑回</a:t>
            </a:r>
            <a:r>
              <a:rPr lang="en-US" altLang="zh-CN" dirty="0"/>
              <a:t>5</a:t>
            </a:r>
            <a:r>
              <a:rPr lang="zh-CN" altLang="en-US" dirty="0"/>
              <a:t>鱼塘钓一下。明确了这个我们就可以开始贪心</a:t>
            </a:r>
            <a:r>
              <a:rPr lang="zh-CN" altLang="en-US" dirty="0" smtClean="0"/>
              <a:t>策略。</a:t>
            </a:r>
            <a:r>
              <a:rPr lang="zh-CN" altLang="en-US" dirty="0"/>
              <a:t>不管怎么样，这么看来我们一定是从</a:t>
            </a:r>
            <a:r>
              <a:rPr lang="en-US" altLang="zh-CN" dirty="0"/>
              <a:t>1</a:t>
            </a:r>
            <a:r>
              <a:rPr lang="zh-CN" altLang="en-US" dirty="0"/>
              <a:t>号鱼塘一直往右边鱼塘走，并且一定会在某个鱼塘停下钓完剩下的时间。因此答案得到一定是在某个鱼塘停下来了。</a:t>
            </a:r>
            <a:r>
              <a:rPr lang="zh-CN" altLang="en-US" b="1" dirty="0">
                <a:solidFill>
                  <a:srgbClr val="FF0000"/>
                </a:solidFill>
              </a:rPr>
              <a:t>时间的使用成分也一定可以独立的看成</a:t>
            </a:r>
            <a:r>
              <a:rPr lang="en-US" altLang="zh-CN" b="1" dirty="0">
                <a:solidFill>
                  <a:srgbClr val="FF0000"/>
                </a:solidFill>
              </a:rPr>
              <a:t>2</a:t>
            </a:r>
            <a:r>
              <a:rPr lang="zh-CN" altLang="en-US" b="1" dirty="0">
                <a:solidFill>
                  <a:srgbClr val="FF0000"/>
                </a:solidFill>
              </a:rPr>
              <a:t>部分，一部分是在不同鱼塘钓鱼的时间，一部分是走到某个鱼塘后停下的这段路程的总长度。</a:t>
            </a:r>
            <a:r>
              <a:rPr lang="zh-CN" altLang="en-US" dirty="0"/>
              <a:t>那么我们就可以枚举每一个鱼塘作为最终停下来的鱼塘，那么用已有时间减去走到这里的时间，剩下的时间就是钓鱼用的时间了，也可以说在剩下的时间里，在不同的鱼塘里移动是不消耗时间的，因此就可以利用最大堆开始每次选取根节点的钓鱼数加入答案，然后减去该鱼塘每次钓鱼后下次钓鱼要减的数量，再压入最大堆中，不停地循环这个过程知道剩下时间用完。最终取每次枚举最终停下的鱼塘情况的最大值即可。</a:t>
            </a:r>
            <a:endParaRPr lang="zh-CN" altLang="en-US" dirty="0"/>
          </a:p>
          <a:p>
            <a:r>
              <a:rPr lang="zh-CN" altLang="en-US" dirty="0"/>
              <a:t> </a:t>
            </a:r>
            <a:endParaRPr lang="zh-CN" altLang="en-US" dirty="0"/>
          </a:p>
        </p:txBody>
      </p:sp>
      <p:sp>
        <p:nvSpPr>
          <p:cNvPr id="12" name="Text Box 3"/>
          <p:cNvSpPr txBox="1"/>
          <p:nvPr/>
        </p:nvSpPr>
        <p:spPr>
          <a:xfrm>
            <a:off x="357250" y="428626"/>
            <a:ext cx="55267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分析</a:t>
            </a:r>
            <a:endParaRPr lang="zh-CN"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41174" y="1249101"/>
            <a:ext cx="79496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 </a:t>
            </a:r>
            <a:endParaRPr lang="zh-CN" altLang="en-US" dirty="0"/>
          </a:p>
          <a:p>
            <a:r>
              <a:rPr lang="zh-CN" altLang="en-US" dirty="0"/>
              <a:t>小结：堆这样的结构本体上就是完全二叉树，不过在节点的分布上加了一些规则，不同的规则使之成为了最小堆或者最大堆，使之能够以高效率来更新整棵树。同时</a:t>
            </a:r>
            <a:r>
              <a:rPr lang="en-US" altLang="zh-CN" dirty="0"/>
              <a:t>C++</a:t>
            </a:r>
            <a:r>
              <a:rPr lang="zh-CN" altLang="en-US" dirty="0"/>
              <a:t>中标准库中也有与堆相应的函数。优先队列也是利用堆算法来实现的，如果数据量较小，建议使用优先队列来优化代码量，但是面对大数据，还是利用堆这样的数据结构来解决。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6865" y="1163320"/>
            <a:ext cx="5936615" cy="512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96240" y="1216025"/>
            <a:ext cx="6318885" cy="5022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46075" y="1351280"/>
            <a:ext cx="8254365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方法2（动态规划）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很容易就可以发现，这道题目适合用动态规划来解决。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我们以5分钟为一个单位时间，定义一个数组opt，opt[i][j]则表示走到第i个池塘花j个单位时间可以钓到的最大鱼数。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我们设在池塘i花了k个单位时间钓鱼，从池塘i-1走到池塘i要花t[i-1]的时间。那么opt[i][j]就等于opt[i][j-t[i-1]-k]（即到上一个池塘花j-池塘i-1到池塘i的时间-k的单位时间的最优解）加上在池塘i花k个单位时间钓到的鱼，那么就可以得到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opt[i][j]=max{opt[i-1][j-t[i-1]-k]+k*f[i]-d[i]-2*d[i]-3*d[i]-…-(k-1)*d[i]}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化简一下得到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opt[i][j]=max{opt[i-1][j-t[i-1]-k]+k*f[i]-k*(k-1)/2*d[i]}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46075" y="1351280"/>
            <a:ext cx="825436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r>
              <a:rPr lang="zh-CN" altLang="en-US"/>
              <a:t>确定了状态转移方程，现在就要来看k的取值范围。很容易就可以知道，数组下标不能为负，所以k必须&lt;=j-t[i-1]；由于钓的鱼的数量为正，所以(k-1)*d[i]&lt;f[i]；还有一点最重要，就是因为到除池塘1之外的池塘都需要时间，所以opt[i][0]（i&gt;1）是无意义的的，所以当k要保证opt[i][j-t[i-1]-k]有意义，那我们一开始初始化的时候把opt都赋值成-1，表示无意义，只把opt[0][0]赋值为0，因为这样可以保证opt[1][*]有意义，从而保证其他的有意义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7" name="圆角矩形 482306"/>
          <p:cNvSpPr/>
          <p:nvPr/>
        </p:nvSpPr>
        <p:spPr>
          <a:xfrm>
            <a:off x="356870" y="1341755"/>
            <a:ext cx="8476615" cy="3367363"/>
          </a:xfrm>
          <a:prstGeom prst="roundRect">
            <a:avLst>
              <a:gd name="adj" fmla="val 5213"/>
            </a:avLst>
          </a:prstGeom>
          <a:solidFill>
            <a:schemeClr val="bg1"/>
          </a:solidFill>
          <a:ln w="19050" cap="rnd" cmpd="sng">
            <a:solidFill>
              <a:srgbClr val="800000"/>
            </a:solidFill>
            <a:prstDash val="sysDot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l">
              <a:spcAft>
                <a:spcPct val="25000"/>
              </a:spcAft>
            </a:pPr>
            <a:r>
              <a:rPr lang="zh-CN" altLang="en-US" sz="2000" dirty="0"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可以用</a:t>
            </a:r>
            <a:r>
              <a:rPr lang="zh-CN" altLang="en-US" sz="2000" dirty="0">
                <a:effectLst>
                  <a:outerShdw blurRad="38100" dist="38100" dir="2700000">
                    <a:srgbClr val="C0C0C0"/>
                  </a:outerShdw>
                </a:effectLst>
                <a:latin typeface="+mn-ea"/>
                <a:sym typeface="+mn-ea"/>
              </a:rPr>
              <a:t>f[i][j]</a:t>
            </a:r>
            <a:r>
              <a:rPr lang="zh-CN" altLang="en-US" sz="2000" dirty="0"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表示第j分钟（已经走到第i个鱼塘）最多能钓到的鱼的数量</a:t>
            </a:r>
            <a:endParaRPr lang="zh-CN" altLang="en-US" sz="2400" b="0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 algn="l">
              <a:spcAft>
                <a:spcPct val="25000"/>
              </a:spcAft>
            </a:pPr>
            <a:r>
              <a:rPr lang="zh-CN" altLang="en-US" sz="2400" b="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状态转移方程：</a:t>
            </a:r>
            <a:endParaRPr lang="zh-CN" altLang="en-US" sz="2000" b="0" dirty="0"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 algn="l">
              <a:spcAft>
                <a:spcPct val="25000"/>
              </a:spcAft>
            </a:pP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ea"/>
              </a:rPr>
              <a:t>f[i][j] = max ( f[i][j] , f</a:t>
            </a: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ea"/>
              </a:rPr>
              <a:t>[</a:t>
            </a: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ea"/>
              </a:rPr>
              <a:t>i-1</a:t>
            </a: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ea"/>
              </a:rPr>
              <a:t>][</a:t>
            </a: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ea"/>
              </a:rPr>
              <a:t> k - t[i] + t[i-1] </a:t>
            </a: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ea"/>
              </a:rPr>
              <a:t>]</a:t>
            </a: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ea"/>
              </a:rPr>
              <a:t>+a[i][j-k] )</a:t>
            </a:r>
            <a:endParaRPr lang="zh-CN" altLang="en-US" sz="2000" b="0" dirty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+mn-ea"/>
            </a:endParaRPr>
          </a:p>
          <a:p>
            <a:pPr algn="l">
              <a:spcAft>
                <a:spcPct val="25000"/>
              </a:spcAft>
            </a:pPr>
            <a:r>
              <a:rPr lang="zh-CN" altLang="en-US" sz="2000" b="0" dirty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当前所在的鱼塘</a:t>
            </a:r>
            <a:r>
              <a:rPr lang="zh-CN" altLang="en-US" sz="2000" b="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i</a:t>
            </a:r>
            <a:endParaRPr lang="zh-CN" altLang="en-US" sz="2000" b="0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 algn="l">
              <a:spcAft>
                <a:spcPct val="25000"/>
              </a:spcAft>
            </a:pPr>
            <a:r>
              <a:rPr lang="zh-CN" altLang="en-US" sz="2000" b="0" dirty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当前时间</a:t>
            </a:r>
            <a:r>
              <a:rPr lang="zh-CN" altLang="en-US" sz="2000" b="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j</a:t>
            </a:r>
            <a:endParaRPr lang="zh-CN" altLang="en-US" sz="2000" b="0" dirty="0">
              <a:solidFill>
                <a:schemeClr val="tx1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 algn="l">
              <a:spcAft>
                <a:spcPct val="25000"/>
              </a:spcAft>
            </a:pPr>
            <a:r>
              <a:rPr lang="zh-CN" altLang="en-US" sz="2000" b="0" dirty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在第</a:t>
            </a:r>
            <a:r>
              <a:rPr lang="zh-CN" altLang="en-US" sz="2000" b="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k</a:t>
            </a:r>
            <a:r>
              <a:rPr lang="zh-CN" altLang="en-US" sz="2000" b="0" dirty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分钟到达第</a:t>
            </a:r>
            <a:r>
              <a:rPr lang="zh-CN" altLang="en-US" sz="2000" b="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i</a:t>
            </a:r>
            <a:r>
              <a:rPr lang="zh-CN" altLang="en-US" sz="2000" b="0" dirty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个鱼塘</a:t>
            </a:r>
            <a:endParaRPr lang="zh-CN" altLang="en-US" sz="2000" b="0" dirty="0">
              <a:solidFill>
                <a:schemeClr val="tx1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 algn="l">
              <a:spcAft>
                <a:spcPct val="25000"/>
              </a:spcAft>
            </a:pPr>
            <a:r>
              <a:rPr lang="zh-CN" altLang="en-US" sz="2000" b="0" dirty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从一号鱼塘走到</a:t>
            </a:r>
            <a:r>
              <a:rPr lang="zh-CN" altLang="en-US" sz="2000" b="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i</a:t>
            </a:r>
            <a:r>
              <a:rPr lang="zh-CN" altLang="en-US" sz="2000" b="0" dirty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号鱼塘的时间</a:t>
            </a:r>
            <a:r>
              <a:rPr lang="zh-CN" altLang="en-US" sz="20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t[i]</a:t>
            </a: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+mn-ea"/>
              <a:sym typeface="+mn-ea"/>
            </a:endParaRPr>
          </a:p>
          <a:p>
            <a:pPr algn="l">
              <a:spcAft>
                <a:spcPct val="25000"/>
              </a:spcAft>
            </a:pPr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+mn-ea"/>
                <a:sym typeface="+mn-ea"/>
              </a:rPr>
              <a:t>（ </a:t>
            </a:r>
            <a:r>
              <a:rPr lang="zh-CN" altLang="en-US" sz="20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t[i] - t[i-1]</a:t>
            </a:r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+mn-ea"/>
                <a:sym typeface="+mn-ea"/>
              </a:rPr>
              <a:t> </a:t>
            </a:r>
            <a:r>
              <a:rPr lang="zh-CN" altLang="en-US" sz="2000" dirty="0"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表示从</a:t>
            </a:r>
            <a:r>
              <a:rPr lang="zh-CN" altLang="en-US" sz="20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i-1</a:t>
            </a:r>
            <a:r>
              <a:rPr lang="zh-CN" altLang="en-US" sz="2000" dirty="0"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号鱼塘走到</a:t>
            </a:r>
            <a:r>
              <a:rPr lang="zh-CN" altLang="en-US" sz="20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i</a:t>
            </a:r>
            <a:r>
              <a:rPr lang="zh-CN" altLang="en-US" sz="2000" dirty="0"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号鱼塘的时间</a:t>
            </a:r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+mn-ea"/>
                <a:sym typeface="+mn-ea"/>
              </a:rPr>
              <a:t>） </a:t>
            </a:r>
            <a:endParaRPr lang="zh-CN" altLang="en-US" b="0" dirty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+mn-ea"/>
              <a:sym typeface="+mn-ea"/>
            </a:endParaRPr>
          </a:p>
        </p:txBody>
      </p:sp>
      <p:sp>
        <p:nvSpPr>
          <p:cNvPr id="5" name="Text Box 3"/>
          <p:cNvSpPr txBox="1"/>
          <p:nvPr/>
        </p:nvSpPr>
        <p:spPr>
          <a:xfrm>
            <a:off x="357250" y="428626"/>
            <a:ext cx="55267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[2921]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鱼塘钓鱼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 Box 3"/>
          <p:cNvSpPr txBox="1"/>
          <p:nvPr/>
        </p:nvSpPr>
        <p:spPr>
          <a:xfrm>
            <a:off x="357250" y="428626"/>
            <a:ext cx="7063899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[2921]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鱼塘钓鱼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pic>
        <p:nvPicPr>
          <p:cNvPr id="4" name="图片 3" descr="}T~@ZJ7@%8INCDIAUWINLN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320" y="1325880"/>
            <a:ext cx="8514715" cy="4716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矩形 11"/>
          <p:cNvSpPr/>
          <p:nvPr/>
        </p:nvSpPr>
        <p:spPr>
          <a:xfrm>
            <a:off x="456970" y="466726"/>
            <a:ext cx="5287293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1.1 </a:t>
            </a:r>
            <a:r>
              <a:rPr lang="zh-CN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优先队列的实现方式 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31520" y="1702246"/>
            <a:ext cx="7432765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 dirty="0" smtClean="0"/>
              <a:t>     用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宋体" panose="02010600030101010101" pitchFamily="2" charset="-122"/>
              </a:rPr>
              <a:t>堆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宋体" panose="02010600030101010101" pitchFamily="2" charset="-122"/>
              </a:rPr>
              <a:t>实现的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宋体" panose="02010600030101010101" pitchFamily="2" charset="-122"/>
              </a:rPr>
              <a:t>优先队列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宋体" panose="02010600030101010101" pitchFamily="2" charset="-122"/>
              </a:rPr>
              <a:t>，其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24292E"/>
                </a:solidFill>
                <a:effectLst/>
                <a:ea typeface="-apple-system"/>
                <a:cs typeface="宋体" panose="02010600030101010101" pitchFamily="2" charset="-122"/>
              </a:rPr>
              <a:t>出队、入队的过程利用堆结构，时间复杂度是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24292E"/>
                </a:solidFill>
                <a:effectLst/>
                <a:latin typeface="Arial Unicode MS" panose="020B0604020202020204" pitchFamily="34" charset="-122"/>
                <a:ea typeface="SFMono-Regular"/>
                <a:cs typeface="宋体" panose="02010600030101010101" pitchFamily="2" charset="-122"/>
              </a:rPr>
              <a:t>O(log</a:t>
            </a:r>
            <a:r>
              <a:rPr kumimoji="0" lang="zh-CN" altLang="zh-CN" sz="2400" b="0" i="0" u="none" strike="noStrike" cap="none" normalizeH="0" baseline="-25000" dirty="0" smtClean="0">
                <a:ln>
                  <a:noFill/>
                </a:ln>
                <a:solidFill>
                  <a:srgbClr val="24292E"/>
                </a:solidFill>
                <a:effectLst/>
                <a:latin typeface="Arial Unicode MS" panose="020B0604020202020204" pitchFamily="34" charset="-122"/>
                <a:ea typeface="SFMono-Regular"/>
                <a:cs typeface="宋体" panose="02010600030101010101" pitchFamily="2" charset="-122"/>
              </a:rPr>
              <a:t>2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24292E"/>
                </a:solidFill>
                <a:effectLst/>
                <a:latin typeface="Arial Unicode MS" panose="020B0604020202020204" pitchFamily="34" charset="-122"/>
                <a:ea typeface="SFMono-Regular"/>
                <a:cs typeface="宋体" panose="02010600030101010101" pitchFamily="2" charset="-122"/>
              </a:rPr>
              <a:t>n)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24292E"/>
                </a:solidFill>
                <a:effectLst/>
                <a:ea typeface="-apple-system"/>
                <a:cs typeface="宋体" panose="02010600030101010101" pitchFamily="2" charset="-122"/>
              </a:rPr>
              <a:t>。</a:t>
            </a:r>
            <a:endParaRPr kumimoji="0" lang="zh-CN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宋体" panose="02010600030101010101" pitchFamily="2" charset="-122"/>
            </a:endParaRPr>
          </a:p>
        </p:txBody>
      </p:sp>
      <p:pic>
        <p:nvPicPr>
          <p:cNvPr id="1027" name="Picture 3" descr="https://timgsa.baidu.com/timg?image&amp;quality=80&amp;size=b9999_10000&amp;sec=1585907021709&amp;di=f4aa19b4045649ef9ce4edde348601a7&amp;imgtype=0&amp;src=http%3A%2F%2Fwww.itxxb.com%2Fresource%2F20180512%2F2%2F20180512173834640_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581" y="3312550"/>
            <a:ext cx="3639587" cy="262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 Box 3"/>
          <p:cNvSpPr txBox="1"/>
          <p:nvPr/>
        </p:nvSpPr>
        <p:spPr>
          <a:xfrm>
            <a:off x="357250" y="428626"/>
            <a:ext cx="70672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[2921]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鱼塘钓鱼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pic>
        <p:nvPicPr>
          <p:cNvPr id="4" name="图片 3" descr="X~M`M$SJ{]HFX9KYK81$%[Q"/>
          <p:cNvPicPr>
            <a:picLocks noChangeAspect="1"/>
          </p:cNvPicPr>
          <p:nvPr/>
        </p:nvPicPr>
        <p:blipFill>
          <a:blip r:embed="rId1"/>
          <a:srcRect l="-93" t="116" r="8925" b="624"/>
          <a:stretch>
            <a:fillRect/>
          </a:stretch>
        </p:blipFill>
        <p:spPr>
          <a:xfrm>
            <a:off x="348615" y="1407160"/>
            <a:ext cx="8678545" cy="2725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0205" y="398780"/>
            <a:ext cx="6354445" cy="657225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[2920]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 小明的账单</a:t>
            </a:r>
            <a:endParaRPr lang="zh-CN" altLang="en-US" sz="2400" dirty="0"/>
          </a:p>
        </p:txBody>
      </p:sp>
      <p:sp>
        <p:nvSpPr>
          <p:cNvPr id="18" name="文本框 17"/>
          <p:cNvSpPr txBox="1"/>
          <p:nvPr/>
        </p:nvSpPr>
        <p:spPr>
          <a:xfrm>
            <a:off x="608965" y="1473835"/>
            <a:ext cx="782637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小明在一次聚会中，不慎遗失了自己的钱包，在接下来的日子，面对小明的将是一系列的补卡手续和堆积的账单</a:t>
            </a:r>
            <a:r>
              <a:rPr lang="en-US" altLang="zh-CN" sz="2400" dirty="0"/>
              <a:t>… </a:t>
            </a:r>
            <a:r>
              <a:rPr lang="zh-CN" altLang="en-US" sz="2400" dirty="0"/>
              <a:t>在小明的百般恳求下，老板最终同意延缓账单的支付时间。可老板又提出，必须从目前还没有支付的所有账单中选出面额最大和最小的两张，并把他们付清。还没有支付的账单会被保留到下一天。 请你帮他计算出支付的顺序。</a:t>
            </a:r>
            <a:endParaRPr lang="zh-CN" altLang="en-US" sz="2400" dirty="0">
              <a:solidFill>
                <a:prstClr val="black"/>
              </a:solidFill>
              <a:latin typeface="Calibri" panose="020F0502020204030204"/>
              <a:ea typeface="微软雅黑" panose="020B050302020402020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60" name="圆角矩形 480259"/>
          <p:cNvSpPr/>
          <p:nvPr/>
        </p:nvSpPr>
        <p:spPr>
          <a:xfrm>
            <a:off x="408940" y="3813810"/>
            <a:ext cx="7895590" cy="729061"/>
          </a:xfrm>
          <a:prstGeom prst="roundRect">
            <a:avLst>
              <a:gd name="adj" fmla="val 5213"/>
            </a:avLst>
          </a:prstGeom>
          <a:solidFill>
            <a:schemeClr val="bg1"/>
          </a:solidFill>
          <a:ln w="19050" cap="rnd" cmpd="sng">
            <a:solidFill>
              <a:srgbClr val="800000"/>
            </a:solidFill>
            <a:prstDash val="sysDot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Aft>
                <a:spcPct val="25000"/>
              </a:spcAft>
            </a:pPr>
            <a:r>
              <a:rPr lang="zh-CN" altLang="en-US" sz="20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输出描述：</a:t>
            </a:r>
            <a:r>
              <a:rPr lang="zh-CN" altLang="en-US" sz="2000" dirty="0"/>
              <a:t>输出共</a:t>
            </a:r>
            <a:r>
              <a:rPr lang="en-US" altLang="zh-CN" sz="2000" dirty="0"/>
              <a:t>N </a:t>
            </a:r>
            <a:r>
              <a:rPr lang="zh-CN" altLang="en-US" sz="2000" dirty="0"/>
              <a:t>行，每行两个用空格分隔的整数，分别表示当天支付的面额最小和最大的支票的面额</a:t>
            </a:r>
            <a:endParaRPr lang="zh-CN" altLang="en-US" sz="2000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480259" name="圆角矩形 480258"/>
          <p:cNvSpPr/>
          <p:nvPr/>
        </p:nvSpPr>
        <p:spPr>
          <a:xfrm>
            <a:off x="488315" y="1296670"/>
            <a:ext cx="7887970" cy="2315964"/>
          </a:xfrm>
          <a:prstGeom prst="roundRect">
            <a:avLst>
              <a:gd name="adj" fmla="val 5213"/>
            </a:avLst>
          </a:prstGeom>
          <a:solidFill>
            <a:schemeClr val="bg1"/>
          </a:solidFill>
          <a:ln w="19050" cap="rnd" cmpd="sng">
            <a:solidFill>
              <a:srgbClr val="800000"/>
            </a:solidFill>
            <a:prstDash val="sysDot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输入描述：</a:t>
            </a:r>
            <a:r>
              <a:rPr lang="zh-CN" altLang="en-US" sz="2000" dirty="0"/>
              <a:t>第</a:t>
            </a:r>
            <a:r>
              <a:rPr lang="en-US" altLang="zh-CN" sz="2000" dirty="0"/>
              <a:t>1</a:t>
            </a:r>
            <a:r>
              <a:rPr lang="zh-CN" altLang="en-US" sz="2000" dirty="0"/>
              <a:t>行：一个正整数</a:t>
            </a:r>
            <a:r>
              <a:rPr lang="en-US" altLang="zh-CN" sz="2000" dirty="0"/>
              <a:t>N(N≤15,000)</a:t>
            </a:r>
            <a:r>
              <a:rPr lang="zh-CN" altLang="en-US" sz="2000" dirty="0"/>
              <a:t>，表示小明补办银联卡总共的天数。</a:t>
            </a:r>
            <a:endParaRPr lang="zh-CN" altLang="en-US" sz="2000" dirty="0"/>
          </a:p>
          <a:p>
            <a:r>
              <a:rPr lang="zh-CN" altLang="en-US" sz="2000" dirty="0"/>
              <a:t>第</a:t>
            </a:r>
            <a:r>
              <a:rPr lang="en-US" altLang="zh-CN" sz="2000" dirty="0"/>
              <a:t>2</a:t>
            </a:r>
            <a:r>
              <a:rPr lang="zh-CN" altLang="en-US" sz="2000" dirty="0"/>
              <a:t>行到第</a:t>
            </a:r>
            <a:r>
              <a:rPr lang="en-US" altLang="zh-CN" sz="2000" dirty="0"/>
              <a:t>N+1 </a:t>
            </a:r>
            <a:r>
              <a:rPr lang="zh-CN" altLang="en-US" sz="2000" dirty="0"/>
              <a:t>行：每一行描述一天中收到的帐单。先是一个非负整数</a:t>
            </a:r>
            <a:r>
              <a:rPr lang="en-US" altLang="zh-CN" sz="2000" dirty="0"/>
              <a:t>M≤100</a:t>
            </a:r>
            <a:r>
              <a:rPr lang="zh-CN" altLang="en-US" sz="2000" dirty="0"/>
              <a:t>，表示当天收到的账单数，后跟</a:t>
            </a:r>
            <a:r>
              <a:rPr lang="en-US" altLang="zh-CN" sz="2000" dirty="0"/>
              <a:t>M</a:t>
            </a:r>
            <a:r>
              <a:rPr lang="zh-CN" altLang="en-US" sz="2000" dirty="0"/>
              <a:t>个正整数（都小于</a:t>
            </a:r>
            <a:r>
              <a:rPr lang="en-US" altLang="zh-CN" sz="2000" dirty="0"/>
              <a:t>1,000,000,000</a:t>
            </a:r>
            <a:r>
              <a:rPr lang="zh-CN" altLang="en-US" sz="2000" dirty="0"/>
              <a:t>），表示每张帐单的面额。</a:t>
            </a:r>
            <a:endParaRPr lang="zh-CN" altLang="en-US" sz="2000" dirty="0"/>
          </a:p>
          <a:p>
            <a:r>
              <a:rPr lang="zh-CN" altLang="en-US" sz="2000" dirty="0"/>
              <a:t>输入数据保证每天都可以支付两张帐单。</a:t>
            </a:r>
            <a:endParaRPr lang="zh-CN" altLang="en-US" sz="2000" dirty="0"/>
          </a:p>
          <a:p>
            <a:pPr>
              <a:spcAft>
                <a:spcPct val="25000"/>
              </a:spcAft>
            </a:pPr>
            <a:endParaRPr lang="zh-CN" altLang="en-US" sz="2000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7823" y="1257181"/>
            <a:ext cx="4572635" cy="34766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000" dirty="0"/>
              <a:t>样例输入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endParaRPr lang="en-US" altLang="zh-CN" sz="2000" dirty="0"/>
          </a:p>
          <a:p>
            <a:r>
              <a:rPr lang="en-US" altLang="zh-CN" sz="2000" dirty="0"/>
              <a:t>3 3 6 5</a:t>
            </a:r>
            <a:endParaRPr lang="en-US" altLang="zh-CN" sz="2000" dirty="0"/>
          </a:p>
          <a:p>
            <a:r>
              <a:rPr lang="en-US" altLang="zh-CN" sz="2000" dirty="0"/>
              <a:t>2 8 2</a:t>
            </a:r>
            <a:endParaRPr lang="en-US" altLang="zh-CN" sz="2000" dirty="0"/>
          </a:p>
          <a:p>
            <a:r>
              <a:rPr lang="en-US" altLang="zh-CN" sz="2000" dirty="0"/>
              <a:t>3 7 1 7</a:t>
            </a:r>
            <a:endParaRPr lang="en-US" altLang="zh-CN" sz="2000" dirty="0"/>
          </a:p>
          <a:p>
            <a:r>
              <a:rPr lang="en-US" altLang="zh-CN" sz="2000" dirty="0"/>
              <a:t>0</a:t>
            </a:r>
            <a:endParaRPr lang="en-US" altLang="zh-CN" sz="2000" dirty="0"/>
          </a:p>
          <a:p>
            <a:r>
              <a:rPr lang="zh-CN" altLang="en-US" sz="2000" dirty="0"/>
              <a:t>样例输出</a:t>
            </a:r>
            <a:endParaRPr lang="zh-CN" altLang="en-US" sz="2000" dirty="0"/>
          </a:p>
          <a:p>
            <a:r>
              <a:rPr lang="en-US" altLang="zh-CN" sz="2000" dirty="0"/>
              <a:t>3 6</a:t>
            </a:r>
            <a:endParaRPr lang="en-US" altLang="zh-CN" sz="2000" dirty="0"/>
          </a:p>
          <a:p>
            <a:r>
              <a:rPr lang="en-US" altLang="zh-CN" sz="2000" dirty="0"/>
              <a:t>2 8</a:t>
            </a:r>
            <a:endParaRPr lang="en-US" altLang="zh-CN" sz="2000" dirty="0"/>
          </a:p>
          <a:p>
            <a:r>
              <a:rPr lang="en-US" altLang="zh-CN" sz="2000" dirty="0"/>
              <a:t>1 7</a:t>
            </a:r>
            <a:endParaRPr lang="en-US" altLang="zh-CN" sz="2000" dirty="0"/>
          </a:p>
          <a:p>
            <a:r>
              <a:rPr lang="en-US" altLang="zh-CN" sz="2000" dirty="0"/>
              <a:t>5 7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8590" y="1257300"/>
            <a:ext cx="4732020" cy="5121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96" y="129270"/>
            <a:ext cx="4535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accent4"/>
                </a:solidFill>
              </a:rPr>
              <a:t>今天的课程结束啦</a:t>
            </a:r>
            <a:r>
              <a:rPr lang="en-US" altLang="zh-CN" sz="3600" b="1" dirty="0" smtClean="0">
                <a:solidFill>
                  <a:schemeClr val="accent4"/>
                </a:solidFill>
              </a:rPr>
              <a:t>……</a:t>
            </a:r>
            <a:endParaRPr lang="zh-CN" altLang="en-US" sz="3600" b="1" dirty="0">
              <a:solidFill>
                <a:schemeClr val="accent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5605" y="2624867"/>
            <a:ext cx="32629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0033CC"/>
                </a:solidFill>
              </a:rPr>
              <a:t>下课了</a:t>
            </a:r>
            <a:r>
              <a:rPr lang="en-US" altLang="zh-CN" sz="4000" b="1" dirty="0" smtClean="0">
                <a:solidFill>
                  <a:srgbClr val="0033CC"/>
                </a:solidFill>
              </a:rPr>
              <a:t>…</a:t>
            </a:r>
            <a:endParaRPr lang="en-US" altLang="zh-CN" sz="4000" b="1" dirty="0" smtClean="0">
              <a:solidFill>
                <a:srgbClr val="0033CC"/>
              </a:solidFill>
            </a:endParaRPr>
          </a:p>
          <a:p>
            <a:r>
              <a:rPr lang="zh-CN" altLang="en-US" sz="4000" b="1" dirty="0" smtClean="0">
                <a:solidFill>
                  <a:srgbClr val="0033CC"/>
                </a:solidFill>
              </a:rPr>
              <a:t>同学们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再见</a:t>
            </a:r>
            <a:r>
              <a:rPr lang="zh-CN" altLang="en-US" sz="4000" dirty="0" smtClean="0"/>
              <a:t>！</a:t>
            </a:r>
            <a:endParaRPr lang="zh-CN" altLang="en-US" sz="40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31" y="1557828"/>
            <a:ext cx="3633980" cy="478095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矩形 6"/>
          <p:cNvSpPr/>
          <p:nvPr/>
        </p:nvSpPr>
        <p:spPr>
          <a:xfrm>
            <a:off x="313903" y="1384676"/>
            <a:ext cx="2575531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Times New Roman" panose="02020603050405020304" pitchFamily="18" charset="0"/>
              </a:rPr>
              <a:t>采用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完全二叉树</a:t>
            </a:r>
            <a:r>
              <a:rPr lang="zh-CN" altLang="en-US" sz="2400" b="1" dirty="0">
                <a:latin typeface="Times New Roman" panose="02020603050405020304" pitchFamily="18" charset="0"/>
              </a:rPr>
              <a:t>表示优先队列 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grpSp>
        <p:nvGrpSpPr>
          <p:cNvPr id="8193" name="Group 1"/>
          <p:cNvGrpSpPr/>
          <p:nvPr/>
        </p:nvGrpSpPr>
        <p:grpSpPr>
          <a:xfrm>
            <a:off x="1285145" y="1226876"/>
            <a:ext cx="5715993" cy="3143250"/>
            <a:chOff x="3510" y="6468"/>
            <a:chExt cx="4500" cy="2688"/>
          </a:xfrm>
        </p:grpSpPr>
        <p:sp>
          <p:nvSpPr>
            <p:cNvPr id="66568" name="Line 2"/>
            <p:cNvSpPr/>
            <p:nvPr/>
          </p:nvSpPr>
          <p:spPr>
            <a:xfrm flipH="1">
              <a:off x="6271" y="7343"/>
              <a:ext cx="225" cy="20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69" name="Line 3"/>
            <p:cNvSpPr/>
            <p:nvPr/>
          </p:nvSpPr>
          <p:spPr>
            <a:xfrm>
              <a:off x="6766" y="7328"/>
              <a:ext cx="225" cy="20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70" name="Oval 4"/>
            <p:cNvSpPr/>
            <p:nvPr/>
          </p:nvSpPr>
          <p:spPr>
            <a:xfrm>
              <a:off x="6061" y="7524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6571" name="Oval 5"/>
            <p:cNvSpPr/>
            <p:nvPr/>
          </p:nvSpPr>
          <p:spPr>
            <a:xfrm>
              <a:off x="6826" y="7524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6572" name="Oval 6"/>
            <p:cNvSpPr/>
            <p:nvPr/>
          </p:nvSpPr>
          <p:spPr>
            <a:xfrm>
              <a:off x="5071" y="6998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6573" name="Line 7"/>
            <p:cNvSpPr/>
            <p:nvPr/>
          </p:nvSpPr>
          <p:spPr>
            <a:xfrm flipH="1">
              <a:off x="5401" y="6821"/>
              <a:ext cx="420" cy="24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74" name="Line 8"/>
            <p:cNvSpPr/>
            <p:nvPr/>
          </p:nvSpPr>
          <p:spPr>
            <a:xfrm flipH="1">
              <a:off x="4890" y="7333"/>
              <a:ext cx="225" cy="20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75" name="Line 9"/>
            <p:cNvSpPr/>
            <p:nvPr/>
          </p:nvSpPr>
          <p:spPr>
            <a:xfrm>
              <a:off x="5385" y="7318"/>
              <a:ext cx="225" cy="20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76" name="Oval 10"/>
            <p:cNvSpPr/>
            <p:nvPr/>
          </p:nvSpPr>
          <p:spPr>
            <a:xfrm>
              <a:off x="4680" y="7529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6577" name="Oval 11"/>
            <p:cNvSpPr/>
            <p:nvPr/>
          </p:nvSpPr>
          <p:spPr>
            <a:xfrm>
              <a:off x="5430" y="7529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6578" name="Line 12"/>
            <p:cNvSpPr/>
            <p:nvPr/>
          </p:nvSpPr>
          <p:spPr>
            <a:xfrm>
              <a:off x="6091" y="6809"/>
              <a:ext cx="420" cy="24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79" name="Line 13"/>
            <p:cNvSpPr/>
            <p:nvPr/>
          </p:nvSpPr>
          <p:spPr>
            <a:xfrm flipH="1">
              <a:off x="4527" y="7861"/>
              <a:ext cx="225" cy="20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80" name="Line 14"/>
            <p:cNvSpPr/>
            <p:nvPr/>
          </p:nvSpPr>
          <p:spPr>
            <a:xfrm>
              <a:off x="5022" y="7846"/>
              <a:ext cx="225" cy="20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81" name="Oval 15"/>
            <p:cNvSpPr/>
            <p:nvPr/>
          </p:nvSpPr>
          <p:spPr>
            <a:xfrm>
              <a:off x="4317" y="8057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6582" name="Oval 16"/>
            <p:cNvSpPr/>
            <p:nvPr/>
          </p:nvSpPr>
          <p:spPr>
            <a:xfrm>
              <a:off x="5082" y="8042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6583" name="Text Box 17"/>
            <p:cNvSpPr txBox="1"/>
            <p:nvPr/>
          </p:nvSpPr>
          <p:spPr>
            <a:xfrm>
              <a:off x="3528" y="8532"/>
              <a:ext cx="4302" cy="312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2000" tIns="0" rIns="36000" bIns="0"/>
            <a:lstStyle/>
            <a:p>
              <a:pPr algn="just">
                <a:lnSpc>
                  <a:spcPct val="96000"/>
                </a:lnSpc>
              </a:pPr>
              <a:r>
                <a:rPr lang="en-US" altLang="zh-CN" b="1" i="1">
                  <a:latin typeface="Arial" panose="020B0604020202020204" pitchFamily="34" charset="0"/>
                </a:rPr>
                <a:t>         a     b     c     d     e     f      g     h      i</a:t>
              </a:r>
              <a:endParaRPr lang="zh-CN" altLang="zh-CN" b="1" dirty="0">
                <a:latin typeface="Arial" panose="020B0604020202020204" pitchFamily="34" charset="0"/>
              </a:endParaRPr>
            </a:p>
          </p:txBody>
        </p:sp>
        <p:sp>
          <p:nvSpPr>
            <p:cNvPr id="66584" name="Line 18"/>
            <p:cNvSpPr/>
            <p:nvPr/>
          </p:nvSpPr>
          <p:spPr>
            <a:xfrm flipV="1">
              <a:off x="3888" y="8532"/>
              <a:ext cx="0" cy="31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85" name="Line 19"/>
            <p:cNvSpPr/>
            <p:nvPr/>
          </p:nvSpPr>
          <p:spPr>
            <a:xfrm flipV="1">
              <a:off x="4248" y="8532"/>
              <a:ext cx="0" cy="31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86" name="Line 20"/>
            <p:cNvSpPr/>
            <p:nvPr/>
          </p:nvSpPr>
          <p:spPr>
            <a:xfrm flipV="1">
              <a:off x="4608" y="8532"/>
              <a:ext cx="0" cy="31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87" name="Line 21"/>
            <p:cNvSpPr/>
            <p:nvPr/>
          </p:nvSpPr>
          <p:spPr>
            <a:xfrm flipV="1">
              <a:off x="4968" y="8532"/>
              <a:ext cx="0" cy="31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88" name="Line 22"/>
            <p:cNvSpPr/>
            <p:nvPr/>
          </p:nvSpPr>
          <p:spPr>
            <a:xfrm flipV="1">
              <a:off x="4968" y="8532"/>
              <a:ext cx="0" cy="31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89" name="Line 23"/>
            <p:cNvSpPr/>
            <p:nvPr/>
          </p:nvSpPr>
          <p:spPr>
            <a:xfrm flipV="1">
              <a:off x="5328" y="8532"/>
              <a:ext cx="0" cy="31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90" name="Line 24"/>
            <p:cNvSpPr/>
            <p:nvPr/>
          </p:nvSpPr>
          <p:spPr>
            <a:xfrm flipV="1">
              <a:off x="5688" y="8532"/>
              <a:ext cx="0" cy="31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91" name="Line 25"/>
            <p:cNvSpPr/>
            <p:nvPr/>
          </p:nvSpPr>
          <p:spPr>
            <a:xfrm flipV="1">
              <a:off x="6048" y="8532"/>
              <a:ext cx="0" cy="31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92" name="Line 26"/>
            <p:cNvSpPr/>
            <p:nvPr/>
          </p:nvSpPr>
          <p:spPr>
            <a:xfrm flipV="1">
              <a:off x="6408" y="8532"/>
              <a:ext cx="0" cy="31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93" name="Line 27"/>
            <p:cNvSpPr/>
            <p:nvPr/>
          </p:nvSpPr>
          <p:spPr>
            <a:xfrm flipV="1">
              <a:off x="6768" y="8532"/>
              <a:ext cx="0" cy="31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94" name="Line 28"/>
            <p:cNvSpPr/>
            <p:nvPr/>
          </p:nvSpPr>
          <p:spPr>
            <a:xfrm flipV="1">
              <a:off x="7128" y="8532"/>
              <a:ext cx="0" cy="31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95" name="Oval 29"/>
            <p:cNvSpPr/>
            <p:nvPr/>
          </p:nvSpPr>
          <p:spPr>
            <a:xfrm>
              <a:off x="6438" y="7026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6596" name="Oval 30"/>
            <p:cNvSpPr/>
            <p:nvPr/>
          </p:nvSpPr>
          <p:spPr>
            <a:xfrm>
              <a:off x="5748" y="6468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6597" name="Text Box 31"/>
            <p:cNvSpPr txBox="1"/>
            <p:nvPr/>
          </p:nvSpPr>
          <p:spPr>
            <a:xfrm>
              <a:off x="5178" y="8148"/>
              <a:ext cx="180" cy="156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64000"/>
                </a:lnSpc>
              </a:pPr>
              <a:r>
                <a:rPr lang="en-US" altLang="zh-CN" b="1" i="1">
                  <a:latin typeface="Arial" panose="020B0604020202020204" pitchFamily="34" charset="0"/>
                </a:rPr>
                <a:t>i</a:t>
              </a:r>
              <a:endParaRPr lang="zh-CN" altLang="zh-CN" b="1" dirty="0">
                <a:latin typeface="Arial" panose="020B0604020202020204" pitchFamily="34" charset="0"/>
              </a:endParaRPr>
            </a:p>
          </p:txBody>
        </p:sp>
        <p:sp>
          <p:nvSpPr>
            <p:cNvPr id="66598" name="Text Box 32"/>
            <p:cNvSpPr txBox="1"/>
            <p:nvPr/>
          </p:nvSpPr>
          <p:spPr>
            <a:xfrm>
              <a:off x="5868" y="6573"/>
              <a:ext cx="180" cy="156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64000"/>
                </a:lnSpc>
              </a:pPr>
              <a:r>
                <a:rPr lang="en-US" altLang="zh-CN" b="1" i="1">
                  <a:latin typeface="Arial" panose="020B0604020202020204" pitchFamily="34" charset="0"/>
                </a:rPr>
                <a:t>a</a:t>
              </a:r>
              <a:endParaRPr lang="zh-CN" altLang="zh-CN" b="1" dirty="0">
                <a:latin typeface="Arial" panose="020B0604020202020204" pitchFamily="34" charset="0"/>
              </a:endParaRPr>
            </a:p>
          </p:txBody>
        </p:sp>
        <p:sp>
          <p:nvSpPr>
            <p:cNvPr id="66599" name="Text Box 33"/>
            <p:cNvSpPr txBox="1"/>
            <p:nvPr/>
          </p:nvSpPr>
          <p:spPr>
            <a:xfrm>
              <a:off x="5178" y="7116"/>
              <a:ext cx="180" cy="156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64000"/>
                </a:lnSpc>
              </a:pPr>
              <a:r>
                <a:rPr lang="en-US" altLang="zh-CN" b="1" i="1">
                  <a:latin typeface="Arial" panose="020B0604020202020204" pitchFamily="34" charset="0"/>
                </a:rPr>
                <a:t>b</a:t>
              </a:r>
              <a:endParaRPr lang="zh-CN" altLang="zh-CN" b="1" dirty="0">
                <a:latin typeface="Arial" panose="020B0604020202020204" pitchFamily="34" charset="0"/>
              </a:endParaRPr>
            </a:p>
          </p:txBody>
        </p:sp>
        <p:sp>
          <p:nvSpPr>
            <p:cNvPr id="66600" name="Text Box 34"/>
            <p:cNvSpPr txBox="1"/>
            <p:nvPr/>
          </p:nvSpPr>
          <p:spPr>
            <a:xfrm>
              <a:off x="6558" y="7152"/>
              <a:ext cx="180" cy="156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64000"/>
                </a:lnSpc>
              </a:pPr>
              <a:r>
                <a:rPr lang="en-US" altLang="zh-CN" b="1" i="1">
                  <a:latin typeface="Arial" panose="020B0604020202020204" pitchFamily="34" charset="0"/>
                </a:rPr>
                <a:t>c</a:t>
              </a:r>
              <a:endParaRPr lang="zh-CN" altLang="zh-CN" b="1" dirty="0">
                <a:latin typeface="Arial" panose="020B0604020202020204" pitchFamily="34" charset="0"/>
              </a:endParaRPr>
            </a:p>
          </p:txBody>
        </p:sp>
        <p:sp>
          <p:nvSpPr>
            <p:cNvPr id="66601" name="Text Box 35"/>
            <p:cNvSpPr txBox="1"/>
            <p:nvPr/>
          </p:nvSpPr>
          <p:spPr>
            <a:xfrm>
              <a:off x="4773" y="7650"/>
              <a:ext cx="180" cy="156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64000"/>
                </a:lnSpc>
              </a:pPr>
              <a:r>
                <a:rPr lang="en-US" altLang="zh-CN" b="1" i="1">
                  <a:latin typeface="Arial" panose="020B0604020202020204" pitchFamily="34" charset="0"/>
                </a:rPr>
                <a:t>d</a:t>
              </a:r>
              <a:endParaRPr lang="zh-CN" altLang="zh-CN" b="1" dirty="0">
                <a:latin typeface="Arial" panose="020B0604020202020204" pitchFamily="34" charset="0"/>
              </a:endParaRPr>
            </a:p>
          </p:txBody>
        </p:sp>
        <p:sp>
          <p:nvSpPr>
            <p:cNvPr id="66602" name="Text Box 36"/>
            <p:cNvSpPr txBox="1"/>
            <p:nvPr/>
          </p:nvSpPr>
          <p:spPr>
            <a:xfrm>
              <a:off x="5538" y="7650"/>
              <a:ext cx="180" cy="156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64000"/>
                </a:lnSpc>
              </a:pPr>
              <a:r>
                <a:rPr lang="en-US" altLang="zh-CN" b="1" i="1">
                  <a:latin typeface="Arial" panose="020B0604020202020204" pitchFamily="34" charset="0"/>
                </a:rPr>
                <a:t>e</a:t>
              </a:r>
              <a:endParaRPr lang="zh-CN" altLang="zh-CN" b="1" dirty="0">
                <a:latin typeface="Arial" panose="020B0604020202020204" pitchFamily="34" charset="0"/>
              </a:endParaRPr>
            </a:p>
          </p:txBody>
        </p:sp>
        <p:sp>
          <p:nvSpPr>
            <p:cNvPr id="66603" name="Text Box 37"/>
            <p:cNvSpPr txBox="1"/>
            <p:nvPr/>
          </p:nvSpPr>
          <p:spPr>
            <a:xfrm>
              <a:off x="6153" y="7650"/>
              <a:ext cx="180" cy="156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64000"/>
                </a:lnSpc>
              </a:pPr>
              <a:r>
                <a:rPr lang="en-US" altLang="zh-CN" b="1" i="1">
                  <a:latin typeface="Arial" panose="020B0604020202020204" pitchFamily="34" charset="0"/>
                </a:rPr>
                <a:t>f</a:t>
              </a:r>
              <a:endParaRPr lang="zh-CN" altLang="zh-CN" b="1" dirty="0">
                <a:latin typeface="Arial" panose="020B0604020202020204" pitchFamily="34" charset="0"/>
              </a:endParaRPr>
            </a:p>
          </p:txBody>
        </p:sp>
        <p:sp>
          <p:nvSpPr>
            <p:cNvPr id="66604" name="Text Box 38"/>
            <p:cNvSpPr txBox="1"/>
            <p:nvPr/>
          </p:nvSpPr>
          <p:spPr>
            <a:xfrm>
              <a:off x="6933" y="7635"/>
              <a:ext cx="180" cy="156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64000"/>
                </a:lnSpc>
              </a:pPr>
              <a:r>
                <a:rPr lang="en-US" altLang="zh-CN" b="1" i="1">
                  <a:latin typeface="Arial" panose="020B0604020202020204" pitchFamily="34" charset="0"/>
                </a:rPr>
                <a:t>g</a:t>
              </a:r>
              <a:endParaRPr lang="zh-CN" altLang="zh-CN" b="1" dirty="0">
                <a:latin typeface="Arial" panose="020B0604020202020204" pitchFamily="34" charset="0"/>
              </a:endParaRPr>
            </a:p>
          </p:txBody>
        </p:sp>
        <p:sp>
          <p:nvSpPr>
            <p:cNvPr id="66605" name="Text Box 39"/>
            <p:cNvSpPr txBox="1"/>
            <p:nvPr/>
          </p:nvSpPr>
          <p:spPr>
            <a:xfrm>
              <a:off x="4428" y="8169"/>
              <a:ext cx="180" cy="156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64000"/>
                </a:lnSpc>
              </a:pPr>
              <a:r>
                <a:rPr lang="en-US" altLang="zh-CN" b="1" i="1">
                  <a:latin typeface="Arial" panose="020B0604020202020204" pitchFamily="34" charset="0"/>
                </a:rPr>
                <a:t>h</a:t>
              </a:r>
              <a:endParaRPr lang="zh-CN" altLang="zh-CN" b="1" dirty="0">
                <a:latin typeface="Arial" panose="020B0604020202020204" pitchFamily="34" charset="0"/>
              </a:endParaRPr>
            </a:p>
          </p:txBody>
        </p:sp>
        <p:sp>
          <p:nvSpPr>
            <p:cNvPr id="66606" name="Text Box 40"/>
            <p:cNvSpPr txBox="1"/>
            <p:nvPr/>
          </p:nvSpPr>
          <p:spPr>
            <a:xfrm>
              <a:off x="3510" y="8895"/>
              <a:ext cx="4500" cy="26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72000" tIns="0" rIns="36000" bIns="0"/>
            <a:lstStyle/>
            <a:p>
              <a:pPr algn="just">
                <a:lnSpc>
                  <a:spcPct val="96000"/>
                </a:lnSpc>
              </a:pPr>
              <a:r>
                <a:rPr lang="en-US" altLang="zh-CN" b="1">
                  <a:latin typeface="Arial" panose="020B0604020202020204" pitchFamily="34" charset="0"/>
                </a:rPr>
                <a:t>  0     1     2      3     4     5     6     7      8     9    10   11</a:t>
              </a:r>
              <a:endParaRPr lang="zh-CN" altLang="zh-CN" b="1" dirty="0">
                <a:latin typeface="Arial" panose="020B0604020202020204" pitchFamily="34" charset="0"/>
              </a:endParaRPr>
            </a:p>
          </p:txBody>
        </p:sp>
        <p:sp>
          <p:nvSpPr>
            <p:cNvPr id="66607" name="Line 41"/>
            <p:cNvSpPr/>
            <p:nvPr/>
          </p:nvSpPr>
          <p:spPr>
            <a:xfrm flipV="1">
              <a:off x="7470" y="8532"/>
              <a:ext cx="0" cy="31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50" name="矩形 49"/>
          <p:cNvSpPr/>
          <p:nvPr/>
        </p:nvSpPr>
        <p:spPr>
          <a:xfrm>
            <a:off x="1070795" y="4493548"/>
            <a:ext cx="6859191" cy="1692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结构性</a:t>
            </a:r>
            <a:r>
              <a:rPr lang="zh-CN" altLang="en-US" sz="2000" b="1" dirty="0">
                <a:latin typeface="Times New Roman" panose="02020603050405020304" pitchFamily="18" charset="0"/>
              </a:rPr>
              <a:t>：用数组表示的完全二叉树；</a:t>
            </a:r>
            <a:endParaRPr lang="en-US" altLang="zh-CN" sz="2000" b="1" dirty="0">
              <a:latin typeface="Times New Roman" panose="02020603050405020304" pitchFamily="18" charset="0"/>
            </a:endParaRPr>
          </a:p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有序性</a:t>
            </a:r>
            <a:r>
              <a:rPr lang="zh-CN" altLang="en-US" sz="2000" b="1" dirty="0">
                <a:latin typeface="Times New Roman" panose="02020603050405020304" pitchFamily="18" charset="0"/>
              </a:rPr>
              <a:t>：根结点到</a:t>
            </a:r>
            <a:r>
              <a:rPr lang="zh-CN" altLang="zh-CN" sz="2000" b="1" dirty="0">
                <a:latin typeface="Times New Roman" panose="02020603050405020304" pitchFamily="18" charset="0"/>
              </a:rPr>
              <a:t>任一结点</a:t>
            </a:r>
            <a:r>
              <a:rPr lang="zh-CN" altLang="en-US" sz="2000" b="1" dirty="0">
                <a:latin typeface="Times New Roman" panose="02020603050405020304" pitchFamily="18" charset="0"/>
              </a:rPr>
              <a:t>的关键字序列保持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非递增</a:t>
            </a:r>
            <a:r>
              <a:rPr lang="zh-CN" altLang="en-US" sz="2000" b="1" dirty="0">
                <a:latin typeface="Times New Roman" panose="02020603050405020304" pitchFamily="18" charset="0"/>
              </a:rPr>
              <a:t>（称“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最大堆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MaxHeap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000" b="1" dirty="0">
                <a:latin typeface="Times New Roman" panose="02020603050405020304" pitchFamily="18" charset="0"/>
              </a:rPr>
              <a:t>”</a:t>
            </a:r>
            <a:r>
              <a:rPr lang="en-US" altLang="zh-CN" sz="2000" b="1" dirty="0">
                <a:latin typeface="Times New Roman" panose="02020603050405020304" pitchFamily="18" charset="0"/>
              </a:rPr>
              <a:t>,</a:t>
            </a:r>
            <a:r>
              <a:rPr lang="zh-CN" altLang="en-US" sz="2000" b="1" dirty="0">
                <a:latin typeface="Times New Roman" panose="02020603050405020304" pitchFamily="18" charset="0"/>
              </a:rPr>
              <a:t>也称“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大顶堆</a:t>
            </a:r>
            <a:r>
              <a:rPr lang="zh-CN" altLang="en-US" sz="2000" b="1" dirty="0">
                <a:latin typeface="Times New Roman" panose="02020603050405020304" pitchFamily="18" charset="0"/>
              </a:rPr>
              <a:t>” ）或者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非递减</a:t>
            </a:r>
            <a:r>
              <a:rPr lang="zh-CN" altLang="en-US" sz="2000" b="1" dirty="0">
                <a:latin typeface="Times New Roman" panose="02020603050405020304" pitchFamily="18" charset="0"/>
              </a:rPr>
              <a:t>（称“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最小堆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MinHeap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000" b="1" dirty="0">
                <a:latin typeface="Times New Roman" panose="02020603050405020304" pitchFamily="18" charset="0"/>
              </a:rPr>
              <a:t>”</a:t>
            </a:r>
            <a:r>
              <a:rPr lang="en-US" altLang="zh-CN" sz="2000" b="1" dirty="0">
                <a:latin typeface="Times New Roman" panose="02020603050405020304" pitchFamily="18" charset="0"/>
              </a:rPr>
              <a:t>,</a:t>
            </a:r>
            <a:r>
              <a:rPr lang="zh-CN" altLang="en-US" sz="2000" b="1" dirty="0">
                <a:latin typeface="Times New Roman" panose="02020603050405020304" pitchFamily="18" charset="0"/>
              </a:rPr>
              <a:t>也称“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小顶堆</a:t>
            </a:r>
            <a:r>
              <a:rPr lang="zh-CN" altLang="en-US" sz="2000" b="1" dirty="0">
                <a:latin typeface="Times New Roman" panose="02020603050405020304" pitchFamily="18" charset="0"/>
              </a:rPr>
              <a:t>” ）。</a:t>
            </a:r>
            <a:endParaRPr lang="zh-CN" alt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633110" y="1349659"/>
            <a:ext cx="3429596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</a:t>
            </a:r>
            <a:r>
              <a:rPr lang="zh-CN" altLang="en-US" sz="2000" b="1" dirty="0">
                <a:latin typeface="Times New Roman" panose="02020603050405020304" pitchFamily="18" charset="0"/>
              </a:rPr>
              <a:t>“大顶堆”：</a:t>
            </a:r>
            <a:r>
              <a:rPr lang="en-US" altLang="zh-CN" sz="2000" b="1" dirty="0">
                <a:latin typeface="Times New Roman" panose="02020603050405020304" pitchFamily="18" charset="0"/>
              </a:rPr>
              <a:t>a ≥ b ≥ d ≥ e</a:t>
            </a:r>
            <a:endParaRPr lang="en-US" altLang="zh-CN" sz="2000" b="1" dirty="0">
              <a:latin typeface="Times New Roman" panose="02020603050405020304" pitchFamily="18" charset="0"/>
            </a:endParaRPr>
          </a:p>
          <a:p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</a:t>
            </a:r>
            <a:r>
              <a:rPr lang="zh-CN" altLang="en-US" sz="2000" b="1" dirty="0">
                <a:latin typeface="Times New Roman" panose="02020603050405020304" pitchFamily="18" charset="0"/>
              </a:rPr>
              <a:t> “小顶堆”：</a:t>
            </a:r>
            <a:r>
              <a:rPr lang="en-US" altLang="zh-CN" sz="2000" b="1" dirty="0">
                <a:latin typeface="Times New Roman" panose="02020603050405020304" pitchFamily="18" charset="0"/>
              </a:rPr>
              <a:t> a ≤ c ≤ f</a:t>
            </a:r>
            <a:endParaRPr lang="zh-CN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47" name="矩形 11"/>
          <p:cNvSpPr/>
          <p:nvPr/>
        </p:nvSpPr>
        <p:spPr>
          <a:xfrm>
            <a:off x="456970" y="466726"/>
            <a:ext cx="5287293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1.2 </a:t>
            </a:r>
            <a:r>
              <a:rPr lang="zh-CN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堆的操作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矩形 1"/>
          <p:cNvSpPr/>
          <p:nvPr/>
        </p:nvSpPr>
        <p:spPr>
          <a:xfrm>
            <a:off x="559267" y="1183360"/>
            <a:ext cx="400119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</a:rPr>
              <a:t>【</a:t>
            </a:r>
            <a:r>
              <a:rPr lang="zh-CN" altLang="en-US" sz="2000" b="1" dirty="0">
                <a:latin typeface="Times New Roman" panose="02020603050405020304" pitchFamily="18" charset="0"/>
              </a:rPr>
              <a:t>例</a:t>
            </a:r>
            <a:r>
              <a:rPr lang="en-US" altLang="zh-CN" sz="2000" b="1" dirty="0">
                <a:latin typeface="Times New Roman" panose="02020603050405020304" pitchFamily="18" charset="0"/>
              </a:rPr>
              <a:t>】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最大堆和最小堆</a:t>
            </a:r>
            <a:endParaRPr lang="zh-CN" altLang="en-US" sz="2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145" name="Group 1"/>
          <p:cNvGrpSpPr/>
          <p:nvPr/>
        </p:nvGrpSpPr>
        <p:grpSpPr>
          <a:xfrm>
            <a:off x="481724" y="1732993"/>
            <a:ext cx="8002390" cy="1857375"/>
            <a:chOff x="1980" y="4417"/>
            <a:chExt cx="7740" cy="1547"/>
          </a:xfrm>
        </p:grpSpPr>
        <p:sp>
          <p:nvSpPr>
            <p:cNvPr id="63573" name="Text Box 43"/>
            <p:cNvSpPr txBox="1"/>
            <p:nvPr/>
          </p:nvSpPr>
          <p:spPr>
            <a:xfrm>
              <a:off x="8869" y="4480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17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574" name="Text Box 26"/>
            <p:cNvSpPr txBox="1"/>
            <p:nvPr/>
          </p:nvSpPr>
          <p:spPr>
            <a:xfrm>
              <a:off x="6724" y="4480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5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575" name="Text Box 20"/>
            <p:cNvSpPr txBox="1"/>
            <p:nvPr/>
          </p:nvSpPr>
          <p:spPr>
            <a:xfrm>
              <a:off x="4785" y="4495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21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576" name="Text Box 4"/>
            <p:cNvSpPr txBox="1"/>
            <p:nvPr/>
          </p:nvSpPr>
          <p:spPr>
            <a:xfrm>
              <a:off x="2853" y="4480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56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577" name="Line 2"/>
            <p:cNvSpPr/>
            <p:nvPr/>
          </p:nvSpPr>
          <p:spPr>
            <a:xfrm flipH="1">
              <a:off x="2535" y="4740"/>
              <a:ext cx="295" cy="21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578" name="Oval 3"/>
            <p:cNvSpPr/>
            <p:nvPr/>
          </p:nvSpPr>
          <p:spPr>
            <a:xfrm>
              <a:off x="2763" y="4417"/>
              <a:ext cx="374" cy="374"/>
            </a:xfrm>
            <a:prstGeom prst="ellipse">
              <a:avLst/>
            </a:prstGeom>
            <a:solidFill>
              <a:srgbClr val="0070C0">
                <a:alpha val="30980"/>
              </a:srgbClr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579" name="Oval 5"/>
            <p:cNvSpPr/>
            <p:nvPr/>
          </p:nvSpPr>
          <p:spPr>
            <a:xfrm>
              <a:off x="2236" y="4888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580" name="Text Box 6"/>
            <p:cNvSpPr txBox="1"/>
            <p:nvPr/>
          </p:nvSpPr>
          <p:spPr>
            <a:xfrm>
              <a:off x="2311" y="4966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19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581" name="Oval 7"/>
            <p:cNvSpPr/>
            <p:nvPr/>
          </p:nvSpPr>
          <p:spPr>
            <a:xfrm>
              <a:off x="3330" y="4903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582" name="Text Box 8"/>
            <p:cNvSpPr txBox="1"/>
            <p:nvPr/>
          </p:nvSpPr>
          <p:spPr>
            <a:xfrm>
              <a:off x="3420" y="4981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40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583" name="Oval 9"/>
            <p:cNvSpPr/>
            <p:nvPr/>
          </p:nvSpPr>
          <p:spPr>
            <a:xfrm>
              <a:off x="1980" y="5590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584" name="Text Box 10"/>
            <p:cNvSpPr txBox="1"/>
            <p:nvPr/>
          </p:nvSpPr>
          <p:spPr>
            <a:xfrm>
              <a:off x="2055" y="5668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18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585" name="Oval 11"/>
            <p:cNvSpPr/>
            <p:nvPr/>
          </p:nvSpPr>
          <p:spPr>
            <a:xfrm>
              <a:off x="2566" y="5575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586" name="Text Box 12"/>
            <p:cNvSpPr txBox="1"/>
            <p:nvPr/>
          </p:nvSpPr>
          <p:spPr>
            <a:xfrm>
              <a:off x="2641" y="5653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9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587" name="Oval 13"/>
            <p:cNvSpPr/>
            <p:nvPr/>
          </p:nvSpPr>
          <p:spPr>
            <a:xfrm>
              <a:off x="3061" y="5575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588" name="Text Box 14"/>
            <p:cNvSpPr txBox="1"/>
            <p:nvPr/>
          </p:nvSpPr>
          <p:spPr>
            <a:xfrm>
              <a:off x="3136" y="5653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3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589" name="Line 15"/>
            <p:cNvSpPr/>
            <p:nvPr/>
          </p:nvSpPr>
          <p:spPr>
            <a:xfrm>
              <a:off x="3090" y="4751"/>
              <a:ext cx="295" cy="21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590" name="Line 16"/>
            <p:cNvSpPr/>
            <p:nvPr/>
          </p:nvSpPr>
          <p:spPr>
            <a:xfrm flipH="1">
              <a:off x="2235" y="5263"/>
              <a:ext cx="125" cy="32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591" name="Line 17"/>
            <p:cNvSpPr/>
            <p:nvPr/>
          </p:nvSpPr>
          <p:spPr>
            <a:xfrm>
              <a:off x="2533" y="5250"/>
              <a:ext cx="127" cy="34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592" name="Line 18"/>
            <p:cNvSpPr/>
            <p:nvPr/>
          </p:nvSpPr>
          <p:spPr>
            <a:xfrm flipH="1">
              <a:off x="3315" y="5248"/>
              <a:ext cx="125" cy="32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593" name="Oval 19"/>
            <p:cNvSpPr/>
            <p:nvPr/>
          </p:nvSpPr>
          <p:spPr>
            <a:xfrm>
              <a:off x="4695" y="4417"/>
              <a:ext cx="374" cy="374"/>
            </a:xfrm>
            <a:prstGeom prst="ellipse">
              <a:avLst/>
            </a:prstGeom>
            <a:solidFill>
              <a:srgbClr val="0070C0">
                <a:alpha val="39999"/>
              </a:srgbClr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594" name="Oval 21"/>
            <p:cNvSpPr/>
            <p:nvPr/>
          </p:nvSpPr>
          <p:spPr>
            <a:xfrm>
              <a:off x="4426" y="5089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595" name="Text Box 22"/>
            <p:cNvSpPr txBox="1"/>
            <p:nvPr/>
          </p:nvSpPr>
          <p:spPr>
            <a:xfrm>
              <a:off x="4501" y="5167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10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596" name="Line 23"/>
            <p:cNvSpPr/>
            <p:nvPr/>
          </p:nvSpPr>
          <p:spPr>
            <a:xfrm flipH="1">
              <a:off x="4680" y="4762"/>
              <a:ext cx="125" cy="32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597" name="Line 24"/>
            <p:cNvSpPr/>
            <p:nvPr/>
          </p:nvSpPr>
          <p:spPr>
            <a:xfrm flipH="1">
              <a:off x="6406" y="4740"/>
              <a:ext cx="295" cy="21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69" name="Oval 25"/>
            <p:cNvSpPr>
              <a:spLocks noChangeArrowheads="1"/>
            </p:cNvSpPr>
            <p:nvPr/>
          </p:nvSpPr>
          <p:spPr bwMode="auto">
            <a:xfrm>
              <a:off x="6634" y="4417"/>
              <a:ext cx="374" cy="374"/>
            </a:xfrm>
            <a:prstGeom prst="ellipse">
              <a:avLst/>
            </a:prstGeom>
            <a:solidFill>
              <a:schemeClr val="accent5">
                <a:lumMod val="75000"/>
                <a:alpha val="40000"/>
              </a:schemeClr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599" name="Oval 27"/>
            <p:cNvSpPr/>
            <p:nvPr/>
          </p:nvSpPr>
          <p:spPr>
            <a:xfrm>
              <a:off x="6107" y="4888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600" name="Text Box 28"/>
            <p:cNvSpPr txBox="1"/>
            <p:nvPr/>
          </p:nvSpPr>
          <p:spPr>
            <a:xfrm>
              <a:off x="6182" y="4966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16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601" name="Oval 29"/>
            <p:cNvSpPr/>
            <p:nvPr/>
          </p:nvSpPr>
          <p:spPr>
            <a:xfrm>
              <a:off x="7201" y="4903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602" name="Text Box 30"/>
            <p:cNvSpPr txBox="1"/>
            <p:nvPr/>
          </p:nvSpPr>
          <p:spPr>
            <a:xfrm>
              <a:off x="7291" y="4981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30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603" name="Oval 31"/>
            <p:cNvSpPr/>
            <p:nvPr/>
          </p:nvSpPr>
          <p:spPr>
            <a:xfrm>
              <a:off x="5851" y="5590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604" name="Text Box 32"/>
            <p:cNvSpPr txBox="1"/>
            <p:nvPr/>
          </p:nvSpPr>
          <p:spPr>
            <a:xfrm>
              <a:off x="5926" y="5668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49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605" name="Oval 33"/>
            <p:cNvSpPr/>
            <p:nvPr/>
          </p:nvSpPr>
          <p:spPr>
            <a:xfrm>
              <a:off x="6437" y="5575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606" name="Text Box 34"/>
            <p:cNvSpPr txBox="1"/>
            <p:nvPr/>
          </p:nvSpPr>
          <p:spPr>
            <a:xfrm>
              <a:off x="6512" y="5653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18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607" name="Oval 35"/>
            <p:cNvSpPr/>
            <p:nvPr/>
          </p:nvSpPr>
          <p:spPr>
            <a:xfrm>
              <a:off x="6932" y="5575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608" name="Text Box 36"/>
            <p:cNvSpPr txBox="1"/>
            <p:nvPr/>
          </p:nvSpPr>
          <p:spPr>
            <a:xfrm>
              <a:off x="7022" y="5638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38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609" name="Line 37"/>
            <p:cNvSpPr/>
            <p:nvPr/>
          </p:nvSpPr>
          <p:spPr>
            <a:xfrm>
              <a:off x="6961" y="4751"/>
              <a:ext cx="295" cy="21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610" name="Line 38"/>
            <p:cNvSpPr/>
            <p:nvPr/>
          </p:nvSpPr>
          <p:spPr>
            <a:xfrm flipH="1">
              <a:off x="6106" y="5263"/>
              <a:ext cx="125" cy="32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611" name="Line 39"/>
            <p:cNvSpPr/>
            <p:nvPr/>
          </p:nvSpPr>
          <p:spPr>
            <a:xfrm>
              <a:off x="6403" y="5206"/>
              <a:ext cx="128" cy="40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612" name="Line 40"/>
            <p:cNvSpPr/>
            <p:nvPr/>
          </p:nvSpPr>
          <p:spPr>
            <a:xfrm flipH="1">
              <a:off x="7186" y="5248"/>
              <a:ext cx="125" cy="32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613" name="Line 41"/>
            <p:cNvSpPr/>
            <p:nvPr/>
          </p:nvSpPr>
          <p:spPr>
            <a:xfrm flipH="1">
              <a:off x="8551" y="4740"/>
              <a:ext cx="295" cy="21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86" name="Oval 42"/>
            <p:cNvSpPr>
              <a:spLocks noChangeArrowheads="1"/>
            </p:cNvSpPr>
            <p:nvPr/>
          </p:nvSpPr>
          <p:spPr bwMode="auto">
            <a:xfrm>
              <a:off x="8779" y="4417"/>
              <a:ext cx="374" cy="374"/>
            </a:xfrm>
            <a:prstGeom prst="ellipse">
              <a:avLst/>
            </a:prstGeom>
            <a:solidFill>
              <a:schemeClr val="accent5">
                <a:lumMod val="75000"/>
                <a:alpha val="40000"/>
              </a:schemeClr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615" name="Oval 44"/>
            <p:cNvSpPr/>
            <p:nvPr/>
          </p:nvSpPr>
          <p:spPr>
            <a:xfrm>
              <a:off x="8252" y="4888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616" name="Text Box 45"/>
            <p:cNvSpPr txBox="1"/>
            <p:nvPr/>
          </p:nvSpPr>
          <p:spPr>
            <a:xfrm>
              <a:off x="8327" y="4966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19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617" name="Oval 46"/>
            <p:cNvSpPr/>
            <p:nvPr/>
          </p:nvSpPr>
          <p:spPr>
            <a:xfrm>
              <a:off x="9346" y="4903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618" name="Text Box 47"/>
            <p:cNvSpPr txBox="1"/>
            <p:nvPr/>
          </p:nvSpPr>
          <p:spPr>
            <a:xfrm>
              <a:off x="9436" y="4981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30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619" name="Oval 48"/>
            <p:cNvSpPr/>
            <p:nvPr/>
          </p:nvSpPr>
          <p:spPr>
            <a:xfrm>
              <a:off x="7996" y="5590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620" name="Text Box 49"/>
            <p:cNvSpPr txBox="1"/>
            <p:nvPr/>
          </p:nvSpPr>
          <p:spPr>
            <a:xfrm>
              <a:off x="8071" y="5668"/>
              <a:ext cx="227" cy="20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33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621" name="Line 50"/>
            <p:cNvSpPr/>
            <p:nvPr/>
          </p:nvSpPr>
          <p:spPr>
            <a:xfrm>
              <a:off x="9106" y="4751"/>
              <a:ext cx="295" cy="21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622" name="Line 51"/>
            <p:cNvSpPr/>
            <p:nvPr/>
          </p:nvSpPr>
          <p:spPr>
            <a:xfrm flipH="1">
              <a:off x="8251" y="5263"/>
              <a:ext cx="125" cy="32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21" name="组合 120"/>
          <p:cNvGrpSpPr/>
          <p:nvPr/>
        </p:nvGrpSpPr>
        <p:grpSpPr>
          <a:xfrm>
            <a:off x="410274" y="4447618"/>
            <a:ext cx="1783073" cy="1857375"/>
            <a:chOff x="428596" y="3929066"/>
            <a:chExt cx="1782147" cy="1857388"/>
          </a:xfrm>
        </p:grpSpPr>
        <p:sp>
          <p:nvSpPr>
            <p:cNvPr id="63559" name="Line 2"/>
            <p:cNvSpPr/>
            <p:nvPr/>
          </p:nvSpPr>
          <p:spPr>
            <a:xfrm flipH="1">
              <a:off x="1002315" y="4316872"/>
              <a:ext cx="304950" cy="25813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560" name="Oval 3"/>
            <p:cNvSpPr/>
            <p:nvPr/>
          </p:nvSpPr>
          <p:spPr>
            <a:xfrm>
              <a:off x="1238005" y="3929066"/>
              <a:ext cx="386614" cy="449039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561" name="Text Box 4"/>
            <p:cNvSpPr txBox="1"/>
            <p:nvPr/>
          </p:nvSpPr>
          <p:spPr>
            <a:xfrm>
              <a:off x="1331041" y="4004706"/>
              <a:ext cx="234656" cy="24853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56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562" name="Oval 5"/>
            <p:cNvSpPr/>
            <p:nvPr/>
          </p:nvSpPr>
          <p:spPr>
            <a:xfrm>
              <a:off x="693230" y="4494567"/>
              <a:ext cx="386614" cy="449039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563" name="Text Box 6"/>
            <p:cNvSpPr txBox="1"/>
            <p:nvPr/>
          </p:nvSpPr>
          <p:spPr>
            <a:xfrm>
              <a:off x="770760" y="4588217"/>
              <a:ext cx="234656" cy="24853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19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564" name="Oval 7"/>
            <p:cNvSpPr/>
            <p:nvPr/>
          </p:nvSpPr>
          <p:spPr>
            <a:xfrm>
              <a:off x="1824129" y="4512576"/>
              <a:ext cx="386614" cy="449039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565" name="Text Box 8"/>
            <p:cNvSpPr txBox="1"/>
            <p:nvPr/>
          </p:nvSpPr>
          <p:spPr>
            <a:xfrm>
              <a:off x="1917165" y="4606226"/>
              <a:ext cx="234656" cy="24853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40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566" name="Oval 9"/>
            <p:cNvSpPr/>
            <p:nvPr/>
          </p:nvSpPr>
          <p:spPr>
            <a:xfrm>
              <a:off x="428596" y="5337415"/>
              <a:ext cx="386614" cy="449039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567" name="Text Box 10"/>
            <p:cNvSpPr txBox="1"/>
            <p:nvPr/>
          </p:nvSpPr>
          <p:spPr>
            <a:xfrm>
              <a:off x="506126" y="5431065"/>
              <a:ext cx="234656" cy="24853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18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568" name="Oval 13"/>
            <p:cNvSpPr/>
            <p:nvPr/>
          </p:nvSpPr>
          <p:spPr>
            <a:xfrm>
              <a:off x="1546056" y="5319406"/>
              <a:ext cx="386614" cy="449039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569" name="Text Box 14"/>
            <p:cNvSpPr txBox="1"/>
            <p:nvPr/>
          </p:nvSpPr>
          <p:spPr>
            <a:xfrm>
              <a:off x="1623586" y="5413055"/>
              <a:ext cx="234656" cy="24853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3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570" name="Line 15"/>
            <p:cNvSpPr/>
            <p:nvPr/>
          </p:nvSpPr>
          <p:spPr>
            <a:xfrm>
              <a:off x="1576034" y="4330079"/>
              <a:ext cx="304950" cy="25813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571" name="Line 16"/>
            <p:cNvSpPr/>
            <p:nvPr/>
          </p:nvSpPr>
          <p:spPr>
            <a:xfrm flipH="1">
              <a:off x="692197" y="4944806"/>
              <a:ext cx="129216" cy="39501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572" name="Line 18"/>
            <p:cNvSpPr/>
            <p:nvPr/>
          </p:nvSpPr>
          <p:spPr>
            <a:xfrm flipH="1">
              <a:off x="1808623" y="4926797"/>
              <a:ext cx="129216" cy="39501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30" name="组合 129"/>
          <p:cNvGrpSpPr/>
          <p:nvPr/>
        </p:nvGrpSpPr>
        <p:grpSpPr>
          <a:xfrm>
            <a:off x="4411468" y="4447618"/>
            <a:ext cx="1783073" cy="1857375"/>
            <a:chOff x="4432927" y="3929066"/>
            <a:chExt cx="1782147" cy="1857388"/>
          </a:xfrm>
        </p:grpSpPr>
        <p:grpSp>
          <p:nvGrpSpPr>
            <p:cNvPr id="63540" name="组合 128"/>
            <p:cNvGrpSpPr/>
            <p:nvPr/>
          </p:nvGrpSpPr>
          <p:grpSpPr>
            <a:xfrm>
              <a:off x="5038691" y="5319406"/>
              <a:ext cx="386614" cy="449039"/>
              <a:chOff x="5038691" y="5319406"/>
              <a:chExt cx="386614" cy="449039"/>
            </a:xfrm>
          </p:grpSpPr>
          <p:sp>
            <p:nvSpPr>
              <p:cNvPr id="63557" name="Oval 33"/>
              <p:cNvSpPr/>
              <p:nvPr/>
            </p:nvSpPr>
            <p:spPr>
              <a:xfrm>
                <a:off x="5038691" y="5319406"/>
                <a:ext cx="386614" cy="449039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558" name="Text Box 34"/>
              <p:cNvSpPr txBox="1"/>
              <p:nvPr/>
            </p:nvSpPr>
            <p:spPr>
              <a:xfrm>
                <a:off x="5116221" y="5413055"/>
                <a:ext cx="234656" cy="24853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1600" b="1">
                    <a:latin typeface="Arial" panose="020B0604020202020204" pitchFamily="34" charset="0"/>
                  </a:rPr>
                  <a:t>15</a:t>
                </a:r>
                <a:endParaRPr lang="zh-CN" altLang="zh-CN" sz="16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3541" name="组合 127"/>
            <p:cNvGrpSpPr/>
            <p:nvPr/>
          </p:nvGrpSpPr>
          <p:grpSpPr>
            <a:xfrm>
              <a:off x="4432927" y="3929066"/>
              <a:ext cx="1782147" cy="1857388"/>
              <a:chOff x="4432927" y="3929066"/>
              <a:chExt cx="1782147" cy="1857388"/>
            </a:xfrm>
          </p:grpSpPr>
          <p:sp>
            <p:nvSpPr>
              <p:cNvPr id="63542" name="Line 24"/>
              <p:cNvSpPr/>
              <p:nvPr/>
            </p:nvSpPr>
            <p:spPr>
              <a:xfrm flipH="1">
                <a:off x="5006646" y="4316872"/>
                <a:ext cx="304950" cy="258137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3543" name="Oval 25"/>
              <p:cNvSpPr/>
              <p:nvPr/>
            </p:nvSpPr>
            <p:spPr>
              <a:xfrm>
                <a:off x="5242336" y="3929066"/>
                <a:ext cx="386614" cy="449039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544" name="Text Box 26"/>
              <p:cNvSpPr txBox="1"/>
              <p:nvPr/>
            </p:nvSpPr>
            <p:spPr>
              <a:xfrm>
                <a:off x="5335371" y="4004706"/>
                <a:ext cx="234656" cy="24853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1600" b="1">
                    <a:latin typeface="Arial" panose="020B0604020202020204" pitchFamily="34" charset="0"/>
                  </a:rPr>
                  <a:t>5</a:t>
                </a:r>
                <a:endParaRPr lang="zh-CN" altLang="zh-CN" sz="16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3545" name="Oval 27"/>
              <p:cNvSpPr/>
              <p:nvPr/>
            </p:nvSpPr>
            <p:spPr>
              <a:xfrm>
                <a:off x="4697561" y="4494567"/>
                <a:ext cx="386614" cy="449039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546" name="Text Box 28"/>
              <p:cNvSpPr txBox="1"/>
              <p:nvPr/>
            </p:nvSpPr>
            <p:spPr>
              <a:xfrm>
                <a:off x="4775091" y="4588217"/>
                <a:ext cx="234656" cy="24853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1600" b="1">
                    <a:latin typeface="Arial" panose="020B0604020202020204" pitchFamily="34" charset="0"/>
                  </a:rPr>
                  <a:t>16</a:t>
                </a:r>
                <a:endParaRPr lang="zh-CN" altLang="zh-CN" sz="16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3547" name="Oval 29"/>
              <p:cNvSpPr/>
              <p:nvPr/>
            </p:nvSpPr>
            <p:spPr>
              <a:xfrm>
                <a:off x="5828460" y="4512576"/>
                <a:ext cx="386614" cy="449039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548" name="Text Box 30"/>
              <p:cNvSpPr txBox="1"/>
              <p:nvPr/>
            </p:nvSpPr>
            <p:spPr>
              <a:xfrm>
                <a:off x="5921495" y="4606226"/>
                <a:ext cx="234656" cy="24853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1600" b="1">
                    <a:latin typeface="Arial" panose="020B0604020202020204" pitchFamily="34" charset="0"/>
                  </a:rPr>
                  <a:t>30</a:t>
                </a:r>
                <a:endParaRPr lang="zh-CN" altLang="zh-CN" sz="16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3549" name="Oval 31"/>
              <p:cNvSpPr/>
              <p:nvPr/>
            </p:nvSpPr>
            <p:spPr>
              <a:xfrm>
                <a:off x="4432927" y="5337415"/>
                <a:ext cx="386614" cy="449039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550" name="Text Box 32"/>
              <p:cNvSpPr txBox="1"/>
              <p:nvPr/>
            </p:nvSpPr>
            <p:spPr>
              <a:xfrm>
                <a:off x="4510456" y="5431065"/>
                <a:ext cx="234656" cy="24853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1600" b="1">
                    <a:latin typeface="Arial" panose="020B0604020202020204" pitchFamily="34" charset="0"/>
                  </a:rPr>
                  <a:t>49</a:t>
                </a:r>
                <a:endParaRPr lang="zh-CN" altLang="zh-CN" sz="16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3551" name="Oval 35"/>
              <p:cNvSpPr/>
              <p:nvPr/>
            </p:nvSpPr>
            <p:spPr>
              <a:xfrm>
                <a:off x="5550387" y="5319406"/>
                <a:ext cx="386614" cy="449039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552" name="Text Box 36"/>
              <p:cNvSpPr txBox="1"/>
              <p:nvPr/>
            </p:nvSpPr>
            <p:spPr>
              <a:xfrm>
                <a:off x="5643422" y="5395046"/>
                <a:ext cx="234656" cy="24853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96000"/>
                  </a:lnSpc>
                </a:pPr>
                <a:r>
                  <a:rPr lang="en-US" altLang="zh-CN" sz="1600" b="1">
                    <a:latin typeface="Arial" panose="020B0604020202020204" pitchFamily="34" charset="0"/>
                  </a:rPr>
                  <a:t>38</a:t>
                </a:r>
                <a:endParaRPr lang="zh-CN" altLang="zh-CN" sz="16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3553" name="Line 37"/>
              <p:cNvSpPr/>
              <p:nvPr/>
            </p:nvSpPr>
            <p:spPr>
              <a:xfrm>
                <a:off x="5580365" y="4330079"/>
                <a:ext cx="304950" cy="258137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3554" name="Line 38"/>
              <p:cNvSpPr/>
              <p:nvPr/>
            </p:nvSpPr>
            <p:spPr>
              <a:xfrm flipH="1">
                <a:off x="4696527" y="4944806"/>
                <a:ext cx="129216" cy="39501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3555" name="Line 39"/>
              <p:cNvSpPr/>
              <p:nvPr/>
            </p:nvSpPr>
            <p:spPr>
              <a:xfrm>
                <a:off x="5004431" y="4875770"/>
                <a:ext cx="131431" cy="482056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3556" name="Line 40"/>
              <p:cNvSpPr/>
              <p:nvPr/>
            </p:nvSpPr>
            <p:spPr>
              <a:xfrm flipH="1">
                <a:off x="5812954" y="4926797"/>
                <a:ext cx="129216" cy="39501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1" name="组合 130"/>
          <p:cNvGrpSpPr/>
          <p:nvPr/>
        </p:nvGrpSpPr>
        <p:grpSpPr>
          <a:xfrm>
            <a:off x="6629591" y="4447618"/>
            <a:ext cx="1783072" cy="1857375"/>
            <a:chOff x="6647505" y="3929066"/>
            <a:chExt cx="1782147" cy="1857388"/>
          </a:xfrm>
        </p:grpSpPr>
        <p:sp>
          <p:nvSpPr>
            <p:cNvPr id="63529" name="Line 41"/>
            <p:cNvSpPr/>
            <p:nvPr/>
          </p:nvSpPr>
          <p:spPr>
            <a:xfrm flipH="1">
              <a:off x="7221224" y="4316872"/>
              <a:ext cx="304950" cy="25813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530" name="Oval 42"/>
            <p:cNvSpPr/>
            <p:nvPr/>
          </p:nvSpPr>
          <p:spPr>
            <a:xfrm>
              <a:off x="7456914" y="3929066"/>
              <a:ext cx="386614" cy="449039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531" name="Text Box 43"/>
            <p:cNvSpPr txBox="1"/>
            <p:nvPr/>
          </p:nvSpPr>
          <p:spPr>
            <a:xfrm>
              <a:off x="7549949" y="4004706"/>
              <a:ext cx="234656" cy="24853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37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532" name="Oval 44"/>
            <p:cNvSpPr/>
            <p:nvPr/>
          </p:nvSpPr>
          <p:spPr>
            <a:xfrm>
              <a:off x="6912139" y="4494567"/>
              <a:ext cx="386614" cy="449039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533" name="Text Box 45"/>
            <p:cNvSpPr txBox="1"/>
            <p:nvPr/>
          </p:nvSpPr>
          <p:spPr>
            <a:xfrm>
              <a:off x="6989669" y="4588217"/>
              <a:ext cx="234656" cy="24853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19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534" name="Oval 46"/>
            <p:cNvSpPr/>
            <p:nvPr/>
          </p:nvSpPr>
          <p:spPr>
            <a:xfrm>
              <a:off x="8043038" y="4512576"/>
              <a:ext cx="386614" cy="449039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535" name="Text Box 47"/>
            <p:cNvSpPr txBox="1"/>
            <p:nvPr/>
          </p:nvSpPr>
          <p:spPr>
            <a:xfrm>
              <a:off x="8136073" y="4606226"/>
              <a:ext cx="234656" cy="24853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30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536" name="Oval 48"/>
            <p:cNvSpPr/>
            <p:nvPr/>
          </p:nvSpPr>
          <p:spPr>
            <a:xfrm>
              <a:off x="6647505" y="5337415"/>
              <a:ext cx="386614" cy="449039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537" name="Text Box 49"/>
            <p:cNvSpPr txBox="1"/>
            <p:nvPr/>
          </p:nvSpPr>
          <p:spPr>
            <a:xfrm>
              <a:off x="6725034" y="5431065"/>
              <a:ext cx="234656" cy="24853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33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538" name="Line 50"/>
            <p:cNvSpPr/>
            <p:nvPr/>
          </p:nvSpPr>
          <p:spPr>
            <a:xfrm>
              <a:off x="7794943" y="4330079"/>
              <a:ext cx="304950" cy="25813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539" name="Line 51"/>
            <p:cNvSpPr/>
            <p:nvPr/>
          </p:nvSpPr>
          <p:spPr>
            <a:xfrm flipH="1">
              <a:off x="6911105" y="4944806"/>
              <a:ext cx="129216" cy="39501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10" name="矩形 109"/>
          <p:cNvSpPr/>
          <p:nvPr/>
        </p:nvSpPr>
        <p:spPr>
          <a:xfrm>
            <a:off x="624624" y="3876117"/>
            <a:ext cx="400119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b="1">
                <a:latin typeface="Times New Roman" panose="02020603050405020304" pitchFamily="18" charset="0"/>
              </a:rPr>
              <a:t>【</a:t>
            </a:r>
            <a:r>
              <a:rPr lang="zh-CN" altLang="en-US" sz="2000" b="1" dirty="0">
                <a:latin typeface="Times New Roman" panose="02020603050405020304" pitchFamily="18" charset="0"/>
              </a:rPr>
              <a:t>例</a:t>
            </a:r>
            <a:r>
              <a:rPr lang="en-US" altLang="zh-CN" sz="2000" b="1">
                <a:latin typeface="Times New Roman" panose="02020603050405020304" pitchFamily="18" charset="0"/>
              </a:rPr>
              <a:t>】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不是堆</a:t>
            </a:r>
            <a:endParaRPr lang="zh-CN" altLang="en-US" sz="2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22" name="组合 121"/>
          <p:cNvGrpSpPr/>
          <p:nvPr/>
        </p:nvGrpSpPr>
        <p:grpSpPr>
          <a:xfrm>
            <a:off x="2982470" y="4590492"/>
            <a:ext cx="865338" cy="1255712"/>
            <a:chOff x="3000364" y="4071942"/>
            <a:chExt cx="864935" cy="1255868"/>
          </a:xfrm>
        </p:grpSpPr>
        <p:sp>
          <p:nvSpPr>
            <p:cNvPr id="63524" name="Oval 19"/>
            <p:cNvSpPr/>
            <p:nvPr/>
          </p:nvSpPr>
          <p:spPr>
            <a:xfrm>
              <a:off x="3000364" y="4071942"/>
              <a:ext cx="386614" cy="449039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525" name="Oval 21"/>
            <p:cNvSpPr/>
            <p:nvPr/>
          </p:nvSpPr>
          <p:spPr>
            <a:xfrm>
              <a:off x="3478685" y="4878771"/>
              <a:ext cx="386614" cy="449039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526" name="Line 23"/>
            <p:cNvSpPr/>
            <p:nvPr/>
          </p:nvSpPr>
          <p:spPr>
            <a:xfrm>
              <a:off x="3293795" y="4500570"/>
              <a:ext cx="285751" cy="428628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527" name="Text Box 20"/>
            <p:cNvSpPr txBox="1"/>
            <p:nvPr/>
          </p:nvSpPr>
          <p:spPr>
            <a:xfrm>
              <a:off x="3087308" y="4159589"/>
              <a:ext cx="234656" cy="24853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21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3528" name="Text Box 22"/>
            <p:cNvSpPr txBox="1"/>
            <p:nvPr/>
          </p:nvSpPr>
          <p:spPr>
            <a:xfrm>
              <a:off x="3550123" y="4966418"/>
              <a:ext cx="234656" cy="24853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</a:pPr>
              <a:r>
                <a:rPr lang="en-US" altLang="zh-CN" sz="1600" b="1">
                  <a:latin typeface="Arial" panose="020B0604020202020204" pitchFamily="34" charset="0"/>
                </a:rPr>
                <a:t>10</a:t>
              </a:r>
              <a:endParaRPr lang="zh-CN" altLang="zh-CN" sz="16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6" name="Group 35"/>
          <p:cNvGrpSpPr/>
          <p:nvPr/>
        </p:nvGrpSpPr>
        <p:grpSpPr>
          <a:xfrm>
            <a:off x="910423" y="5590618"/>
            <a:ext cx="457279" cy="409575"/>
            <a:chOff x="1680" y="3744"/>
            <a:chExt cx="288" cy="258"/>
          </a:xfrm>
        </p:grpSpPr>
        <p:sp>
          <p:nvSpPr>
            <p:cNvPr id="63520" name="AutoShape 36"/>
            <p:cNvSpPr/>
            <p:nvPr/>
          </p:nvSpPr>
          <p:spPr>
            <a:xfrm>
              <a:off x="1731" y="3768"/>
              <a:ext cx="226" cy="234"/>
            </a:xfrm>
            <a:prstGeom prst="roundRect">
              <a:avLst>
                <a:gd name="adj" fmla="val 12102"/>
              </a:avLst>
            </a:prstGeom>
            <a:noFill/>
            <a:ln w="9525" cap="flat" cmpd="sng">
              <a:solidFill>
                <a:srgbClr val="00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63521" name="Group 37"/>
            <p:cNvGrpSpPr/>
            <p:nvPr/>
          </p:nvGrpSpPr>
          <p:grpSpPr>
            <a:xfrm rot="-5400000" flipH="1">
              <a:off x="1704" y="3720"/>
              <a:ext cx="240" cy="288"/>
              <a:chOff x="1728" y="3696"/>
              <a:chExt cx="288" cy="288"/>
            </a:xfrm>
          </p:grpSpPr>
          <p:sp>
            <p:nvSpPr>
              <p:cNvPr id="63522" name="Line 38"/>
              <p:cNvSpPr/>
              <p:nvPr/>
            </p:nvSpPr>
            <p:spPr>
              <a:xfrm>
                <a:off x="1728" y="3744"/>
                <a:ext cx="192" cy="240"/>
              </a:xfrm>
              <a:prstGeom prst="line">
                <a:avLst/>
              </a:prstGeom>
              <a:ln w="1016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3523" name="Line 39"/>
              <p:cNvSpPr/>
              <p:nvPr/>
            </p:nvSpPr>
            <p:spPr>
              <a:xfrm flipH="1">
                <a:off x="1728" y="3696"/>
                <a:ext cx="288" cy="240"/>
              </a:xfrm>
              <a:prstGeom prst="line">
                <a:avLst/>
              </a:prstGeom>
              <a:ln w="1016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3" name="Group 35"/>
          <p:cNvGrpSpPr/>
          <p:nvPr/>
        </p:nvGrpSpPr>
        <p:grpSpPr>
          <a:xfrm>
            <a:off x="2696671" y="5233430"/>
            <a:ext cx="457279" cy="409575"/>
            <a:chOff x="1680" y="3744"/>
            <a:chExt cx="288" cy="258"/>
          </a:xfrm>
        </p:grpSpPr>
        <p:sp>
          <p:nvSpPr>
            <p:cNvPr id="63516" name="AutoShape 36"/>
            <p:cNvSpPr/>
            <p:nvPr/>
          </p:nvSpPr>
          <p:spPr>
            <a:xfrm>
              <a:off x="1731" y="3768"/>
              <a:ext cx="226" cy="234"/>
            </a:xfrm>
            <a:prstGeom prst="roundRect">
              <a:avLst>
                <a:gd name="adj" fmla="val 12102"/>
              </a:avLst>
            </a:prstGeom>
            <a:noFill/>
            <a:ln w="9525" cap="flat" cmpd="sng">
              <a:solidFill>
                <a:srgbClr val="00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63517" name="Group 37"/>
            <p:cNvGrpSpPr/>
            <p:nvPr/>
          </p:nvGrpSpPr>
          <p:grpSpPr>
            <a:xfrm rot="-5400000" flipH="1">
              <a:off x="1704" y="3720"/>
              <a:ext cx="240" cy="288"/>
              <a:chOff x="1728" y="3696"/>
              <a:chExt cx="288" cy="288"/>
            </a:xfrm>
          </p:grpSpPr>
          <p:sp>
            <p:nvSpPr>
              <p:cNvPr id="63518" name="Line 38"/>
              <p:cNvSpPr/>
              <p:nvPr/>
            </p:nvSpPr>
            <p:spPr>
              <a:xfrm>
                <a:off x="1728" y="3744"/>
                <a:ext cx="192" cy="240"/>
              </a:xfrm>
              <a:prstGeom prst="line">
                <a:avLst/>
              </a:prstGeom>
              <a:ln w="1016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3519" name="Line 39"/>
              <p:cNvSpPr/>
              <p:nvPr/>
            </p:nvSpPr>
            <p:spPr>
              <a:xfrm flipH="1">
                <a:off x="1728" y="3696"/>
                <a:ext cx="288" cy="240"/>
              </a:xfrm>
              <a:prstGeom prst="line">
                <a:avLst/>
              </a:prstGeom>
              <a:ln w="1016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132" name="Oval 25"/>
          <p:cNvSpPr>
            <a:spLocks noChangeArrowheads="1"/>
          </p:cNvSpPr>
          <p:nvPr/>
        </p:nvSpPr>
        <p:spPr bwMode="auto">
          <a:xfrm>
            <a:off x="5197418" y="4447618"/>
            <a:ext cx="387417" cy="449263"/>
          </a:xfrm>
          <a:prstGeom prst="ellipse">
            <a:avLst/>
          </a:prstGeom>
          <a:solidFill>
            <a:schemeClr val="accent6">
              <a:lumMod val="40000"/>
              <a:lumOff val="60000"/>
              <a:alpha val="39000"/>
            </a:schemeClr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" name="Oval 25"/>
          <p:cNvSpPr>
            <a:spLocks noChangeArrowheads="1"/>
          </p:cNvSpPr>
          <p:nvPr/>
        </p:nvSpPr>
        <p:spPr bwMode="auto">
          <a:xfrm>
            <a:off x="4667101" y="4998480"/>
            <a:ext cx="387417" cy="449263"/>
          </a:xfrm>
          <a:prstGeom prst="ellipse">
            <a:avLst/>
          </a:prstGeom>
          <a:solidFill>
            <a:schemeClr val="accent6">
              <a:lumMod val="40000"/>
              <a:lumOff val="60000"/>
              <a:alpha val="39000"/>
            </a:schemeClr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4" name="Oval 25"/>
          <p:cNvSpPr>
            <a:spLocks noChangeArrowheads="1"/>
          </p:cNvSpPr>
          <p:nvPr/>
        </p:nvSpPr>
        <p:spPr bwMode="auto">
          <a:xfrm>
            <a:off x="5024350" y="5855730"/>
            <a:ext cx="387417" cy="449263"/>
          </a:xfrm>
          <a:prstGeom prst="ellipse">
            <a:avLst/>
          </a:prstGeom>
          <a:solidFill>
            <a:schemeClr val="accent6">
              <a:lumMod val="40000"/>
              <a:lumOff val="60000"/>
              <a:alpha val="39000"/>
            </a:schemeClr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35" name="Group 35"/>
          <p:cNvGrpSpPr/>
          <p:nvPr/>
        </p:nvGrpSpPr>
        <p:grpSpPr>
          <a:xfrm>
            <a:off x="5125967" y="5233430"/>
            <a:ext cx="457279" cy="409575"/>
            <a:chOff x="1680" y="3744"/>
            <a:chExt cx="288" cy="258"/>
          </a:xfrm>
        </p:grpSpPr>
        <p:sp>
          <p:nvSpPr>
            <p:cNvPr id="63512" name="AutoShape 36"/>
            <p:cNvSpPr/>
            <p:nvPr/>
          </p:nvSpPr>
          <p:spPr>
            <a:xfrm>
              <a:off x="1731" y="3768"/>
              <a:ext cx="226" cy="234"/>
            </a:xfrm>
            <a:prstGeom prst="roundRect">
              <a:avLst>
                <a:gd name="adj" fmla="val 12102"/>
              </a:avLst>
            </a:prstGeom>
            <a:noFill/>
            <a:ln w="9525" cap="flat" cmpd="sng">
              <a:solidFill>
                <a:srgbClr val="00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63513" name="Group 37"/>
            <p:cNvGrpSpPr/>
            <p:nvPr/>
          </p:nvGrpSpPr>
          <p:grpSpPr>
            <a:xfrm rot="-5400000" flipH="1">
              <a:off x="1704" y="3720"/>
              <a:ext cx="240" cy="288"/>
              <a:chOff x="1728" y="3696"/>
              <a:chExt cx="288" cy="288"/>
            </a:xfrm>
          </p:grpSpPr>
          <p:sp>
            <p:nvSpPr>
              <p:cNvPr id="63514" name="Line 38"/>
              <p:cNvSpPr/>
              <p:nvPr/>
            </p:nvSpPr>
            <p:spPr>
              <a:xfrm>
                <a:off x="1728" y="3744"/>
                <a:ext cx="192" cy="240"/>
              </a:xfrm>
              <a:prstGeom prst="line">
                <a:avLst/>
              </a:prstGeom>
              <a:ln w="1016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3515" name="Line 39"/>
              <p:cNvSpPr/>
              <p:nvPr/>
            </p:nvSpPr>
            <p:spPr>
              <a:xfrm flipH="1">
                <a:off x="1728" y="3696"/>
                <a:ext cx="288" cy="240"/>
              </a:xfrm>
              <a:prstGeom prst="line">
                <a:avLst/>
              </a:prstGeom>
              <a:ln w="1016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140" name="Oval 25"/>
          <p:cNvSpPr>
            <a:spLocks noChangeArrowheads="1"/>
          </p:cNvSpPr>
          <p:nvPr/>
        </p:nvSpPr>
        <p:spPr bwMode="auto">
          <a:xfrm>
            <a:off x="7453647" y="4447618"/>
            <a:ext cx="387417" cy="449263"/>
          </a:xfrm>
          <a:prstGeom prst="ellipse">
            <a:avLst/>
          </a:prstGeom>
          <a:solidFill>
            <a:schemeClr val="accent6">
              <a:lumMod val="40000"/>
              <a:lumOff val="60000"/>
              <a:alpha val="39000"/>
            </a:schemeClr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1" name="Oval 25"/>
          <p:cNvSpPr>
            <a:spLocks noChangeArrowheads="1"/>
          </p:cNvSpPr>
          <p:nvPr/>
        </p:nvSpPr>
        <p:spPr bwMode="auto">
          <a:xfrm>
            <a:off x="6882047" y="5019118"/>
            <a:ext cx="387417" cy="449263"/>
          </a:xfrm>
          <a:prstGeom prst="ellipse">
            <a:avLst/>
          </a:prstGeom>
          <a:solidFill>
            <a:schemeClr val="accent6">
              <a:lumMod val="40000"/>
              <a:lumOff val="60000"/>
              <a:alpha val="39000"/>
            </a:schemeClr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2" name="Oval 25"/>
          <p:cNvSpPr>
            <a:spLocks noChangeArrowheads="1"/>
          </p:cNvSpPr>
          <p:nvPr/>
        </p:nvSpPr>
        <p:spPr bwMode="auto">
          <a:xfrm>
            <a:off x="6626416" y="5876368"/>
            <a:ext cx="387417" cy="449263"/>
          </a:xfrm>
          <a:prstGeom prst="ellipse">
            <a:avLst/>
          </a:prstGeom>
          <a:solidFill>
            <a:schemeClr val="accent6">
              <a:lumMod val="40000"/>
              <a:lumOff val="60000"/>
              <a:alpha val="39000"/>
            </a:schemeClr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43" name="Group 35"/>
          <p:cNvGrpSpPr/>
          <p:nvPr/>
        </p:nvGrpSpPr>
        <p:grpSpPr>
          <a:xfrm>
            <a:off x="7383784" y="5466793"/>
            <a:ext cx="457279" cy="409575"/>
            <a:chOff x="1680" y="3744"/>
            <a:chExt cx="288" cy="258"/>
          </a:xfrm>
        </p:grpSpPr>
        <p:sp>
          <p:nvSpPr>
            <p:cNvPr id="63508" name="AutoShape 36"/>
            <p:cNvSpPr/>
            <p:nvPr/>
          </p:nvSpPr>
          <p:spPr>
            <a:xfrm>
              <a:off x="1731" y="3768"/>
              <a:ext cx="226" cy="234"/>
            </a:xfrm>
            <a:prstGeom prst="roundRect">
              <a:avLst>
                <a:gd name="adj" fmla="val 12102"/>
              </a:avLst>
            </a:prstGeom>
            <a:noFill/>
            <a:ln w="9525" cap="flat" cmpd="sng">
              <a:solidFill>
                <a:srgbClr val="00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63509" name="Group 37"/>
            <p:cNvGrpSpPr/>
            <p:nvPr/>
          </p:nvGrpSpPr>
          <p:grpSpPr>
            <a:xfrm rot="-5400000" flipH="1">
              <a:off x="1704" y="3720"/>
              <a:ext cx="240" cy="288"/>
              <a:chOff x="1728" y="3696"/>
              <a:chExt cx="288" cy="288"/>
            </a:xfrm>
          </p:grpSpPr>
          <p:sp>
            <p:nvSpPr>
              <p:cNvPr id="63510" name="Line 38"/>
              <p:cNvSpPr/>
              <p:nvPr/>
            </p:nvSpPr>
            <p:spPr>
              <a:xfrm>
                <a:off x="1728" y="3744"/>
                <a:ext cx="192" cy="240"/>
              </a:xfrm>
              <a:prstGeom prst="line">
                <a:avLst/>
              </a:prstGeom>
              <a:ln w="1016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3511" name="Line 39"/>
              <p:cNvSpPr/>
              <p:nvPr/>
            </p:nvSpPr>
            <p:spPr>
              <a:xfrm flipH="1">
                <a:off x="1728" y="3696"/>
                <a:ext cx="288" cy="240"/>
              </a:xfrm>
              <a:prstGeom prst="line">
                <a:avLst/>
              </a:prstGeom>
              <a:ln w="1016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32" grpId="0" animBg="1"/>
      <p:bldP spid="133" grpId="0" animBg="1"/>
      <p:bldP spid="134" grpId="0" animBg="1"/>
      <p:bldP spid="140" grpId="0" animBg="1"/>
      <p:bldP spid="141" grpId="0" animBg="1"/>
      <p:bldP spid="1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43595" y="1136733"/>
            <a:ext cx="8057009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/>
              <a:t>1.头文件</a:t>
            </a:r>
            <a:endParaRPr lang="zh-CN" altLang="en-US" sz="2000" b="1" dirty="0"/>
          </a:p>
          <a:p>
            <a:endParaRPr lang="zh-CN" altLang="en-US" sz="2000" b="1" dirty="0"/>
          </a:p>
          <a:p>
            <a:r>
              <a:rPr lang="zh-CN" altLang="en-US" sz="2000" b="1" dirty="0"/>
              <a:t>#include&lt;queue&gt;//与队列</a:t>
            </a:r>
            <a:r>
              <a:rPr lang="zh-CN" altLang="en-US" sz="2000" b="1" dirty="0" smtClean="0"/>
              <a:t>相同</a:t>
            </a:r>
            <a:endParaRPr lang="en-US" altLang="zh-CN" sz="2000" b="1" dirty="0"/>
          </a:p>
          <a:p>
            <a:endParaRPr lang="zh-CN" altLang="en-US" sz="2000" b="1" dirty="0"/>
          </a:p>
          <a:p>
            <a:r>
              <a:rPr lang="zh-CN" altLang="en-US" sz="2000" b="1" dirty="0"/>
              <a:t>2.定义方式</a:t>
            </a:r>
            <a:endParaRPr lang="zh-CN" altLang="en-US" sz="2000" b="1" dirty="0"/>
          </a:p>
          <a:p>
            <a:endParaRPr lang="zh-CN" altLang="en-US" sz="2000" b="1" dirty="0"/>
          </a:p>
          <a:p>
            <a:r>
              <a:rPr lang="zh-CN" altLang="en-US" sz="2000" b="1" dirty="0">
                <a:solidFill>
                  <a:srgbClr val="FF0000"/>
                </a:solidFill>
              </a:rPr>
              <a:t>priority_queue&lt;int&gt; p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;//默认，最大</a:t>
            </a:r>
            <a:r>
              <a:rPr lang="zh-CN" altLang="en-US" sz="2000" b="1" dirty="0">
                <a:solidFill>
                  <a:srgbClr val="FF0000"/>
                </a:solidFill>
              </a:rPr>
              <a:t>值优先，是大顶堆一种简写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方式</a:t>
            </a:r>
            <a:endParaRPr lang="zh-CN" altLang="en-US" sz="2000" b="1" dirty="0">
              <a:solidFill>
                <a:srgbClr val="FF0000"/>
              </a:solidFill>
            </a:endParaRPr>
          </a:p>
          <a:p>
            <a:r>
              <a:rPr lang="zh-CN" altLang="en-US" sz="2000" b="1" dirty="0">
                <a:solidFill>
                  <a:srgbClr val="FF0000"/>
                </a:solidFill>
              </a:rPr>
              <a:t>priority_queue&lt;int,vector&lt;int&gt;,greater&lt;int&gt;&gt;q1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;//</a:t>
            </a:r>
            <a:r>
              <a:rPr lang="zh-CN" altLang="en-US" sz="2000" b="1" dirty="0">
                <a:solidFill>
                  <a:srgbClr val="FF0000"/>
                </a:solidFill>
              </a:rPr>
              <a:t>最小值优先，小顶堆</a:t>
            </a:r>
            <a:endParaRPr lang="zh-CN" altLang="en-US" sz="2000" b="1" dirty="0">
              <a:solidFill>
                <a:srgbClr val="FF0000"/>
              </a:solidFill>
            </a:endParaRPr>
          </a:p>
          <a:p>
            <a:r>
              <a:rPr lang="zh-CN" altLang="en-US" sz="2000" b="1" dirty="0"/>
              <a:t>priority_queue&lt;int,vector&lt;int&gt;,less&lt;int&gt; &gt;q2;//最大值优先，大顶</a:t>
            </a:r>
            <a:r>
              <a:rPr lang="zh-CN" altLang="en-US" sz="2000" b="1" dirty="0" smtClean="0"/>
              <a:t>堆</a:t>
            </a:r>
            <a:endParaRPr lang="zh-CN" altLang="en-US" sz="2000" b="1" dirty="0"/>
          </a:p>
        </p:txBody>
      </p:sp>
      <p:sp>
        <p:nvSpPr>
          <p:cNvPr id="94213" name="矩形 3"/>
          <p:cNvSpPr/>
          <p:nvPr/>
        </p:nvSpPr>
        <p:spPr>
          <a:xfrm>
            <a:off x="343595" y="436671"/>
            <a:ext cx="3262432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1.3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优先队列用法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95" y="3999055"/>
            <a:ext cx="73342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43595" y="5671277"/>
            <a:ext cx="8100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r>
              <a:rPr lang="zh-CN" altLang="en-US" b="1" dirty="0" smtClean="0"/>
              <a:t>其中</a:t>
            </a:r>
            <a:r>
              <a:rPr lang="zh-CN" altLang="en-US" b="1" dirty="0"/>
              <a:t>第一个参数是数据类型，第二个参数为容器类型。第三个参数为比较函数。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5" y="120744"/>
            <a:ext cx="7535644" cy="467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825" y="2536238"/>
            <a:ext cx="3679963" cy="374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695" y="5283153"/>
            <a:ext cx="17049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8090,&quot;width&quot;:7820}"/>
</p:tagLst>
</file>

<file path=ppt/tags/tag2.xml><?xml version="1.0" encoding="utf-8"?>
<p:tagLst xmlns:p="http://schemas.openxmlformats.org/presentationml/2006/main">
  <p:tag name="KSO_WM_UNIT_PLACING_PICTURE_USER_VIEWPORT" val="{&quot;height&quot;:6950,&quot;width&quot;:7840}"/>
</p:tagLst>
</file>

<file path=ppt/tags/tag3.xml><?xml version="1.0" encoding="utf-8"?>
<p:tagLst xmlns:p="http://schemas.openxmlformats.org/presentationml/2006/main">
  <p:tag name="KSO_WM_UNIT_PLACING_PICTURE_USER_VIEWPORT" val="{&quot;height&quot;:8300,&quot;width&quot;:9610}"/>
</p:tagLst>
</file>

<file path=ppt/tags/tag4.xml><?xml version="1.0" encoding="utf-8"?>
<p:tagLst xmlns:p="http://schemas.openxmlformats.org/presentationml/2006/main">
  <p:tag name="KSO_WM_UNIT_PLACING_PICTURE_USER_VIEWPORT" val="{&quot;height&quot;:6970,&quot;width&quot;:877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8412</Words>
  <Application>WPS 演示</Application>
  <PresentationFormat>自定义</PresentationFormat>
  <Paragraphs>624</Paragraphs>
  <Slides>54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54</vt:i4>
      </vt:variant>
    </vt:vector>
  </HeadingPairs>
  <TitlesOfParts>
    <vt:vector size="77" baseType="lpstr">
      <vt:lpstr>Arial</vt:lpstr>
      <vt:lpstr>宋体</vt:lpstr>
      <vt:lpstr>Wingdings</vt:lpstr>
      <vt:lpstr>Times New Roman</vt:lpstr>
      <vt:lpstr>Symbol</vt:lpstr>
      <vt:lpstr>-apple-system</vt:lpstr>
      <vt:lpstr>Segoe Print</vt:lpstr>
      <vt:lpstr>Arial Unicode MS</vt:lpstr>
      <vt:lpstr>SFMono-Regular</vt:lpstr>
      <vt:lpstr>Courier New</vt:lpstr>
      <vt:lpstr>Times New Roman</vt:lpstr>
      <vt:lpstr>Calibri</vt:lpstr>
      <vt:lpstr>微软雅黑</vt:lpstr>
      <vt:lpstr>Arial Unicode MS</vt:lpstr>
      <vt:lpstr>Courier</vt:lpstr>
      <vt:lpstr>Courier New</vt:lpstr>
      <vt:lpstr>隶书</vt:lpstr>
      <vt:lpstr>Calibri</vt:lpstr>
      <vt:lpstr>Webdings</vt:lpstr>
      <vt:lpstr>MS Hei</vt:lpstr>
      <vt:lpstr>Office 主题</vt:lpstr>
      <vt:lpstr>Paint.Picture</vt:lpstr>
      <vt:lpstr>Paint.Picture</vt:lpstr>
      <vt:lpstr>数据结构-堆与哈夫曼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[2920] 小明的账单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win10</dc:creator>
  <cp:lastModifiedBy>荃星</cp:lastModifiedBy>
  <cp:revision>171</cp:revision>
  <dcterms:created xsi:type="dcterms:W3CDTF">2019-11-15T07:21:00Z</dcterms:created>
  <dcterms:modified xsi:type="dcterms:W3CDTF">2025-12-08T04:02:14Z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F3E593740DBE4D60AF6D96AC0C001B25_12</vt:lpwstr>
  </property>
</Properties>
</file>